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8.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27.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30.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3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32.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33.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34.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35.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20" r:id="rId4"/>
    <p:sldMasterId id="2147483732" r:id="rId5"/>
  </p:sldMasterIdLst>
  <p:notesMasterIdLst>
    <p:notesMasterId r:id="rId47"/>
  </p:notesMasterIdLst>
  <p:sldIdLst>
    <p:sldId id="548" r:id="rId6"/>
    <p:sldId id="552" r:id="rId7"/>
    <p:sldId id="507" r:id="rId8"/>
    <p:sldId id="551" r:id="rId9"/>
    <p:sldId id="493" r:id="rId10"/>
    <p:sldId id="494" r:id="rId11"/>
    <p:sldId id="554" r:id="rId12"/>
    <p:sldId id="495" r:id="rId13"/>
    <p:sldId id="518" r:id="rId14"/>
    <p:sldId id="521" r:id="rId15"/>
    <p:sldId id="547" r:id="rId16"/>
    <p:sldId id="514" r:id="rId17"/>
    <p:sldId id="555" r:id="rId18"/>
    <p:sldId id="515" r:id="rId19"/>
    <p:sldId id="558" r:id="rId20"/>
    <p:sldId id="557" r:id="rId21"/>
    <p:sldId id="556" r:id="rId22"/>
    <p:sldId id="491" r:id="rId23"/>
    <p:sldId id="450" r:id="rId24"/>
    <p:sldId id="496" r:id="rId25"/>
    <p:sldId id="543" r:id="rId26"/>
    <p:sldId id="559" r:id="rId27"/>
    <p:sldId id="546" r:id="rId28"/>
    <p:sldId id="525" r:id="rId29"/>
    <p:sldId id="474" r:id="rId30"/>
    <p:sldId id="526" r:id="rId31"/>
    <p:sldId id="459" r:id="rId32"/>
    <p:sldId id="564" r:id="rId33"/>
    <p:sldId id="570" r:id="rId34"/>
    <p:sldId id="565" r:id="rId35"/>
    <p:sldId id="568" r:id="rId36"/>
    <p:sldId id="571" r:id="rId37"/>
    <p:sldId id="572" r:id="rId38"/>
    <p:sldId id="573" r:id="rId39"/>
    <p:sldId id="574" r:id="rId40"/>
    <p:sldId id="576" r:id="rId41"/>
    <p:sldId id="577" r:id="rId42"/>
    <p:sldId id="504" r:id="rId43"/>
    <p:sldId id="544" r:id="rId44"/>
    <p:sldId id="545" r:id="rId45"/>
    <p:sldId id="563" r:id="rId46"/>
  </p:sldIdLst>
  <p:sldSz cx="9144000" cy="6858000" type="screen4x3"/>
  <p:notesSz cx="6858000" cy="91440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7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C00000"/>
    <a:srgbClr val="CC00FF"/>
    <a:srgbClr val="9966FF"/>
    <a:srgbClr val="9900FF"/>
    <a:srgbClr val="0033CC"/>
    <a:srgbClr val="0000FF"/>
    <a:srgbClr val="9933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9" autoAdjust="0"/>
    <p:restoredTop sz="59449" autoAdjust="0"/>
  </p:normalViewPr>
  <p:slideViewPr>
    <p:cSldViewPr>
      <p:cViewPr varScale="1">
        <p:scale>
          <a:sx n="60" d="100"/>
          <a:sy n="60" d="100"/>
        </p:scale>
        <p:origin x="1374" y="60"/>
      </p:cViewPr>
      <p:guideLst>
        <p:guide orient="horz" pos="1776"/>
        <p:guide pos="2880"/>
      </p:guideLst>
    </p:cSldViewPr>
  </p:slideViewPr>
  <p:notesTextViewPr>
    <p:cViewPr>
      <p:scale>
        <a:sx n="1" d="1"/>
        <a:sy n="1" d="1"/>
      </p:scale>
      <p:origin x="0" y="0"/>
    </p:cViewPr>
  </p:notesTextViewPr>
  <p:sorterViewPr>
    <p:cViewPr>
      <p:scale>
        <a:sx n="100" d="100"/>
        <a:sy n="100" d="100"/>
      </p:scale>
      <p:origin x="0" y="-9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gs" Target="tags/tag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EFB1CE-7434-4008-AE62-8EF57441441F}" type="datetimeFigureOut">
              <a:rPr lang="en-US" smtClean="0"/>
              <a:t>3/22/2017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F33538-0A61-48ED-82D6-5B34B8CB2855}" type="slidenum">
              <a:rPr lang="en-US" smtClean="0"/>
              <a:t>‹#›</a:t>
            </a:fld>
            <a:endParaRPr lang="en-US"/>
          </a:p>
        </p:txBody>
      </p:sp>
    </p:spTree>
    <p:extLst>
      <p:ext uri="{BB962C8B-B14F-4D97-AF65-F5344CB8AC3E}">
        <p14:creationId xmlns:p14="http://schemas.microsoft.com/office/powerpoint/2010/main" val="42143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businessdictionary.com/definition/epistemology.html#ixzz33EWVw9rn"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ttidisc.com/"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strath.ac.uk/careers/skill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Everyone Is Not Like You: 1. Dispositional Differences Part 1</a:t>
            </a:r>
            <a:r>
              <a:rPr lang="en-US" baseline="0" dirty="0" smtClean="0"/>
              <a:t> provides background regarding the importance of knowing about dispositional differences between and among team members and how theses differences can create challenges. Part 1 provides the framework for the practical application and consideration of dispositional differences in Part 2.  </a:t>
            </a: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86F33538-0A61-48ED-82D6-5B34B8CB2855}" type="slidenum">
              <a:rPr lang="en-US" smtClean="0"/>
              <a:t>1</a:t>
            </a:fld>
            <a:endParaRPr lang="en-US" dirty="0"/>
          </a:p>
        </p:txBody>
      </p:sp>
    </p:spTree>
    <p:extLst>
      <p:ext uri="{BB962C8B-B14F-4D97-AF65-F5344CB8AC3E}">
        <p14:creationId xmlns:p14="http://schemas.microsoft.com/office/powerpoint/2010/main" val="3680384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As explicitly described in Pennington et al. (2016), the model of model-based reasoning results in the negotiation of shared-mental models over time (t0 through t2) using boundary negotiating objects. Ovals represent internal individual mental models; rectangles represent visual externalizations. Arrows represent information flow through time. At t0, an individual constructs a boundary negotiating object that represents their mental model. Another</a:t>
            </a:r>
          </a:p>
          <a:p>
            <a:r>
              <a:rPr lang="en-US" sz="1200" b="0" i="0" u="none" strike="noStrike" kern="1200" baseline="0" dirty="0" smtClean="0">
                <a:solidFill>
                  <a:schemeClr val="tx1"/>
                </a:solidFill>
                <a:latin typeface="+mn-lt"/>
                <a:ea typeface="+mn-ea"/>
                <a:cs typeface="+mn-cs"/>
              </a:rPr>
              <a:t>individual reflects on that model, transforms their own mental model in response, and proposes a modification to the boundary negotiating object</a:t>
            </a:r>
          </a:p>
          <a:p>
            <a:r>
              <a:rPr lang="en-US" sz="1200" b="0" i="0" u="none" strike="noStrike" kern="1200" baseline="0" dirty="0" smtClean="0">
                <a:solidFill>
                  <a:schemeClr val="tx1"/>
                </a:solidFill>
                <a:latin typeface="+mn-lt"/>
                <a:ea typeface="+mn-ea"/>
                <a:cs typeface="+mn-cs"/>
              </a:rPr>
              <a:t>that better represents their perspective. This continues until a contingent final model is agreed upon. The process results in decreasing conceptual</a:t>
            </a:r>
          </a:p>
          <a:p>
            <a:r>
              <a:rPr lang="en-US" sz="1200" b="0" i="0" u="none" strike="noStrike" kern="1200" baseline="0" dirty="0" smtClean="0">
                <a:solidFill>
                  <a:schemeClr val="tx1"/>
                </a:solidFill>
                <a:latin typeface="+mn-lt"/>
                <a:ea typeface="+mn-ea"/>
                <a:cs typeface="+mn-cs"/>
              </a:rPr>
              <a:t>distance among participants, i.e., better-developed shared mental models of the problem. </a:t>
            </a:r>
            <a:endParaRPr lang="en-US" dirty="0"/>
          </a:p>
        </p:txBody>
      </p:sp>
      <p:sp>
        <p:nvSpPr>
          <p:cNvPr id="4" name="Slide Number Placeholder 3"/>
          <p:cNvSpPr>
            <a:spLocks noGrp="1"/>
          </p:cNvSpPr>
          <p:nvPr>
            <p:ph type="sldNum" sz="quarter" idx="10"/>
          </p:nvPr>
        </p:nvSpPr>
        <p:spPr/>
        <p:txBody>
          <a:bodyPr/>
          <a:lstStyle/>
          <a:p>
            <a:fld id="{86F33538-0A61-48ED-82D6-5B34B8CB2855}" type="slidenum">
              <a:rPr lang="en-US" smtClean="0"/>
              <a:t>10</a:t>
            </a:fld>
            <a:endParaRPr lang="en-US"/>
          </a:p>
        </p:txBody>
      </p:sp>
    </p:spTree>
    <p:extLst>
      <p:ext uri="{BB962C8B-B14F-4D97-AF65-F5344CB8AC3E}">
        <p14:creationId xmlns:p14="http://schemas.microsoft.com/office/powerpoint/2010/main" val="4140070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critical component of the conceptual interaction model is the importance of the development of collaboration in the process of creating a shared vision and resulting collaborative action. The remainder of this activity will be focusing on components of the collaboration process that will hopefully enhance collaboration capital and collaborative action. </a:t>
            </a:r>
            <a:endParaRPr lang="en-US" dirty="0"/>
          </a:p>
        </p:txBody>
      </p:sp>
      <p:sp>
        <p:nvSpPr>
          <p:cNvPr id="4" name="Slide Number Placeholder 3"/>
          <p:cNvSpPr>
            <a:spLocks noGrp="1"/>
          </p:cNvSpPr>
          <p:nvPr>
            <p:ph type="sldNum" sz="quarter" idx="10"/>
          </p:nvPr>
        </p:nvSpPr>
        <p:spPr/>
        <p:txBody>
          <a:bodyPr/>
          <a:lstStyle/>
          <a:p>
            <a:fld id="{86F33538-0A61-48ED-82D6-5B34B8CB2855}" type="slidenum">
              <a:rPr lang="en-US" smtClean="0"/>
              <a:t>11</a:t>
            </a:fld>
            <a:endParaRPr lang="en-US"/>
          </a:p>
        </p:txBody>
      </p:sp>
    </p:spTree>
    <p:extLst>
      <p:ext uri="{BB962C8B-B14F-4D97-AF65-F5344CB8AC3E}">
        <p14:creationId xmlns:p14="http://schemas.microsoft.com/office/powerpoint/2010/main" val="4121652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re a variety of myths that exist regarding collaboration, the n</a:t>
            </a:r>
            <a:r>
              <a:rPr lang="en-US" dirty="0" smtClean="0"/>
              <a:t>umber</a:t>
            </a:r>
            <a:r>
              <a:rPr lang="en-US" baseline="0" dirty="0" smtClean="0"/>
              <a:t> one myth from my perspective is that if you get people together collaboration will happen naturally.  Most people if asked what collaboration is will struggle to define it. Collaboration is not instinctive. It is important to know about the key characteristics of collaboration and develop a process that promotes the development of these characteristics.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6F33538-0A61-48ED-82D6-5B34B8CB2855}" type="slidenum">
              <a:rPr lang="en-US" smtClean="0"/>
              <a:t>12</a:t>
            </a:fld>
            <a:endParaRPr lang="en-US"/>
          </a:p>
        </p:txBody>
      </p:sp>
    </p:spTree>
    <p:extLst>
      <p:ext uri="{BB962C8B-B14F-4D97-AF65-F5344CB8AC3E}">
        <p14:creationId xmlns:p14="http://schemas.microsoft.com/office/powerpoint/2010/main" val="1394768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us</a:t>
            </a:r>
            <a:r>
              <a:rPr lang="en-US" baseline="0" dirty="0" smtClean="0"/>
              <a:t> begin our investigation of collaboration by considering previous experience. In your notes or on your computer, write a </a:t>
            </a:r>
            <a:r>
              <a:rPr lang="en-US" sz="1200" b="0" dirty="0" smtClean="0">
                <a:solidFill>
                  <a:srgbClr val="C00000"/>
                </a:solidFill>
                <a:latin typeface="Calibri" panose="020F0502020204030204" pitchFamily="34" charset="0"/>
                <a:cs typeface="Times New Roman" panose="02020603050405020304" pitchFamily="18" charset="0"/>
              </a:rPr>
              <a:t>short story about a Good, Bad or Ugly Team/Group Experience </a:t>
            </a:r>
          </a:p>
          <a:p>
            <a:endParaRPr lang="en-US" sz="1200" b="0" dirty="0" smtClean="0">
              <a:solidFill>
                <a:srgbClr val="C00000"/>
              </a:solidFill>
              <a:latin typeface="Calibri" panose="020F0502020204030204" pitchFamily="34" charset="0"/>
              <a:cs typeface="Times New Roman" panose="02020603050405020304" pitchFamily="18" charset="0"/>
            </a:endParaRPr>
          </a:p>
          <a:p>
            <a:r>
              <a:rPr lang="en-US" sz="1200" b="0" dirty="0" smtClean="0">
                <a:solidFill>
                  <a:srgbClr val="C00000"/>
                </a:solidFill>
                <a:latin typeface="Calibri" panose="020F0502020204030204" pitchFamily="34" charset="0"/>
                <a:cs typeface="Times New Roman" panose="02020603050405020304" pitchFamily="18" charset="0"/>
              </a:rPr>
              <a:t>Tell us why it was Good, Bad or Ugly</a:t>
            </a:r>
          </a:p>
          <a:p>
            <a:endParaRPr lang="en-US" sz="1200" b="0" dirty="0" smtClean="0">
              <a:solidFill>
                <a:srgbClr val="C00000"/>
              </a:solidFill>
              <a:latin typeface="Calibri" panose="020F0502020204030204" pitchFamily="34" charset="0"/>
              <a:cs typeface="Times New Roman" panose="02020603050405020304" pitchFamily="18" charset="0"/>
            </a:endParaRPr>
          </a:p>
          <a:p>
            <a:r>
              <a:rPr lang="en-US" sz="1200" b="0" dirty="0" smtClean="0">
                <a:solidFill>
                  <a:srgbClr val="C00000"/>
                </a:solidFill>
                <a:latin typeface="Calibri" panose="020F0502020204030204" pitchFamily="34" charset="0"/>
                <a:cs typeface="Times New Roman" panose="02020603050405020304" pitchFamily="18" charset="0"/>
              </a:rPr>
              <a:t>Share the Story </a:t>
            </a:r>
          </a:p>
          <a:p>
            <a:r>
              <a:rPr lang="en-US" sz="1200" b="0" dirty="0" smtClean="0">
                <a:solidFill>
                  <a:srgbClr val="C00000"/>
                </a:solidFill>
                <a:latin typeface="Calibri" panose="020F0502020204030204" pitchFamily="34" charset="0"/>
                <a:cs typeface="Times New Roman" panose="02020603050405020304" pitchFamily="18" charset="0"/>
              </a:rPr>
              <a:t> (Note: This may take 5 to 15</a:t>
            </a:r>
            <a:r>
              <a:rPr lang="en-US" sz="1200" b="0" baseline="0" dirty="0" smtClean="0">
                <a:solidFill>
                  <a:srgbClr val="C00000"/>
                </a:solidFill>
                <a:latin typeface="Calibri" panose="020F0502020204030204" pitchFamily="34" charset="0"/>
                <a:cs typeface="Times New Roman" panose="02020603050405020304" pitchFamily="18" charset="0"/>
              </a:rPr>
              <a:t> minutes)</a:t>
            </a:r>
            <a:endParaRPr lang="en-US" sz="1200" b="0" dirty="0" smtClean="0">
              <a:solidFill>
                <a:srgbClr val="C00000"/>
              </a:solidFill>
            </a:endParaRPr>
          </a:p>
          <a:p>
            <a:endParaRPr lang="en-US" b="0" dirty="0"/>
          </a:p>
        </p:txBody>
      </p:sp>
      <p:sp>
        <p:nvSpPr>
          <p:cNvPr id="4" name="Slide Number Placeholder 3"/>
          <p:cNvSpPr>
            <a:spLocks noGrp="1"/>
          </p:cNvSpPr>
          <p:nvPr>
            <p:ph type="sldNum" sz="quarter" idx="10"/>
          </p:nvPr>
        </p:nvSpPr>
        <p:spPr/>
        <p:txBody>
          <a:bodyPr/>
          <a:lstStyle/>
          <a:p>
            <a:fld id="{86F33538-0A61-48ED-82D6-5B34B8CB2855}" type="slidenum">
              <a:rPr lang="en-US" smtClean="0"/>
              <a:t>13</a:t>
            </a:fld>
            <a:endParaRPr lang="en-US"/>
          </a:p>
        </p:txBody>
      </p:sp>
    </p:spTree>
    <p:extLst>
      <p:ext uri="{BB962C8B-B14F-4D97-AF65-F5344CB8AC3E}">
        <p14:creationId xmlns:p14="http://schemas.microsoft.com/office/powerpoint/2010/main" val="129848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thing we do not do as often</a:t>
            </a:r>
            <a:r>
              <a:rPr lang="en-US" baseline="0" dirty="0" smtClean="0"/>
              <a:t> as we should is reflect on our experiences to better learn from. </a:t>
            </a:r>
            <a:r>
              <a:rPr lang="en-US" dirty="0" smtClean="0"/>
              <a:t>One of the most important</a:t>
            </a:r>
            <a:r>
              <a:rPr lang="en-US" baseline="0" dirty="0" smtClean="0"/>
              <a:t> attributes of the </a:t>
            </a:r>
            <a:r>
              <a:rPr lang="en-US" baseline="0" dirty="0" err="1" smtClean="0"/>
              <a:t>EMBeRS</a:t>
            </a:r>
            <a:r>
              <a:rPr lang="en-US" baseline="0" dirty="0" smtClean="0"/>
              <a:t> model is that developing an effective collaborative environment is important to development of interdisciplinary teams.  The iterative nature of the </a:t>
            </a:r>
            <a:r>
              <a:rPr lang="en-US" baseline="0" dirty="0" err="1" smtClean="0"/>
              <a:t>EMBeRS</a:t>
            </a:r>
            <a:r>
              <a:rPr lang="en-US" baseline="0" dirty="0" smtClean="0"/>
              <a:t> approach embeds on one the key characteristic of effective collaboration that is, collaboration is emergent in that it takes time and effort to develop a share goal/ shared vision. Take a few minutes and consider the characteristics of effective collaboration. </a:t>
            </a:r>
          </a:p>
          <a:p>
            <a:endParaRPr lang="en-US" baseline="0" dirty="0" smtClean="0"/>
          </a:p>
          <a:p>
            <a:r>
              <a:rPr lang="en-US" sz="1200" b="1" kern="1200" dirty="0" smtClean="0">
                <a:solidFill>
                  <a:schemeClr val="tx1"/>
                </a:solidFill>
                <a:effectLst/>
                <a:latin typeface="+mn-lt"/>
                <a:ea typeface="+mn-ea"/>
                <a:cs typeface="+mn-cs"/>
              </a:rPr>
              <a:t>Note</a:t>
            </a:r>
            <a:r>
              <a:rPr lang="en-US" sz="1200" b="1" kern="1200" baseline="0" dirty="0" smtClean="0">
                <a:solidFill>
                  <a:schemeClr val="tx1"/>
                </a:solidFill>
                <a:effectLst/>
                <a:latin typeface="+mn-lt"/>
                <a:ea typeface="+mn-ea"/>
                <a:cs typeface="+mn-cs"/>
              </a:rPr>
              <a:t> to Instructor: </a:t>
            </a:r>
            <a:r>
              <a:rPr lang="en-US" sz="1200" kern="1200" baseline="0" dirty="0" smtClean="0">
                <a:solidFill>
                  <a:schemeClr val="tx1"/>
                </a:solidFill>
                <a:effectLst/>
                <a:latin typeface="+mn-lt"/>
                <a:ea typeface="+mn-ea"/>
                <a:cs typeface="+mn-cs"/>
              </a:rPr>
              <a:t>Provide a brief overview of each </a:t>
            </a:r>
            <a:r>
              <a:rPr lang="en-US" sz="1200" kern="1200" baseline="0" dirty="0" err="1" smtClean="0">
                <a:solidFill>
                  <a:schemeClr val="tx1"/>
                </a:solidFill>
                <a:effectLst/>
                <a:latin typeface="+mn-lt"/>
                <a:ea typeface="+mn-ea"/>
                <a:cs typeface="+mn-cs"/>
              </a:rPr>
              <a:t>chararcteristic</a:t>
            </a:r>
            <a:r>
              <a:rPr lang="en-US" sz="1200" kern="1200" baseline="0" dirty="0" smtClean="0">
                <a:solidFill>
                  <a:schemeClr val="tx1"/>
                </a:solidFill>
                <a:effectLst/>
                <a:latin typeface="+mn-lt"/>
                <a:ea typeface="+mn-ea"/>
                <a:cs typeface="+mn-cs"/>
              </a:rPr>
              <a:t> (see below) or </a:t>
            </a:r>
            <a:r>
              <a:rPr lang="en-US" sz="1200" kern="1200" dirty="0" smtClean="0">
                <a:solidFill>
                  <a:schemeClr val="tx1"/>
                </a:solidFill>
                <a:effectLst/>
                <a:latin typeface="+mn-lt"/>
                <a:ea typeface="+mn-ea"/>
                <a:cs typeface="+mn-cs"/>
              </a:rPr>
              <a:t>See Resource: Collaboration Characteristics Summary Excerpt from Gosselin 2015 </a:t>
            </a:r>
            <a:r>
              <a:rPr lang="en-US" sz="1200" kern="1200" baseline="0" dirty="0" smtClean="0">
                <a:solidFill>
                  <a:schemeClr val="tx1"/>
                </a:solidFill>
                <a:effectLst/>
                <a:latin typeface="+mn-lt"/>
                <a:ea typeface="+mn-ea"/>
                <a:cs typeface="+mn-cs"/>
              </a:rPr>
              <a:t> for the text below.  </a:t>
            </a:r>
          </a:p>
          <a:p>
            <a:endParaRPr lang="en-US" sz="1200"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a. Collaboration is voluntary. </a:t>
            </a:r>
          </a:p>
          <a:p>
            <a:r>
              <a:rPr lang="en-US" sz="1200" kern="1200" dirty="0" smtClean="0">
                <a:solidFill>
                  <a:schemeClr val="tx1"/>
                </a:solidFill>
                <a:effectLst/>
                <a:latin typeface="+mn-lt"/>
                <a:ea typeface="+mn-ea"/>
                <a:cs typeface="+mn-cs"/>
              </a:rPr>
              <a:t>There are two levels regarding the voluntary aspects of collaboration—participation and whether the participants want to use collaborative practices. Participation in this project was voluntary. The extent to which the participants wanted to use collaborative practices could explain the effectiveness of various teams. However, it should be noted we never discussed collaborative practices, so most groups functioned using their perceptions about how a team should function.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true collaborations are to develop within teams, intrinsic motivation must be used for team members to see value in the partnership and feel that they have a clear choice to participate. Faculty can be recruited but not coerced. Pre-service teachers can be required to have inquiry experiences, but the details and commitment must be left to them; and classroom teachers must freely choose to be involved. You cannot force people to collaborate. You can throw them in a room together and tell them to be a team. Ultimately they will choose how they will work. If they have never been provided a foundation in collaborative practices, then the extent to which these practices will be used is minimized. In our case, it was the luck of the draw when we put the groups together. </a:t>
            </a:r>
          </a:p>
          <a:p>
            <a:r>
              <a:rPr lang="en-US" sz="1200" kern="1200" dirty="0" smtClean="0">
                <a:solidFill>
                  <a:schemeClr val="tx1"/>
                </a:solidFill>
                <a:effectLst/>
                <a:latin typeface="+mn-lt"/>
                <a:ea typeface="+mn-ea"/>
                <a:cs typeface="+mn-cs"/>
              </a:rPr>
              <a:t> </a:t>
            </a:r>
          </a:p>
          <a:p>
            <a:r>
              <a:rPr lang="en-US" sz="1200" b="1" i="1" kern="1200" dirty="0" smtClean="0">
                <a:solidFill>
                  <a:schemeClr val="tx1"/>
                </a:solidFill>
                <a:effectLst/>
                <a:latin typeface="+mn-lt"/>
                <a:ea typeface="+mn-ea"/>
                <a:cs typeface="+mn-cs"/>
              </a:rPr>
              <a:t>b. Collaboration is based on parity. </a:t>
            </a:r>
          </a:p>
          <a:p>
            <a:r>
              <a:rPr lang="en-US" sz="1200" kern="1200" dirty="0" smtClean="0">
                <a:solidFill>
                  <a:schemeClr val="tx1"/>
                </a:solidFill>
                <a:effectLst/>
                <a:latin typeface="+mn-lt"/>
                <a:ea typeface="+mn-ea"/>
                <a:cs typeface="+mn-cs"/>
              </a:rPr>
              <a:t>Each member of a collaborative team must see that their contributions are equally valued, even if those contributions are drastically different. In this project, highly effective teams had members who developed and contributed unique skills for the good of the entire project. All members valued the contributions made by each member.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All team members’ perspectives must be heard. Different points of view lead to better and more comprehensive outcomes.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 example, the scientist was certainly the content expert, but the classroom teacher knew how the research findings ultimately had to be packaged to create curriculum, and the pre-service teacher many times became the skilled technician who held the key to good test results. The concept of being valued is critical to the success of any athletic team. Members of the most successful teams will all have a sense that their contributions to the team are important.</a:t>
            </a:r>
          </a:p>
          <a:p>
            <a:r>
              <a:rPr lang="en-US" sz="1200" kern="1200" dirty="0" smtClean="0">
                <a:solidFill>
                  <a:schemeClr val="tx1"/>
                </a:solidFill>
                <a:effectLst/>
                <a:latin typeface="+mn-lt"/>
                <a:ea typeface="+mn-ea"/>
                <a:cs typeface="+mn-cs"/>
              </a:rPr>
              <a:t> </a:t>
            </a:r>
          </a:p>
          <a:p>
            <a:r>
              <a:rPr lang="en-US" sz="1200" b="1" i="1" kern="1200" dirty="0" smtClean="0">
                <a:solidFill>
                  <a:schemeClr val="tx1"/>
                </a:solidFill>
                <a:effectLst/>
                <a:latin typeface="+mn-lt"/>
                <a:ea typeface="+mn-ea"/>
                <a:cs typeface="+mn-cs"/>
              </a:rPr>
              <a:t>c. Collaboration requires a shared goal. </a:t>
            </a:r>
          </a:p>
          <a:p>
            <a:r>
              <a:rPr lang="en-US" sz="1200" kern="1200" dirty="0" smtClean="0">
                <a:solidFill>
                  <a:schemeClr val="tx1"/>
                </a:solidFill>
                <a:effectLst/>
                <a:latin typeface="+mn-lt"/>
                <a:ea typeface="+mn-ea"/>
                <a:cs typeface="+mn-cs"/>
              </a:rPr>
              <a:t>This characteristic emphasizes the importance of a participatory process in developing your end-in-mind. The most effective teams shared a common vision or common goals of the task and the desired outcomes. Sharing a common goal provides a strong sense of team purpose that serves as a beacon for team success. One of the biggest challenges that we created for ourselves with this project was, at the time, that we did not know how important having this shared goal would be. The driving force for establishing team makeup was the research to be accomplished. The only connection requested was that team members be willing to work together on a question established by the scientist.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From the start, this created many challenges for the teams to establish a shared goal as well as parity. We were asking these people to work together on projects based on interest in the topic. We assumed that a working relationship would form around that tie to a common interest, and by inference the team would have a shared goal. We created working teams, with a focus on the “what” these teams would do, but we invested no time or energy in “how” individuals were to work together. This was a valuable, but tough lesson to learn. </a:t>
            </a:r>
          </a:p>
          <a:p>
            <a:r>
              <a:rPr lang="en-US" sz="1200" kern="1200" dirty="0" smtClean="0">
                <a:solidFill>
                  <a:schemeClr val="tx1"/>
                </a:solidFill>
                <a:effectLst/>
                <a:latin typeface="+mn-lt"/>
                <a:ea typeface="+mn-ea"/>
                <a:cs typeface="+mn-cs"/>
              </a:rPr>
              <a:t> </a:t>
            </a:r>
          </a:p>
          <a:p>
            <a:r>
              <a:rPr lang="en-US" sz="1200" b="1" i="1" kern="1200" dirty="0" smtClean="0">
                <a:solidFill>
                  <a:schemeClr val="tx1"/>
                </a:solidFill>
                <a:effectLst/>
                <a:latin typeface="+mn-lt"/>
                <a:ea typeface="+mn-ea"/>
                <a:cs typeface="+mn-cs"/>
              </a:rPr>
              <a:t>d. Collaboration is emergent. </a:t>
            </a:r>
          </a:p>
          <a:p>
            <a:r>
              <a:rPr lang="en-US" sz="1200" kern="1200" dirty="0" smtClean="0">
                <a:solidFill>
                  <a:schemeClr val="tx1"/>
                </a:solidFill>
                <a:effectLst/>
                <a:latin typeface="+mn-lt"/>
                <a:ea typeface="+mn-ea"/>
                <a:cs typeface="+mn-cs"/>
              </a:rPr>
              <a:t>The most successful teams spent far more time together than other project groups and, as a result, communicated with each other far more often. This time on task and open communication facilitated, and was critical to, success. The best collaborations grow as the relationships among team members grow.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we examined the effectiveness of the teams, as defined by both products created and comments from interviews about their working relationships, we found that those more productive teams had formed working relationships that became a driving force to their work. For example, the most effective team in the project under discussion still met almost daily during the project, and the scientist and K-12 teachers continue to meet fourteen years after the project ended. They saw the results of their investment in time multiply, as each member's expertise developed. This attribute clearly suggests that short-term projects, designed for a few hours or even a couple of weeks, may fail to provide the time needed to develop effective collaboration. Newly formed teams need to spend time talking about their purpose, how they plan to work together, and what they hope to accomplish.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They also need to develop a sense of trust among team members if they are going to achieve maximum effectiveness. If they fail to develop trust, they are likely to experience difficulties later in the process. Time with your team is critical to relationship development, which is critical to developing trust; hence, it is critical to development of an effective collaborative team. </a:t>
            </a:r>
          </a:p>
          <a:p>
            <a:r>
              <a:rPr lang="en-US" sz="1200" kern="1200" dirty="0" smtClean="0">
                <a:solidFill>
                  <a:schemeClr val="tx1"/>
                </a:solidFill>
                <a:effectLst/>
                <a:latin typeface="+mn-lt"/>
                <a:ea typeface="+mn-ea"/>
                <a:cs typeface="+mn-cs"/>
              </a:rPr>
              <a:t> </a:t>
            </a:r>
          </a:p>
          <a:p>
            <a:r>
              <a:rPr lang="en-US" sz="1200" b="1" i="1" kern="1200" dirty="0" smtClean="0">
                <a:solidFill>
                  <a:schemeClr val="tx1"/>
                </a:solidFill>
                <a:effectLst/>
                <a:latin typeface="+mn-lt"/>
                <a:ea typeface="+mn-ea"/>
                <a:cs typeface="+mn-cs"/>
              </a:rPr>
              <a:t>e. Collaboration includes shared responsibility for key decisions.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most effective teams jointly discussed key decisions of research design and interpretation, and every member made contributions. On the other end of the spectrum, in the least effective teams, generally one member of the team, typically the scientist, told team members what to do and when. This approach sabotaged the entire collaborative process. As a result, not only did the team members not have a shared goal, they did not have an opportunity to get truly invested in the project, because they had nothing invested in defining the outcomes—because they had nothing invested in the decisions. The educators were not treated as equals and acted accordingly. Promoting shared responsibility for key decisions can be accomplished through consensus-based decision-making. It is critical that the team members need to take responsibility to define what they mean by consensus-based decision-making and how it will be used. </a:t>
            </a:r>
          </a:p>
          <a:p>
            <a:r>
              <a:rPr lang="en-US" sz="1200" kern="1200" dirty="0" smtClean="0">
                <a:solidFill>
                  <a:schemeClr val="tx1"/>
                </a:solidFill>
                <a:effectLst/>
                <a:latin typeface="+mn-lt"/>
                <a:ea typeface="+mn-ea"/>
                <a:cs typeface="+mn-cs"/>
              </a:rPr>
              <a:t> </a:t>
            </a:r>
          </a:p>
          <a:p>
            <a:r>
              <a:rPr lang="en-US" sz="1200" b="1" i="1" kern="1200" dirty="0" smtClean="0">
                <a:solidFill>
                  <a:schemeClr val="tx1"/>
                </a:solidFill>
                <a:effectLst/>
                <a:latin typeface="+mn-lt"/>
                <a:ea typeface="+mn-ea"/>
                <a:cs typeface="+mn-cs"/>
              </a:rPr>
              <a:t>f. Collaboration includes shared accountability for outcomes. </a:t>
            </a:r>
          </a:p>
          <a:p>
            <a:r>
              <a:rPr lang="en-US" sz="1200" kern="1200" dirty="0" smtClean="0">
                <a:solidFill>
                  <a:schemeClr val="tx1"/>
                </a:solidFill>
                <a:effectLst/>
                <a:latin typeface="+mn-lt"/>
                <a:ea typeface="+mn-ea"/>
                <a:cs typeface="+mn-cs"/>
              </a:rPr>
              <a:t>Because members of effective teams favored direct input into key decisions, they stood ready to take full responsibility for accomplishing the needed tasks. In addition, because they established open communication, members knew their roles and felt a sense of responsibility to each other.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Promoting a sense of individual accountability among all team members is an important attribute for creating a shared sense of accountability, as well as shared responsibility. Individual accountability is observed when each member of the team takes responsibility for speaking up, contributing to group discussions and decision-making, praising the contributions of others, following through on identified tasks, and reflecting on the overall functioning of the team. </a:t>
            </a:r>
          </a:p>
          <a:p>
            <a:r>
              <a:rPr lang="en-US" sz="1200" kern="1200" dirty="0" smtClean="0">
                <a:solidFill>
                  <a:schemeClr val="tx1"/>
                </a:solidFill>
                <a:effectLst/>
                <a:latin typeface="+mn-lt"/>
                <a:ea typeface="+mn-ea"/>
                <a:cs typeface="+mn-cs"/>
              </a:rPr>
              <a:t> </a:t>
            </a:r>
          </a:p>
          <a:p>
            <a:r>
              <a:rPr lang="en-US" sz="1200" b="1" i="1" kern="1200" dirty="0" smtClean="0">
                <a:solidFill>
                  <a:schemeClr val="tx1"/>
                </a:solidFill>
                <a:effectLst/>
                <a:latin typeface="+mn-lt"/>
                <a:ea typeface="+mn-ea"/>
                <a:cs typeface="+mn-cs"/>
              </a:rPr>
              <a:t>g. Collaboration is based on shared resources. </a:t>
            </a:r>
          </a:p>
          <a:p>
            <a:r>
              <a:rPr lang="en-US" sz="1200" kern="1200" dirty="0" smtClean="0">
                <a:solidFill>
                  <a:schemeClr val="tx1"/>
                </a:solidFill>
                <a:effectLst/>
                <a:latin typeface="+mn-lt"/>
                <a:ea typeface="+mn-ea"/>
                <a:cs typeface="+mn-cs"/>
              </a:rPr>
              <a:t>Just as each member must have a sense of parity, members must feel that their contribution plays a crucial role in task accomplishment. Team members can contribute time, space, equipment, expertise, or other assets. In whatever shape or form they are contributed, the contribution of the resources should be acknowledged.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86F33538-0A61-48ED-82D6-5B34B8CB2855}" type="slidenum">
              <a:rPr lang="en-US" smtClean="0"/>
              <a:t>14</a:t>
            </a:fld>
            <a:endParaRPr lang="en-US"/>
          </a:p>
        </p:txBody>
      </p:sp>
    </p:spTree>
    <p:extLst>
      <p:ext uri="{BB962C8B-B14F-4D97-AF65-F5344CB8AC3E}">
        <p14:creationId xmlns:p14="http://schemas.microsoft.com/office/powerpoint/2010/main" val="122734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There are other contexts</a:t>
            </a:r>
            <a:r>
              <a:rPr lang="en-US" b="0" baseline="0" dirty="0" smtClean="0"/>
              <a:t> that can be used for reflection. For example, you can consider your experience in the context of team effectiveness models. This diagram illustrates the key components of the Goals, Roles, Processes, and Interpersonal Relationship – team effectiveness model initially developed by </a:t>
            </a:r>
            <a:r>
              <a:rPr lang="en-US" b="0" baseline="0" dirty="0" err="1" smtClean="0"/>
              <a:t>Beckhard</a:t>
            </a:r>
            <a:r>
              <a:rPr lang="en-US" b="0" baseline="0" dirty="0" smtClean="0"/>
              <a:t> in 1972.   Note that a key attribute, or outcome to having quality interpersonal relationships is the development of trust. </a:t>
            </a:r>
          </a:p>
          <a:p>
            <a:endParaRPr lang="en-US" b="0" baseline="0" dirty="0" smtClean="0"/>
          </a:p>
          <a:p>
            <a:r>
              <a:rPr lang="en-US" sz="1200" b="1" kern="1200" dirty="0" smtClean="0">
                <a:solidFill>
                  <a:schemeClr val="tx1"/>
                </a:solidFill>
                <a:effectLst/>
                <a:latin typeface="+mn-lt"/>
                <a:ea typeface="+mn-ea"/>
                <a:cs typeface="+mn-cs"/>
              </a:rPr>
              <a:t>Note</a:t>
            </a:r>
            <a:r>
              <a:rPr lang="en-US" sz="1200" b="1" kern="1200" baseline="0" dirty="0" smtClean="0">
                <a:solidFill>
                  <a:schemeClr val="tx1"/>
                </a:solidFill>
                <a:effectLst/>
                <a:latin typeface="+mn-lt"/>
                <a:ea typeface="+mn-ea"/>
                <a:cs typeface="+mn-cs"/>
              </a:rPr>
              <a:t> to Instructor: </a:t>
            </a:r>
            <a:r>
              <a:rPr lang="en-US" sz="1200" kern="1200" baseline="0" dirty="0" smtClean="0">
                <a:solidFill>
                  <a:schemeClr val="tx1"/>
                </a:solidFill>
                <a:effectLst/>
                <a:latin typeface="+mn-lt"/>
                <a:ea typeface="+mn-ea"/>
                <a:cs typeface="+mn-cs"/>
              </a:rPr>
              <a:t>Provide a brief overview of each part of the model (see below).  </a:t>
            </a:r>
          </a:p>
          <a:p>
            <a:endParaRPr lang="en-US" sz="1200" kern="1200" baseline="0" dirty="0" smtClean="0">
              <a:solidFill>
                <a:schemeClr val="tx1"/>
              </a:solidFill>
              <a:effectLst/>
              <a:latin typeface="+mn-lt"/>
              <a:ea typeface="+mn-ea"/>
              <a:cs typeface="+mn-cs"/>
            </a:endParaRPr>
          </a:p>
          <a:p>
            <a:r>
              <a:rPr lang="en-US" dirty="0" smtClean="0"/>
              <a:t>The </a:t>
            </a:r>
            <a:r>
              <a:rPr lang="en-US" b="1" dirty="0" smtClean="0"/>
              <a:t>GRPI</a:t>
            </a:r>
            <a:r>
              <a:rPr lang="en-US" dirty="0" smtClean="0"/>
              <a:t> model is simple framework for any project to facilitate team’s success. </a:t>
            </a:r>
          </a:p>
          <a:p>
            <a:endParaRPr lang="en-US" dirty="0" smtClean="0"/>
          </a:p>
          <a:p>
            <a:r>
              <a:rPr lang="en-US" b="1" dirty="0" smtClean="0"/>
              <a:t>Goals</a:t>
            </a:r>
            <a:r>
              <a:rPr lang="en-US" dirty="0" smtClean="0"/>
              <a:t>: well-defined objectives and desired results, plus clearly communicated priorities and expectations.  Other attributes</a:t>
            </a:r>
            <a:r>
              <a:rPr lang="en-US" baseline="0" dirty="0" smtClean="0"/>
              <a:t> include: </a:t>
            </a:r>
          </a:p>
          <a:p>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Clarity about the main purpose of the team</a:t>
            </a:r>
          </a:p>
          <a:p>
            <a:r>
              <a:rPr lang="en-US" sz="1200" b="0" i="0" u="none" strike="noStrike" kern="1200" baseline="0" dirty="0" smtClean="0">
                <a:solidFill>
                  <a:schemeClr val="tx1"/>
                </a:solidFill>
                <a:latin typeface="+mn-lt"/>
                <a:ea typeface="+mn-ea"/>
                <a:cs typeface="+mn-cs"/>
              </a:rPr>
              <a:t>• Agreement on the desired results</a:t>
            </a:r>
          </a:p>
          <a:p>
            <a:r>
              <a:rPr lang="en-US" sz="1200" b="0" i="0" u="none" strike="noStrike" kern="1200" baseline="0" dirty="0" smtClean="0">
                <a:solidFill>
                  <a:schemeClr val="tx1"/>
                </a:solidFill>
                <a:latin typeface="+mn-lt"/>
                <a:ea typeface="+mn-ea"/>
                <a:cs typeface="+mn-cs"/>
              </a:rPr>
              <a:t>• Understanding of the main tasks</a:t>
            </a:r>
          </a:p>
          <a:p>
            <a:r>
              <a:rPr lang="en-US" sz="1200" b="0" i="0" u="none" strike="noStrike" kern="1200" baseline="0" dirty="0" smtClean="0">
                <a:solidFill>
                  <a:schemeClr val="tx1"/>
                </a:solidFill>
                <a:latin typeface="+mn-lt"/>
                <a:ea typeface="+mn-ea"/>
                <a:cs typeface="+mn-cs"/>
              </a:rPr>
              <a:t>• Agreement on the standards and expectations</a:t>
            </a:r>
          </a:p>
          <a:p>
            <a:r>
              <a:rPr lang="en-US" sz="1200" b="0" i="0" u="none" strike="noStrike" kern="1200" baseline="0" dirty="0" smtClean="0">
                <a:solidFill>
                  <a:schemeClr val="tx1"/>
                </a:solidFill>
                <a:latin typeface="+mn-lt"/>
                <a:ea typeface="+mn-ea"/>
                <a:cs typeface="+mn-cs"/>
              </a:rPr>
              <a:t>• Clarity of priorities and deadlines</a:t>
            </a:r>
          </a:p>
          <a:p>
            <a:r>
              <a:rPr lang="en-US" sz="1200" b="0" i="0" u="none" strike="noStrike" kern="1200" baseline="0" dirty="0" smtClean="0">
                <a:solidFill>
                  <a:schemeClr val="tx1"/>
                </a:solidFill>
                <a:latin typeface="+mn-lt"/>
                <a:ea typeface="+mn-ea"/>
                <a:cs typeface="+mn-cs"/>
              </a:rPr>
              <a:t>• Understanding of boundaries</a:t>
            </a:r>
            <a:endParaRPr lang="en-US" dirty="0" smtClean="0"/>
          </a:p>
          <a:p>
            <a:endParaRPr lang="en-US" dirty="0" smtClean="0"/>
          </a:p>
          <a:p>
            <a:r>
              <a:rPr lang="en-US" b="1" dirty="0" smtClean="0"/>
              <a:t>Roles</a:t>
            </a:r>
            <a:r>
              <a:rPr lang="en-US" dirty="0" smtClean="0"/>
              <a:t>: well-defined responsibilities, acceptance of a leader.</a:t>
            </a:r>
            <a:r>
              <a:rPr lang="en-US" baseline="0" dirty="0" smtClean="0"/>
              <a:t> </a:t>
            </a:r>
            <a:r>
              <a:rPr lang="en-US" dirty="0" smtClean="0"/>
              <a:t>Other attributes</a:t>
            </a:r>
            <a:r>
              <a:rPr lang="en-US" baseline="0" dirty="0" smtClean="0"/>
              <a:t> include</a:t>
            </a:r>
            <a:br>
              <a:rPr lang="en-US" baseline="0" dirty="0" smtClean="0"/>
            </a:br>
            <a:r>
              <a:rPr lang="en-US" sz="1200" b="0" i="0" u="none" strike="noStrike" kern="1200" baseline="0" dirty="0" smtClean="0">
                <a:solidFill>
                  <a:schemeClr val="tx1"/>
                </a:solidFill>
                <a:latin typeface="+mn-lt"/>
                <a:ea typeface="+mn-ea"/>
                <a:cs typeface="+mn-cs"/>
              </a:rPr>
              <a:t>• Acceptance of a team leader</a:t>
            </a:r>
          </a:p>
          <a:p>
            <a:r>
              <a:rPr lang="en-US" sz="1200" b="0" i="0" u="none" strike="noStrike" kern="1200" baseline="0" dirty="0" smtClean="0">
                <a:solidFill>
                  <a:schemeClr val="tx1"/>
                </a:solidFill>
                <a:latin typeface="+mn-lt"/>
                <a:ea typeface="+mn-ea"/>
                <a:cs typeface="+mn-cs"/>
              </a:rPr>
              <a:t>• Understand all members’ roles</a:t>
            </a:r>
          </a:p>
          <a:p>
            <a:r>
              <a:rPr lang="en-US" sz="1200" b="0" i="0" u="none" strike="noStrike" kern="1200" baseline="0" dirty="0" smtClean="0">
                <a:solidFill>
                  <a:schemeClr val="tx1"/>
                </a:solidFill>
                <a:latin typeface="+mn-lt"/>
                <a:ea typeface="+mn-ea"/>
                <a:cs typeface="+mn-cs"/>
              </a:rPr>
              <a:t>• Individual responsibilities</a:t>
            </a:r>
          </a:p>
          <a:p>
            <a:r>
              <a:rPr lang="en-US" sz="1200" b="0" i="0" u="none" strike="noStrike" kern="1200" baseline="0" dirty="0" smtClean="0">
                <a:solidFill>
                  <a:schemeClr val="tx1"/>
                </a:solidFill>
                <a:latin typeface="+mn-lt"/>
                <a:ea typeface="+mn-ea"/>
                <a:cs typeface="+mn-cs"/>
              </a:rPr>
              <a:t>• Shared responsibilities</a:t>
            </a:r>
          </a:p>
          <a:p>
            <a:r>
              <a:rPr lang="en-US" sz="1200" b="0" i="0" u="none" strike="noStrike" kern="1200" baseline="0" dirty="0" smtClean="0">
                <a:solidFill>
                  <a:schemeClr val="tx1"/>
                </a:solidFill>
                <a:latin typeface="+mn-lt"/>
                <a:ea typeface="+mn-ea"/>
                <a:cs typeface="+mn-cs"/>
              </a:rPr>
              <a:t>• Clear boundaries</a:t>
            </a:r>
          </a:p>
          <a:p>
            <a:r>
              <a:rPr lang="en-US" sz="1200" b="0" i="0" u="none" strike="noStrike" kern="1200" baseline="0" dirty="0" smtClean="0">
                <a:solidFill>
                  <a:schemeClr val="tx1"/>
                </a:solidFill>
                <a:latin typeface="+mn-lt"/>
                <a:ea typeface="+mn-ea"/>
                <a:cs typeface="+mn-cs"/>
              </a:rPr>
              <a:t>• Identify and fill gaps</a:t>
            </a:r>
          </a:p>
          <a:p>
            <a:endParaRPr lang="en-US" b="0" baseline="0" dirty="0" smtClean="0"/>
          </a:p>
          <a:p>
            <a:r>
              <a:rPr lang="en-US" b="1" dirty="0" smtClean="0"/>
              <a:t>Processes</a:t>
            </a:r>
            <a:r>
              <a:rPr lang="en-US" dirty="0" smtClean="0"/>
              <a:t>: clear decision-making processes as well as work procedures.</a:t>
            </a:r>
            <a:r>
              <a:rPr lang="en-US" baseline="0" dirty="0" smtClean="0"/>
              <a:t> </a:t>
            </a:r>
            <a:r>
              <a:rPr lang="en-US" dirty="0" smtClean="0"/>
              <a:t>Other attributes</a:t>
            </a:r>
            <a:r>
              <a:rPr lang="en-US" baseline="0" dirty="0" smtClean="0"/>
              <a:t> include</a:t>
            </a:r>
            <a:br>
              <a:rPr lang="en-US" baseline="0" dirty="0" smtClean="0"/>
            </a:br>
            <a:r>
              <a:rPr lang="en-US" sz="1200" b="0" i="0" u="none" strike="noStrike" kern="1200" baseline="0" dirty="0" smtClean="0">
                <a:solidFill>
                  <a:schemeClr val="tx1"/>
                </a:solidFill>
                <a:latin typeface="+mn-lt"/>
                <a:ea typeface="+mn-ea"/>
                <a:cs typeface="+mn-cs"/>
              </a:rPr>
              <a:t>• Team processes – (e.g., how decisions are made, how the team</a:t>
            </a:r>
          </a:p>
          <a:p>
            <a:r>
              <a:rPr lang="en-US" sz="1200" b="0" i="0" u="none" strike="noStrike" kern="1200" baseline="0" dirty="0" smtClean="0">
                <a:solidFill>
                  <a:schemeClr val="tx1"/>
                </a:solidFill>
                <a:latin typeface="+mn-lt"/>
                <a:ea typeface="+mn-ea"/>
                <a:cs typeface="+mn-cs"/>
              </a:rPr>
              <a:t>solves problems and resolves conflict, communication)</a:t>
            </a:r>
          </a:p>
          <a:p>
            <a:r>
              <a:rPr lang="en-US" sz="1200" b="0" i="0" u="none" strike="noStrike" kern="1200" baseline="0" dirty="0" smtClean="0">
                <a:solidFill>
                  <a:schemeClr val="tx1"/>
                </a:solidFill>
                <a:latin typeface="+mn-lt"/>
                <a:ea typeface="+mn-ea"/>
                <a:cs typeface="+mn-cs"/>
              </a:rPr>
              <a:t>• Work processes – (e.g., procedures and work flow)</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Interpersonal relationships</a:t>
            </a:r>
            <a:r>
              <a:rPr lang="en-US" dirty="0" smtClean="0"/>
              <a:t>: good communication, trust, and flexibility.</a:t>
            </a:r>
            <a:r>
              <a:rPr lang="en-US" baseline="0" dirty="0" smtClean="0"/>
              <a:t> </a:t>
            </a:r>
            <a:br>
              <a:rPr lang="en-US" baseline="0" dirty="0" smtClean="0"/>
            </a:br>
            <a:r>
              <a:rPr lang="en-US" sz="1200" b="0" i="0" u="none" strike="noStrike" kern="1200" baseline="0" dirty="0" smtClean="0">
                <a:solidFill>
                  <a:schemeClr val="tx1"/>
                </a:solidFill>
                <a:latin typeface="+mn-lt"/>
                <a:ea typeface="+mn-ea"/>
                <a:cs typeface="+mn-cs"/>
              </a:rPr>
              <a:t>• Relating with the other team members</a:t>
            </a:r>
          </a:p>
          <a:p>
            <a:r>
              <a:rPr lang="en-US" sz="1200" b="0" i="0" u="none" strike="noStrike" kern="1200" baseline="0" dirty="0" smtClean="0">
                <a:solidFill>
                  <a:schemeClr val="tx1"/>
                </a:solidFill>
                <a:latin typeface="+mn-lt"/>
                <a:ea typeface="+mn-ea"/>
                <a:cs typeface="+mn-cs"/>
              </a:rPr>
              <a:t>• Trust</a:t>
            </a:r>
          </a:p>
          <a:p>
            <a:r>
              <a:rPr lang="en-US" sz="1200" b="0" i="0" u="none" strike="noStrike" kern="1200" baseline="0" dirty="0" smtClean="0">
                <a:solidFill>
                  <a:schemeClr val="tx1"/>
                </a:solidFill>
                <a:latin typeface="+mn-lt"/>
                <a:ea typeface="+mn-ea"/>
                <a:cs typeface="+mn-cs"/>
              </a:rPr>
              <a:t>• Sensitivity and flexibility with each other</a:t>
            </a:r>
          </a:p>
          <a:p>
            <a:r>
              <a:rPr lang="en-US" sz="1200" b="0" i="0" u="none" strike="noStrike" kern="1200" baseline="0" dirty="0" smtClean="0">
                <a:solidFill>
                  <a:schemeClr val="tx1"/>
                </a:solidFill>
                <a:latin typeface="+mn-lt"/>
                <a:ea typeface="+mn-ea"/>
                <a:cs typeface="+mn-cs"/>
              </a:rPr>
              <a:t>• Good communication</a:t>
            </a:r>
          </a:p>
          <a:p>
            <a:r>
              <a:rPr lang="en-US" sz="1200" b="0" i="0" u="none" strike="noStrike" kern="1200" baseline="0" dirty="0" smtClean="0">
                <a:solidFill>
                  <a:schemeClr val="tx1"/>
                </a:solidFill>
                <a:latin typeface="+mn-lt"/>
                <a:ea typeface="+mn-ea"/>
                <a:cs typeface="+mn-cs"/>
              </a:rPr>
              <a:t>• Collaboration in problem solving</a:t>
            </a:r>
          </a:p>
          <a:p>
            <a:r>
              <a:rPr lang="en-US" sz="1200" b="0" i="0" u="none" strike="noStrike" kern="1200" baseline="0" dirty="0" smtClean="0">
                <a:solidFill>
                  <a:schemeClr val="tx1"/>
                </a:solidFill>
                <a:latin typeface="+mn-lt"/>
                <a:ea typeface="+mn-ea"/>
                <a:cs typeface="+mn-cs"/>
              </a:rPr>
              <a:t>• Effective methods for dealing with conflict</a:t>
            </a:r>
            <a:r>
              <a:rPr lang="en-US" dirty="0" smtClean="0"/>
              <a:t> team and planning the first steps or revisit if a team starts to flounder.</a:t>
            </a:r>
            <a:endParaRPr lang="en-US" dirty="0"/>
          </a:p>
        </p:txBody>
      </p:sp>
    </p:spTree>
    <p:extLst>
      <p:ext uri="{BB962C8B-B14F-4D97-AF65-F5344CB8AC3E}">
        <p14:creationId xmlns:p14="http://schemas.microsoft.com/office/powerpoint/2010/main" val="2331729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smtClean="0"/>
              <a:t>In</a:t>
            </a:r>
            <a:r>
              <a:rPr lang="en-US" i="1" dirty="0" smtClean="0"/>
              <a:t> Patrick</a:t>
            </a:r>
            <a:r>
              <a:rPr lang="en-US" i="1" baseline="0" dirty="0" smtClean="0"/>
              <a:t> </a:t>
            </a:r>
            <a:r>
              <a:rPr lang="en-US" i="1" baseline="0" dirty="0" err="1" smtClean="0"/>
              <a:t>Lencioni’s</a:t>
            </a:r>
            <a:r>
              <a:rPr lang="en-US" i="1" baseline="0" dirty="0" smtClean="0"/>
              <a:t> </a:t>
            </a:r>
            <a:r>
              <a:rPr lang="en-US" i="0" baseline="0" dirty="0" smtClean="0"/>
              <a:t>team effectiveness model</a:t>
            </a:r>
            <a:r>
              <a:rPr lang="en-US" i="1" baseline="0" dirty="0" smtClean="0"/>
              <a:t>, </a:t>
            </a:r>
            <a:r>
              <a:rPr lang="en-US" i="1" dirty="0" smtClean="0"/>
              <a:t>Five Dysfunctions of a Team, </a:t>
            </a:r>
            <a:r>
              <a:rPr lang="en-US" i="0" dirty="0" smtClean="0"/>
              <a:t>he</a:t>
            </a:r>
            <a:r>
              <a:rPr lang="en-US" i="1" baseline="0" dirty="0" smtClean="0"/>
              <a:t> </a:t>
            </a:r>
            <a:r>
              <a:rPr lang="en-US" i="0" baseline="0" dirty="0" smtClean="0"/>
              <a:t>developed </a:t>
            </a:r>
            <a:r>
              <a:rPr lang="en-US" dirty="0" smtClean="0"/>
              <a:t>a work team effectiveness model based on what causes dysfunctions, conflicts, and political maneuverings in a team. The foundation for dysfunction</a:t>
            </a:r>
            <a:r>
              <a:rPr lang="en-US" baseline="0" dirty="0" smtClean="0"/>
              <a:t> is a</a:t>
            </a:r>
            <a:r>
              <a:rPr lang="en-US" dirty="0" smtClean="0"/>
              <a:t>n absence of </a:t>
            </a:r>
            <a:r>
              <a:rPr lang="en-US" b="0" dirty="0" smtClean="0"/>
              <a:t>trust among</a:t>
            </a:r>
            <a:r>
              <a:rPr lang="en-US" b="0" baseline="0" dirty="0" smtClean="0"/>
              <a:t> team members  creating an environment  where the comfort level among individuals is such that they</a:t>
            </a:r>
            <a:r>
              <a:rPr lang="en-US" b="1" baseline="0" dirty="0" smtClean="0"/>
              <a:t> </a:t>
            </a:r>
            <a:r>
              <a:rPr lang="en-US" dirty="0" smtClean="0"/>
              <a:t>are afraid to be vulnerable, afraid to ask for help or assistance. Because</a:t>
            </a:r>
            <a:r>
              <a:rPr lang="en-US" baseline="0" dirty="0" smtClean="0"/>
              <a:t> of the lack of trust and </a:t>
            </a:r>
            <a:r>
              <a:rPr lang="en-US" dirty="0" smtClean="0"/>
              <a:t>the needed interactions for</a:t>
            </a:r>
            <a:r>
              <a:rPr lang="en-US" baseline="0" dirty="0" smtClean="0"/>
              <a:t> </a:t>
            </a:r>
            <a:r>
              <a:rPr lang="en-US" dirty="0" smtClean="0"/>
              <a:t>work, this leads</a:t>
            </a:r>
            <a:r>
              <a:rPr lang="en-US" baseline="0" dirty="0" smtClean="0"/>
              <a:t> to the fear of conflict </a:t>
            </a:r>
            <a:r>
              <a:rPr lang="en-US" dirty="0" smtClean="0"/>
              <a:t>that limits</a:t>
            </a:r>
            <a:r>
              <a:rPr lang="en-US" baseline="0" dirty="0" smtClean="0"/>
              <a:t> the development of </a:t>
            </a:r>
            <a:r>
              <a:rPr lang="en-US" dirty="0" smtClean="0"/>
              <a:t>productive ideas. This in</a:t>
            </a:r>
            <a:r>
              <a:rPr lang="en-US" baseline="0" dirty="0" smtClean="0"/>
              <a:t> turn leads to the other five dysfunctions. </a:t>
            </a:r>
            <a:r>
              <a:rPr lang="en-US"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Click</a:t>
            </a:r>
            <a:r>
              <a:rPr lang="en-US" baseline="0" dirty="0" smtClean="0"/>
              <a:t> on the Five Dysfunction of a Team link for  brief summary by Patrick </a:t>
            </a:r>
            <a:r>
              <a:rPr lang="en-US" baseline="0" dirty="0" err="1" smtClean="0"/>
              <a:t>Lencioni</a:t>
            </a:r>
            <a:r>
              <a:rPr lang="en-US" baseline="0" dirty="0" smtClean="0"/>
              <a:t>. </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835009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latin typeface="Calibri" panose="020F0502020204030204" pitchFamily="34" charset="0"/>
                <a:cs typeface="Times New Roman" panose="02020603050405020304" pitchFamily="18" charset="0"/>
              </a:rPr>
              <a:t>Revisit</a:t>
            </a:r>
            <a:r>
              <a:rPr lang="en-US" sz="1200" b="0" baseline="0" dirty="0" smtClean="0">
                <a:latin typeface="Calibri" panose="020F0502020204030204" pitchFamily="34" charset="0"/>
                <a:cs typeface="Times New Roman" panose="02020603050405020304" pitchFamily="18" charset="0"/>
              </a:rPr>
              <a:t> your story - a</a:t>
            </a:r>
            <a:r>
              <a:rPr lang="en-US" sz="1200" b="0" dirty="0" smtClean="0">
                <a:latin typeface="Calibri" panose="020F0502020204030204" pitchFamily="34" charset="0"/>
                <a:cs typeface="Times New Roman" panose="02020603050405020304" pitchFamily="18" charset="0"/>
              </a:rPr>
              <a:t>ssess your experience in the context of the characteristics of collaboration and how the</a:t>
            </a:r>
            <a:r>
              <a:rPr lang="en-US" sz="1200" b="0" baseline="0" dirty="0" smtClean="0">
                <a:latin typeface="Calibri" panose="020F0502020204030204" pitchFamily="34" charset="0"/>
                <a:cs typeface="Times New Roman" panose="02020603050405020304" pitchFamily="18" charset="0"/>
              </a:rPr>
              <a:t> </a:t>
            </a:r>
            <a:r>
              <a:rPr lang="en-US" sz="1200" b="0" dirty="0" smtClean="0">
                <a:latin typeface="Calibri" panose="020F0502020204030204" pitchFamily="34" charset="0"/>
                <a:cs typeface="Times New Roman" panose="02020603050405020304" pitchFamily="18" charset="0"/>
              </a:rPr>
              <a:t>models of team effectiveness relate to the extent to which your experience was good, bad, or ugly.   </a:t>
            </a:r>
          </a:p>
          <a:p>
            <a:endParaRPr lang="en-US" sz="1200" b="0" baseline="0" dirty="0" smtClean="0">
              <a:solidFill>
                <a:srgbClr val="C00000"/>
              </a:solidFill>
              <a:latin typeface="Calibri" panose="020F0502020204030204" pitchFamily="34" charset="0"/>
              <a:cs typeface="Times New Roman" panose="02020603050405020304" pitchFamily="18" charset="0"/>
            </a:endParaRPr>
          </a:p>
          <a:p>
            <a:r>
              <a:rPr lang="en-US" sz="1200" b="0" baseline="0" dirty="0" smtClean="0">
                <a:solidFill>
                  <a:srgbClr val="C00000"/>
                </a:solidFill>
                <a:latin typeface="Calibri" panose="020F0502020204030204" pitchFamily="34" charset="0"/>
                <a:cs typeface="Times New Roman" panose="02020603050405020304" pitchFamily="18" charset="0"/>
              </a:rPr>
              <a:t>Share your assessments with your group, compile common themes…similarities and differences. </a:t>
            </a:r>
          </a:p>
          <a:p>
            <a:endParaRPr lang="en-US" sz="1200" b="0" baseline="0" dirty="0" smtClean="0">
              <a:solidFill>
                <a:srgbClr val="C00000"/>
              </a:solidFill>
              <a:latin typeface="Calibri" panose="020F0502020204030204" pitchFamily="34" charset="0"/>
              <a:cs typeface="Times New Roman" panose="02020603050405020304" pitchFamily="18" charset="0"/>
            </a:endParaRPr>
          </a:p>
          <a:p>
            <a:r>
              <a:rPr lang="en-US" sz="1200" b="0" baseline="0" dirty="0" smtClean="0">
                <a:solidFill>
                  <a:srgbClr val="C00000"/>
                </a:solidFill>
                <a:latin typeface="Calibri" panose="020F0502020204030204" pitchFamily="34" charset="0"/>
                <a:cs typeface="Times New Roman" panose="02020603050405020304" pitchFamily="18" charset="0"/>
              </a:rPr>
              <a:t>Note common themes for the class…..</a:t>
            </a:r>
          </a:p>
          <a:p>
            <a:endParaRPr lang="en-US" sz="1200" b="0" baseline="0" dirty="0" smtClean="0">
              <a:solidFill>
                <a:srgbClr val="C00000"/>
              </a:solidFill>
              <a:latin typeface="Calibri" panose="020F0502020204030204" pitchFamily="34" charset="0"/>
              <a:cs typeface="Times New Roman" panose="02020603050405020304" pitchFamily="18" charset="0"/>
            </a:endParaRPr>
          </a:p>
          <a:p>
            <a:endParaRPr lang="en-US" b="0" dirty="0"/>
          </a:p>
        </p:txBody>
      </p:sp>
      <p:sp>
        <p:nvSpPr>
          <p:cNvPr id="4" name="Slide Number Placeholder 3"/>
          <p:cNvSpPr>
            <a:spLocks noGrp="1"/>
          </p:cNvSpPr>
          <p:nvPr>
            <p:ph type="sldNum" sz="quarter" idx="10"/>
          </p:nvPr>
        </p:nvSpPr>
        <p:spPr/>
        <p:txBody>
          <a:bodyPr/>
          <a:lstStyle/>
          <a:p>
            <a:fld id="{86F33538-0A61-48ED-82D6-5B34B8CB2855}" type="slidenum">
              <a:rPr lang="en-US" smtClean="0"/>
              <a:t>17</a:t>
            </a:fld>
            <a:endParaRPr lang="en-US"/>
          </a:p>
        </p:txBody>
      </p:sp>
    </p:spTree>
    <p:extLst>
      <p:ext uri="{BB962C8B-B14F-4D97-AF65-F5344CB8AC3E}">
        <p14:creationId xmlns:p14="http://schemas.microsoft.com/office/powerpoint/2010/main" val="2885661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fundamental component to any collaboration or team are people. Gosselin (2015) in his book Focus on Them: Leading the Mindset Revolution for Coaches, Educators, and Business Leaders developed what is now referred to as a collaborative leadership action model.  A fundamental premise behind this model is that leading, coaching, and educating are all about taking individuals and organizations (i.e., people) from where they are now to someplace new. Fundamental to going from “now to new”, requires the creation of an environment where learning, collaboration, and communication are central themes. To create this type of environment, action needs to be taken on five framework questions highlighted in the blue boxes. Of these five question, the “knowing who you are” (Click) and ”knowing who you are leading” (Click) are often overlooked or underemphasized as critical components to moving individuals, team or organizations forward.  </a:t>
            </a:r>
            <a:endParaRPr lang="en-US" dirty="0"/>
          </a:p>
        </p:txBody>
      </p:sp>
      <p:sp>
        <p:nvSpPr>
          <p:cNvPr id="4" name="Slide Number Placeholder 3"/>
          <p:cNvSpPr>
            <a:spLocks noGrp="1"/>
          </p:cNvSpPr>
          <p:nvPr>
            <p:ph type="sldNum" sz="quarter" idx="10"/>
          </p:nvPr>
        </p:nvSpPr>
        <p:spPr/>
        <p:txBody>
          <a:bodyPr/>
          <a:lstStyle/>
          <a:p>
            <a:fld id="{86F33538-0A61-48ED-82D6-5B34B8CB2855}" type="slidenum">
              <a:rPr lang="en-US" smtClean="0"/>
              <a:t>18</a:t>
            </a:fld>
            <a:endParaRPr lang="en-US"/>
          </a:p>
        </p:txBody>
      </p:sp>
    </p:spTree>
    <p:extLst>
      <p:ext uri="{BB962C8B-B14F-4D97-AF65-F5344CB8AC3E}">
        <p14:creationId xmlns:p14="http://schemas.microsoft.com/office/powerpoint/2010/main" val="3864559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One area that needs to be explored</a:t>
            </a:r>
            <a:r>
              <a:rPr lang="en-US" altLang="en-US" baseline="0" dirty="0" smtClean="0"/>
              <a:t> i</a:t>
            </a:r>
            <a:r>
              <a:rPr lang="en-US" baseline="0" dirty="0" smtClean="0"/>
              <a:t>n the context of “knowing who you are” and ”knowing who you are leading”  when a group of people are interacting are </a:t>
            </a:r>
            <a:r>
              <a:rPr lang="en-US" altLang="en-US" baseline="0" dirty="0" smtClean="0"/>
              <a:t>differences in knowledge and skills. It is important with any group of people to embrace the wisdom of </a:t>
            </a:r>
            <a:r>
              <a:rPr lang="en-US" altLang="en-US" baseline="0" dirty="0" err="1" smtClean="0"/>
              <a:t>Hootie</a:t>
            </a:r>
            <a:r>
              <a:rPr lang="en-US" altLang="en-US" baseline="0" dirty="0" smtClean="0"/>
              <a:t> and the Blowfish who pointed out that </a:t>
            </a:r>
            <a:r>
              <a:rPr lang="en-US" altLang="en-US" b="0" i="0" baseline="0" dirty="0" smtClean="0"/>
              <a:t>“</a:t>
            </a:r>
            <a:r>
              <a:rPr lang="en-US" altLang="en-US" sz="1200" b="0" i="0" dirty="0" smtClean="0">
                <a:latin typeface="Tahoma" pitchFamily="34" charset="0"/>
              </a:rPr>
              <a:t>You and me, we come from different worlds”</a:t>
            </a:r>
            <a:r>
              <a:rPr lang="en-US" altLang="en-US" sz="1200" b="1" i="1" dirty="0" smtClean="0">
                <a:latin typeface="Tahoma" pitchFamily="34" charset="0"/>
              </a:rPr>
              <a:t> </a:t>
            </a:r>
            <a:r>
              <a:rPr lang="en-US" altLang="en-US" baseline="0" dirty="0" smtClean="0"/>
              <a:t>  These different worlds manifest themselves in the disciplinary topics we study, the mode and scope of our investigations, and the methodology and ideology we use to research and investigate. These differences in ways of knowing are referred to as differences in epistemology. Epistemology is study </a:t>
            </a:r>
            <a:r>
              <a:rPr lang="en-US" baseline="0" dirty="0" smtClean="0">
                <a:solidFill>
                  <a:schemeClr val="tx1"/>
                </a:solidFill>
              </a:rPr>
              <a:t>of the nature, and origins of knowledge, limits of human understanding, and how knowledge is derived, tested and validated</a:t>
            </a:r>
            <a:r>
              <a:rPr lang="en-US" dirty="0" smtClean="0"/>
              <a:t>.</a:t>
            </a:r>
            <a:r>
              <a:rPr lang="en-US" sz="1200" u="none" strike="noStrike" kern="1200" dirty="0" smtClean="0">
                <a:solidFill>
                  <a:schemeClr val="tx1"/>
                </a:solidFill>
                <a:effectLst/>
                <a:latin typeface="+mn-lt"/>
                <a:ea typeface="+mn-ea"/>
                <a:cs typeface="+mn-cs"/>
              </a:rPr>
              <a:t/>
            </a:r>
            <a:br>
              <a:rPr lang="en-US" sz="1200" u="none" strike="noStrike" kern="1200" dirty="0" smtClean="0">
                <a:solidFill>
                  <a:schemeClr val="tx1"/>
                </a:solidFill>
                <a:effectLst/>
                <a:latin typeface="+mn-lt"/>
                <a:ea typeface="+mn-ea"/>
                <a:cs typeface="+mn-cs"/>
              </a:rPr>
            </a:br>
            <a:r>
              <a:rPr lang="en-US" sz="1200" u="none" strike="noStrike" kern="1200" dirty="0" smtClean="0">
                <a:solidFill>
                  <a:schemeClr val="tx1"/>
                </a:solidFill>
                <a:effectLst/>
                <a:latin typeface="+mn-lt"/>
                <a:ea typeface="+mn-ea"/>
                <a:cs typeface="+mn-cs"/>
              </a:rPr>
              <a:t>Read more: </a:t>
            </a:r>
            <a:r>
              <a:rPr lang="en-US" sz="1200" u="none" strike="noStrike" kern="1200" dirty="0" smtClean="0">
                <a:solidFill>
                  <a:schemeClr val="tx1"/>
                </a:solidFill>
                <a:effectLst/>
                <a:latin typeface="+mn-lt"/>
                <a:ea typeface="+mn-ea"/>
                <a:cs typeface="+mn-cs"/>
                <a:hlinkClick r:id="rId3"/>
              </a:rPr>
              <a:t>http://www.businessdictionary.com/definition/epistemology.html#ixzz33EWVw9rn</a:t>
            </a:r>
            <a:r>
              <a:rPr lang="en-US" sz="1200" u="none" strike="noStrike" kern="1200" dirty="0" smtClean="0">
                <a:solidFill>
                  <a:schemeClr val="tx1"/>
                </a:solidFill>
                <a:effectLst/>
                <a:latin typeface="+mn-lt"/>
                <a:ea typeface="+mn-ea"/>
                <a:cs typeface="+mn-cs"/>
              </a:rPr>
              <a:t> </a:t>
            </a:r>
          </a:p>
          <a:p>
            <a:pPr eaLnBrk="1" hangingPunct="1">
              <a:spcBef>
                <a:spcPct val="0"/>
              </a:spcBef>
            </a:pPr>
            <a:endParaRPr lang="en-US" altLang="en-US" sz="1200" u="none" strike="noStrike" kern="1200" baseline="0" dirty="0" smtClean="0">
              <a:solidFill>
                <a:schemeClr val="tx1"/>
              </a:solidFill>
              <a:effectLst/>
              <a:latin typeface="+mn-lt"/>
              <a:ea typeface="+mn-ea"/>
              <a:cs typeface="+mn-cs"/>
            </a:endParaRPr>
          </a:p>
          <a:p>
            <a:pPr eaLnBrk="1" hangingPunct="1">
              <a:spcBef>
                <a:spcPct val="0"/>
              </a:spcBef>
            </a:pPr>
            <a:r>
              <a:rPr lang="en-US" altLang="en-US" sz="1200" u="none" strike="noStrike" kern="1200" baseline="0" dirty="0" smtClean="0">
                <a:solidFill>
                  <a:schemeClr val="tx1"/>
                </a:solidFill>
                <a:effectLst/>
                <a:latin typeface="+mn-lt"/>
                <a:ea typeface="+mn-ea"/>
                <a:cs typeface="+mn-cs"/>
              </a:rPr>
              <a:t>These difference are </a:t>
            </a:r>
            <a:r>
              <a:rPr lang="en-US" altLang="en-US" baseline="0" dirty="0" smtClean="0"/>
              <a:t>addressed in </a:t>
            </a:r>
            <a:r>
              <a:rPr lang="en-US" sz="1200" b="0" dirty="0" smtClean="0">
                <a:solidFill>
                  <a:schemeClr val="bg1"/>
                </a:solidFill>
                <a:latin typeface="Tahoma" panose="020B0604030504040204" pitchFamily="34" charset="0"/>
                <a:ea typeface="Tahoma" panose="020B0604030504040204" pitchFamily="34" charset="0"/>
                <a:cs typeface="Tahoma" panose="020B0604030504040204" pitchFamily="34" charset="0"/>
              </a:rPr>
              <a:t>Everyone Is Not Like You: 2. Epistemology Differences. </a:t>
            </a:r>
          </a:p>
          <a:p>
            <a:pPr eaLnBrk="1" hangingPunct="1">
              <a:spcBef>
                <a:spcPct val="0"/>
              </a:spcBef>
            </a:pPr>
            <a:endParaRPr lang="en-US" altLang="en-US" b="0"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894E0-867B-421F-95C2-4DC260A0BA73}" type="slidenum">
              <a:rPr lang="en-US" smtClean="0"/>
              <a:pPr fontAlgn="base">
                <a:spcBef>
                  <a:spcPct val="0"/>
                </a:spcBef>
                <a:spcAft>
                  <a:spcPct val="0"/>
                </a:spcAft>
                <a:defRPr/>
              </a:pPr>
              <a:t>19</a:t>
            </a:fld>
            <a:endParaRPr lang="en-US" smtClean="0"/>
          </a:p>
        </p:txBody>
      </p:sp>
    </p:spTree>
    <p:extLst>
      <p:ext uri="{BB962C8B-B14F-4D97-AF65-F5344CB8AC3E}">
        <p14:creationId xmlns:p14="http://schemas.microsoft.com/office/powerpoint/2010/main" val="1715562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F33538-0A61-48ED-82D6-5B34B8CB2855}" type="slidenum">
              <a:rPr lang="en-US" smtClean="0"/>
              <a:t>2</a:t>
            </a:fld>
            <a:endParaRPr lang="en-US" dirty="0"/>
          </a:p>
        </p:txBody>
      </p:sp>
    </p:spTree>
    <p:extLst>
      <p:ext uri="{BB962C8B-B14F-4D97-AF65-F5344CB8AC3E}">
        <p14:creationId xmlns:p14="http://schemas.microsoft.com/office/powerpoint/2010/main" val="3584975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a:t>
            </a:r>
            <a:r>
              <a:rPr lang="en-US" baseline="0" dirty="0" smtClean="0"/>
              <a:t> result of our academic, research, work, and life experience, we all have different levels of knowledge, skill, and expertise along with difference in our mental models. The differences in these attributes are referred to as conceptual distance in our </a:t>
            </a:r>
            <a:r>
              <a:rPr lang="en-US" baseline="0" dirty="0" err="1" smtClean="0"/>
              <a:t>EMBeRs</a:t>
            </a:r>
            <a:r>
              <a:rPr lang="en-US" baseline="0" dirty="0" smtClean="0"/>
              <a:t> approach. </a:t>
            </a:r>
            <a:endParaRPr lang="en-US" dirty="0"/>
          </a:p>
        </p:txBody>
      </p:sp>
      <p:sp>
        <p:nvSpPr>
          <p:cNvPr id="4" name="Slide Number Placeholder 3"/>
          <p:cNvSpPr>
            <a:spLocks noGrp="1"/>
          </p:cNvSpPr>
          <p:nvPr>
            <p:ph type="sldNum" sz="quarter" idx="10"/>
          </p:nvPr>
        </p:nvSpPr>
        <p:spPr/>
        <p:txBody>
          <a:bodyPr/>
          <a:lstStyle/>
          <a:p>
            <a:fld id="{86F33538-0A61-48ED-82D6-5B34B8CB2855}" type="slidenum">
              <a:rPr lang="en-US" smtClean="0"/>
              <a:t>20</a:t>
            </a:fld>
            <a:endParaRPr lang="en-US"/>
          </a:p>
        </p:txBody>
      </p:sp>
    </p:spTree>
    <p:extLst>
      <p:ext uri="{BB962C8B-B14F-4D97-AF65-F5344CB8AC3E}">
        <p14:creationId xmlns:p14="http://schemas.microsoft.com/office/powerpoint/2010/main" val="4091537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addition to the range of knowledge, skill, and expertise along with differences in mental models in your group or team, there are also a range of perspectives from stakeholders external to your team that need to be considered regarding wicked problems. These stakeholders also have different  knowledge, skill, and expertise along with differences in mental models.  Again, there is nothing wrong with the differences. They just need to be recognized, appreciated, and articulated.  </a:t>
            </a:r>
            <a:endParaRPr lang="en-US" dirty="0"/>
          </a:p>
        </p:txBody>
      </p:sp>
      <p:sp>
        <p:nvSpPr>
          <p:cNvPr id="4" name="Slide Number Placeholder 3"/>
          <p:cNvSpPr>
            <a:spLocks noGrp="1"/>
          </p:cNvSpPr>
          <p:nvPr>
            <p:ph type="sldNum" sz="quarter" idx="10"/>
          </p:nvPr>
        </p:nvSpPr>
        <p:spPr/>
        <p:txBody>
          <a:bodyPr/>
          <a:lstStyle/>
          <a:p>
            <a:fld id="{86F33538-0A61-48ED-82D6-5B34B8CB2855}" type="slidenum">
              <a:rPr lang="en-US" smtClean="0"/>
              <a:t>21</a:t>
            </a:fld>
            <a:endParaRPr lang="en-US"/>
          </a:p>
        </p:txBody>
      </p:sp>
    </p:spTree>
    <p:extLst>
      <p:ext uri="{BB962C8B-B14F-4D97-AF65-F5344CB8AC3E}">
        <p14:creationId xmlns:p14="http://schemas.microsoft.com/office/powerpoint/2010/main" val="2700492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latin typeface="Calibri" panose="020F0502020204030204" pitchFamily="34" charset="0"/>
                <a:cs typeface="Times New Roman" panose="02020603050405020304" pitchFamily="18" charset="0"/>
              </a:rPr>
              <a:t>Revisit</a:t>
            </a:r>
            <a:r>
              <a:rPr lang="en-US" sz="1200" b="0" baseline="0" dirty="0" smtClean="0">
                <a:latin typeface="Calibri" panose="020F0502020204030204" pitchFamily="34" charset="0"/>
                <a:cs typeface="Times New Roman" panose="02020603050405020304" pitchFamily="18" charset="0"/>
              </a:rPr>
              <a:t> your story - Assess your experience in the context to which differences in knowledge, skill, expertise and mental models influenced the extent to which your experience was good, bad, or ugly. </a:t>
            </a:r>
          </a:p>
          <a:p>
            <a:endParaRPr lang="en-US" sz="1200" b="0" baseline="0" dirty="0" smtClean="0">
              <a:solidFill>
                <a:srgbClr val="C00000"/>
              </a:solidFill>
              <a:latin typeface="Calibri" panose="020F0502020204030204" pitchFamily="34" charset="0"/>
              <a:cs typeface="Times New Roman" panose="02020603050405020304" pitchFamily="18" charset="0"/>
            </a:endParaRPr>
          </a:p>
          <a:p>
            <a:r>
              <a:rPr lang="en-US" sz="1200" b="0" baseline="0" dirty="0" smtClean="0">
                <a:solidFill>
                  <a:srgbClr val="C00000"/>
                </a:solidFill>
                <a:latin typeface="Calibri" panose="020F0502020204030204" pitchFamily="34" charset="0"/>
                <a:cs typeface="Times New Roman" panose="02020603050405020304" pitchFamily="18" charset="0"/>
              </a:rPr>
              <a:t>Share your experiences with your group, compile experiences…similarities and differences. </a:t>
            </a:r>
          </a:p>
          <a:p>
            <a:endParaRPr lang="en-US" sz="1200" b="0" baseline="0" dirty="0" smtClean="0">
              <a:solidFill>
                <a:srgbClr val="C00000"/>
              </a:solidFill>
              <a:latin typeface="Calibri" panose="020F0502020204030204" pitchFamily="34" charset="0"/>
              <a:cs typeface="Times New Roman" panose="02020603050405020304" pitchFamily="18" charset="0"/>
            </a:endParaRPr>
          </a:p>
          <a:p>
            <a:r>
              <a:rPr lang="en-US" sz="1200" b="0" baseline="0" dirty="0" smtClean="0">
                <a:solidFill>
                  <a:srgbClr val="C00000"/>
                </a:solidFill>
                <a:latin typeface="Calibri" panose="020F0502020204030204" pitchFamily="34" charset="0"/>
                <a:cs typeface="Times New Roman" panose="02020603050405020304" pitchFamily="18" charset="0"/>
              </a:rPr>
              <a:t>Note common experiences for the class…..</a:t>
            </a:r>
          </a:p>
          <a:p>
            <a:endParaRPr lang="en-US" sz="1200" b="0" baseline="0" dirty="0" smtClean="0">
              <a:solidFill>
                <a:srgbClr val="C00000"/>
              </a:solidFill>
              <a:latin typeface="Calibri" panose="020F0502020204030204" pitchFamily="34" charset="0"/>
              <a:cs typeface="Times New Roman" panose="02020603050405020304" pitchFamily="18" charset="0"/>
            </a:endParaRPr>
          </a:p>
          <a:p>
            <a:endParaRPr lang="en-US" b="0" dirty="0"/>
          </a:p>
        </p:txBody>
      </p:sp>
      <p:sp>
        <p:nvSpPr>
          <p:cNvPr id="4" name="Slide Number Placeholder 3"/>
          <p:cNvSpPr>
            <a:spLocks noGrp="1"/>
          </p:cNvSpPr>
          <p:nvPr>
            <p:ph type="sldNum" sz="quarter" idx="10"/>
          </p:nvPr>
        </p:nvSpPr>
        <p:spPr/>
        <p:txBody>
          <a:bodyPr/>
          <a:lstStyle/>
          <a:p>
            <a:fld id="{86F33538-0A61-48ED-82D6-5B34B8CB2855}" type="slidenum">
              <a:rPr lang="en-US" smtClean="0"/>
              <a:t>22</a:t>
            </a:fld>
            <a:endParaRPr lang="en-US"/>
          </a:p>
        </p:txBody>
      </p:sp>
    </p:spTree>
    <p:extLst>
      <p:ext uri="{BB962C8B-B14F-4D97-AF65-F5344CB8AC3E}">
        <p14:creationId xmlns:p14="http://schemas.microsoft.com/office/powerpoint/2010/main" val="3926256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process</a:t>
            </a:r>
            <a:r>
              <a:rPr lang="en-US" baseline="0" dirty="0" smtClean="0"/>
              <a:t> of model-based reasoning provides an approach to recognize, appreciate and articulate differences in conceptual distance and mental models through a process of negotiation. </a:t>
            </a:r>
            <a:endParaRPr lang="en-US" dirty="0"/>
          </a:p>
        </p:txBody>
      </p:sp>
      <p:sp>
        <p:nvSpPr>
          <p:cNvPr id="4" name="Slide Number Placeholder 3"/>
          <p:cNvSpPr>
            <a:spLocks noGrp="1"/>
          </p:cNvSpPr>
          <p:nvPr>
            <p:ph type="sldNum" sz="quarter" idx="10"/>
          </p:nvPr>
        </p:nvSpPr>
        <p:spPr/>
        <p:txBody>
          <a:bodyPr/>
          <a:lstStyle/>
          <a:p>
            <a:fld id="{86F33538-0A61-48ED-82D6-5B34B8CB2855}" type="slidenum">
              <a:rPr lang="en-US" smtClean="0"/>
              <a:t>23</a:t>
            </a:fld>
            <a:endParaRPr lang="en-US"/>
          </a:p>
        </p:txBody>
      </p:sp>
    </p:spTree>
    <p:extLst>
      <p:ext uri="{BB962C8B-B14F-4D97-AF65-F5344CB8AC3E}">
        <p14:creationId xmlns:p14="http://schemas.microsoft.com/office/powerpoint/2010/main" val="3902817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Differences in knowledge, skill, expertise, perspectives, and mental models among member </a:t>
            </a:r>
            <a:r>
              <a:rPr lang="en-US" sz="1200" kern="1200" dirty="0" smtClean="0">
                <a:solidFill>
                  <a:schemeClr val="tx1"/>
                </a:solidFill>
                <a:effectLst/>
                <a:latin typeface="+mn-lt"/>
                <a:ea typeface="+mn-ea"/>
                <a:cs typeface="+mn-cs"/>
              </a:rPr>
              <a:t>of interdisciplinary and transdisciplinary teams contribute</a:t>
            </a:r>
            <a:r>
              <a:rPr lang="en-US" sz="1200" kern="1200" baseline="0" dirty="0" smtClean="0">
                <a:solidFill>
                  <a:schemeClr val="tx1"/>
                </a:solidFill>
                <a:effectLst/>
                <a:latin typeface="+mn-lt"/>
                <a:ea typeface="+mn-ea"/>
                <a:cs typeface="+mn-cs"/>
              </a:rPr>
              <a:t> to the on-going</a:t>
            </a:r>
            <a:r>
              <a:rPr lang="en-US" sz="1200" kern="1200" dirty="0" smtClean="0">
                <a:solidFill>
                  <a:schemeClr val="tx1"/>
                </a:solidFill>
                <a:effectLst/>
                <a:latin typeface="+mn-lt"/>
                <a:ea typeface="+mn-ea"/>
                <a:cs typeface="+mn-cs"/>
              </a:rPr>
              <a:t> struggle to achieving knowledge integration across disciplines. Another</a:t>
            </a:r>
            <a:r>
              <a:rPr lang="en-US" sz="1200" kern="1200" baseline="0" dirty="0" smtClean="0">
                <a:solidFill>
                  <a:schemeClr val="tx1"/>
                </a:solidFill>
                <a:effectLst/>
                <a:latin typeface="+mn-lt"/>
                <a:ea typeface="+mn-ea"/>
                <a:cs typeface="+mn-cs"/>
              </a:rPr>
              <a:t> important p</a:t>
            </a:r>
            <a:r>
              <a:rPr lang="en-US" sz="1200" kern="1200" dirty="0" smtClean="0">
                <a:solidFill>
                  <a:schemeClr val="tx1"/>
                </a:solidFill>
                <a:effectLst/>
                <a:latin typeface="+mn-lt"/>
                <a:ea typeface="+mn-ea"/>
                <a:cs typeface="+mn-cs"/>
              </a:rPr>
              <a:t>art of the struggle with integration is recognizing that there are dispositional</a:t>
            </a:r>
            <a:r>
              <a:rPr lang="en-US" sz="1200" kern="1200" baseline="0" dirty="0" smtClean="0">
                <a:solidFill>
                  <a:schemeClr val="tx1"/>
                </a:solidFill>
                <a:effectLst/>
                <a:latin typeface="+mn-lt"/>
                <a:ea typeface="+mn-ea"/>
                <a:cs typeface="+mn-cs"/>
              </a:rPr>
              <a:t> characteristics that contribute significant challenges to the process of closing conceptual distance. These characteristics result in everyone experiencing that world differently.  </a:t>
            </a:r>
            <a:r>
              <a:rPr lang="en-US" sz="1200" kern="1200" dirty="0" smtClean="0">
                <a:solidFill>
                  <a:schemeClr val="tx1"/>
                </a:solidFill>
                <a:effectLst/>
                <a:latin typeface="+mn-lt"/>
                <a:ea typeface="+mn-ea"/>
                <a:cs typeface="+mn-cs"/>
              </a:rPr>
              <a:t>A person’s disposition, most simply, is their attitude of mind. Attitude is a complex mental state involving beliefs, feelings and values (click:</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motivational drivers) that strongly influence a person's characteristic actions and reactions (click:</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behaviors)  to act in certain ways .  The term dispositional</a:t>
            </a:r>
            <a:r>
              <a:rPr lang="en-US" sz="1200" kern="1200" baseline="0" dirty="0" smtClean="0">
                <a:solidFill>
                  <a:schemeClr val="tx1"/>
                </a:solidFill>
                <a:effectLst/>
                <a:latin typeface="+mn-lt"/>
                <a:ea typeface="+mn-ea"/>
                <a:cs typeface="+mn-cs"/>
              </a:rPr>
              <a:t> characteristics is used to refer to the behavioral and motivational drivers for an individual.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F33538-0A61-48ED-82D6-5B34B8CB2855}" type="slidenum">
              <a:rPr lang="en-US" smtClean="0"/>
              <a:t>24</a:t>
            </a:fld>
            <a:endParaRPr lang="en-US" dirty="0"/>
          </a:p>
        </p:txBody>
      </p:sp>
    </p:spTree>
    <p:extLst>
      <p:ext uri="{BB962C8B-B14F-4D97-AF65-F5344CB8AC3E}">
        <p14:creationId xmlns:p14="http://schemas.microsoft.com/office/powerpoint/2010/main" val="3173954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The iceberg model</a:t>
            </a:r>
            <a:r>
              <a:rPr lang="en-US" baseline="0" dirty="0" smtClean="0"/>
              <a:t> is used in many contexts and can be traced back to </a:t>
            </a:r>
            <a:r>
              <a:rPr lang="en-US" sz="1200" kern="1200" dirty="0" smtClean="0">
                <a:solidFill>
                  <a:schemeClr val="tx1"/>
                </a:solidFill>
                <a:effectLst/>
                <a:latin typeface="+mn-lt"/>
                <a:ea typeface="+mn-ea"/>
                <a:cs typeface="+mn-cs"/>
              </a:rPr>
              <a:t>Sigmund Freud’s</a:t>
            </a:r>
            <a:r>
              <a:rPr lang="en-US" sz="1200" b="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‘Iceberg Model of Consciousness’. In the context</a:t>
            </a:r>
            <a:r>
              <a:rPr lang="en-US" sz="1200" b="0" kern="1200" baseline="0" dirty="0" smtClean="0">
                <a:solidFill>
                  <a:schemeClr val="tx1"/>
                </a:solidFill>
                <a:effectLst/>
                <a:latin typeface="+mn-lt"/>
                <a:ea typeface="+mn-ea"/>
                <a:cs typeface="+mn-cs"/>
              </a:rPr>
              <a:t> in which it is applied here the 10 percent of the iceberg  (Click) above the water are the personal characteristics that are most “visible” to others. These include what you can do, your skills, what you know, your knowledge, along with various components of how you act and react to people and situations, your behavior (Click). These visible characteristics are typically the focus of traditional academic programs.  The 90% of the iceberg below the line consists of what we refer to here as our motivational drivers (Click). An interesting question (Click) is, “To what extent have you considered the 90% below the line and its impact on you and team dynamics? These drivers are the why behind the choices we make to invest time and energy doing what we do.  Our motivational drivers orient our behavior and can be deep seated in the recesses of our minds. </a:t>
            </a:r>
            <a:r>
              <a:rPr lang="en-US" sz="1200" kern="1200" dirty="0" smtClean="0">
                <a:solidFill>
                  <a:schemeClr val="tx1"/>
                </a:solidFill>
                <a:effectLst/>
                <a:latin typeface="+mn-lt"/>
                <a:ea typeface="+mn-ea"/>
                <a:cs typeface="+mn-cs"/>
              </a:rPr>
              <a:t>These ‘deeper’ characteristics will influence how well we are matched with our roles or jobs. Although the</a:t>
            </a:r>
            <a:r>
              <a:rPr lang="en-US" sz="1200" kern="1200" baseline="0" dirty="0" smtClean="0">
                <a:solidFill>
                  <a:schemeClr val="tx1"/>
                </a:solidFill>
                <a:effectLst/>
                <a:latin typeface="+mn-lt"/>
                <a:ea typeface="+mn-ea"/>
                <a:cs typeface="+mn-cs"/>
              </a:rPr>
              <a:t> motivational drives are the reasons behind our behaviors, </a:t>
            </a:r>
            <a:r>
              <a:rPr lang="en-US" sz="1200" kern="1200" dirty="0" smtClean="0">
                <a:solidFill>
                  <a:schemeClr val="tx1"/>
                </a:solidFill>
                <a:effectLst/>
                <a:latin typeface="+mn-lt"/>
                <a:ea typeface="+mn-ea"/>
                <a:cs typeface="+mn-cs"/>
              </a:rPr>
              <a:t>we do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have a choice about behavior.</a:t>
            </a:r>
            <a:r>
              <a:rPr lang="en-US" sz="1200" kern="1200" baseline="0" dirty="0" smtClean="0">
                <a:solidFill>
                  <a:schemeClr val="tx1"/>
                </a:solidFill>
                <a:effectLst/>
                <a:latin typeface="+mn-lt"/>
                <a:ea typeface="+mn-ea"/>
                <a:cs typeface="+mn-cs"/>
              </a:rPr>
              <a:t> If you understand your </a:t>
            </a:r>
            <a:r>
              <a:rPr lang="en-US" sz="1200" kern="1200" dirty="0" smtClean="0">
                <a:solidFill>
                  <a:schemeClr val="tx1"/>
                </a:solidFill>
                <a:effectLst/>
                <a:latin typeface="+mn-lt"/>
                <a:ea typeface="+mn-ea"/>
                <a:cs typeface="+mn-cs"/>
              </a:rPr>
              <a:t>motivational</a:t>
            </a:r>
            <a:r>
              <a:rPr lang="en-US" sz="1200" kern="1200" baseline="0" dirty="0" smtClean="0">
                <a:solidFill>
                  <a:schemeClr val="tx1"/>
                </a:solidFill>
                <a:effectLst/>
                <a:latin typeface="+mn-lt"/>
                <a:ea typeface="+mn-ea"/>
                <a:cs typeface="+mn-cs"/>
              </a:rPr>
              <a:t> drivers and those of others you</a:t>
            </a:r>
            <a:r>
              <a:rPr lang="en-US" sz="1200" kern="1200" dirty="0" smtClean="0">
                <a:solidFill>
                  <a:schemeClr val="tx1"/>
                </a:solidFill>
                <a:effectLst/>
                <a:latin typeface="+mn-lt"/>
                <a:ea typeface="+mn-ea"/>
                <a:cs typeface="+mn-cs"/>
              </a:rPr>
              <a:t> can better manage your individual</a:t>
            </a:r>
            <a:r>
              <a:rPr lang="en-US" sz="1200" kern="1200" baseline="0" dirty="0" smtClean="0">
                <a:solidFill>
                  <a:schemeClr val="tx1"/>
                </a:solidFill>
                <a:effectLst/>
                <a:latin typeface="+mn-lt"/>
                <a:ea typeface="+mn-ea"/>
                <a:cs typeface="+mn-cs"/>
              </a:rPr>
              <a:t> behaviors as well as your behavioral interactions with others. The ability to understand yourself at a level where you </a:t>
            </a:r>
            <a:r>
              <a:rPr lang="en-US" sz="1200" b="0" i="0" dirty="0" smtClean="0">
                <a:solidFill>
                  <a:srgbClr val="C00000"/>
                </a:solidFill>
                <a:latin typeface="Tahoma" panose="020B0604030504040204" pitchFamily="34" charset="0"/>
                <a:ea typeface="Tahoma" panose="020B0604030504040204" pitchFamily="34" charset="0"/>
                <a:cs typeface="Tahoma" panose="020B0604030504040204" pitchFamily="34" charset="0"/>
              </a:rPr>
              <a:t>know what you want to do and why you want to do it</a:t>
            </a:r>
            <a:r>
              <a:rPr lang="en-US" sz="1200" b="0" i="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is one of the most challenging tasks that you will face. Yet knowing self and what is below the line is critical to becoming the most effective collaborator, teammate and leader you can be.   </a:t>
            </a:r>
          </a:p>
          <a:p>
            <a:endParaRPr lang="en-US" sz="120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1B90C0B7-AA6C-4254-8D7C-8C311E485662}" type="slidenum">
              <a:rPr lang="en-US" smtClean="0"/>
              <a:t>25</a:t>
            </a:fld>
            <a:endParaRPr lang="en-US"/>
          </a:p>
        </p:txBody>
      </p:sp>
    </p:spTree>
    <p:extLst>
      <p:ext uri="{BB962C8B-B14F-4D97-AF65-F5344CB8AC3E}">
        <p14:creationId xmlns:p14="http://schemas.microsoft.com/office/powerpoint/2010/main" val="14990198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Every</a:t>
            </a:r>
            <a:r>
              <a:rPr lang="en-US" sz="1200" kern="1200" baseline="0" dirty="0" smtClean="0">
                <a:solidFill>
                  <a:schemeClr val="tx1"/>
                </a:solidFill>
                <a:effectLst/>
                <a:latin typeface="+mn-lt"/>
                <a:ea typeface="+mn-ea"/>
                <a:cs typeface="+mn-cs"/>
              </a:rPr>
              <a:t> person on your team will have different behavioral characteristics and motivational drivers as schematically shown here. </a:t>
            </a:r>
            <a:r>
              <a:rPr lang="en-US" sz="1200" kern="1200" dirty="0" smtClean="0">
                <a:solidFill>
                  <a:schemeClr val="tx1"/>
                </a:solidFill>
                <a:effectLst/>
                <a:latin typeface="+mn-lt"/>
                <a:ea typeface="+mn-ea"/>
                <a:cs typeface="+mn-cs"/>
              </a:rPr>
              <a:t>We use the concept of dispositional distance</a:t>
            </a:r>
            <a:r>
              <a:rPr lang="en-US" sz="1200" kern="1200" baseline="300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(click)</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describe the differences in the dispositional characteristics of team members.  There are inherent dispositional distances between all people on teams. If dispositional distances are short, team members may work more effectively together. As the distance grows longer, team members may have</a:t>
            </a:r>
            <a:r>
              <a:rPr lang="en-US" sz="1200" kern="1200" baseline="0" dirty="0" smtClean="0">
                <a:solidFill>
                  <a:schemeClr val="tx1"/>
                </a:solidFill>
                <a:effectLst/>
                <a:latin typeface="+mn-lt"/>
                <a:ea typeface="+mn-ea"/>
                <a:cs typeface="+mn-cs"/>
              </a:rPr>
              <a:t> more challenges effectively working together.  In either case, each person on a team needs to learn about these differences and how </a:t>
            </a:r>
            <a:r>
              <a:rPr lang="en-US" sz="1200" kern="1200" dirty="0" smtClean="0">
                <a:solidFill>
                  <a:schemeClr val="tx1"/>
                </a:solidFill>
                <a:effectLst/>
                <a:latin typeface="+mn-lt"/>
                <a:ea typeface="+mn-ea"/>
                <a:cs typeface="+mn-cs"/>
              </a:rPr>
              <a:t>to navigate and negotiate the</a:t>
            </a:r>
            <a:r>
              <a:rPr lang="en-US" sz="1200" kern="1200" baseline="0" dirty="0" smtClean="0">
                <a:solidFill>
                  <a:schemeClr val="tx1"/>
                </a:solidFill>
                <a:effectLst/>
                <a:latin typeface="+mn-lt"/>
                <a:ea typeface="+mn-ea"/>
                <a:cs typeface="+mn-cs"/>
              </a:rPr>
              <a:t> dispositional distances between group members so the team can get the most out of its talents and abilities. </a:t>
            </a:r>
          </a:p>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F33538-0A61-48ED-82D6-5B34B8CB2855}" type="slidenum">
              <a:rPr lang="en-US" smtClean="0"/>
              <a:t>26</a:t>
            </a:fld>
            <a:endParaRPr lang="en-US" dirty="0"/>
          </a:p>
        </p:txBody>
      </p:sp>
    </p:spTree>
    <p:extLst>
      <p:ext uri="{BB962C8B-B14F-4D97-AF65-F5344CB8AC3E}">
        <p14:creationId xmlns:p14="http://schemas.microsoft.com/office/powerpoint/2010/main" val="12179962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key to ascertaining a person’s true potential lies in accessing these deeper recesses of his mind. A variety</a:t>
            </a:r>
            <a:r>
              <a:rPr lang="en-US" baseline="0" dirty="0" smtClean="0"/>
              <a:t> of p</a:t>
            </a:r>
            <a:r>
              <a:rPr lang="en-US" dirty="0" smtClean="0"/>
              <a:t>sychometric tools and exercises (click)</a:t>
            </a:r>
            <a:r>
              <a:rPr lang="en-US" baseline="0" dirty="0" smtClean="0"/>
              <a:t> </a:t>
            </a:r>
            <a:r>
              <a:rPr lang="en-US" dirty="0" smtClean="0"/>
              <a:t>can provide insight into these characteristics. Many</a:t>
            </a:r>
            <a:r>
              <a:rPr lang="en-US" baseline="0" dirty="0" smtClean="0"/>
              <a:t> of these tools use</a:t>
            </a:r>
            <a:r>
              <a:rPr lang="en-US" dirty="0" smtClean="0"/>
              <a:t> standard and scientifically</a:t>
            </a:r>
            <a:r>
              <a:rPr lang="en-US" baseline="0" dirty="0" smtClean="0"/>
              <a:t> based</a:t>
            </a:r>
            <a:r>
              <a:rPr lang="en-US" dirty="0" smtClean="0"/>
              <a:t> methodology</a:t>
            </a:r>
            <a:r>
              <a:rPr lang="en-US" baseline="0" dirty="0" smtClean="0"/>
              <a:t> </a:t>
            </a:r>
            <a:r>
              <a:rPr lang="en-US" dirty="0" smtClean="0"/>
              <a:t>to measure individual’s behavioral style, motivational</a:t>
            </a:r>
            <a:r>
              <a:rPr lang="en-US" baseline="0" dirty="0" smtClean="0"/>
              <a:t> drivers, personalities</a:t>
            </a:r>
            <a:r>
              <a:rPr lang="en-US" dirty="0" smtClean="0"/>
              <a:t>. (click)  </a:t>
            </a:r>
            <a:r>
              <a:rPr lang="en-US" baseline="0" dirty="0" smtClean="0"/>
              <a:t> Assessments are not intended to separate the good and bad. There is NO good or bad. Just different.  (Click) </a:t>
            </a:r>
            <a:r>
              <a:rPr lang="en-US" altLang="en-US" dirty="0" smtClean="0">
                <a:solidFill>
                  <a:srgbClr val="000000"/>
                </a:solidFill>
                <a:latin typeface="Helvetica" pitchFamily="-110" charset="0"/>
                <a:ea typeface="ＭＳ Ｐゴシック" pitchFamily="34" charset="-128"/>
              </a:rPr>
              <a:t>Is the report 100% true? Yes, no and maybe. </a:t>
            </a:r>
            <a:r>
              <a:rPr lang="en-US" baseline="0" dirty="0" smtClean="0"/>
              <a:t>None of the assessments are 100% accurate. Their value lies in their ability to get you to focus on your own behavioral and motivational characteristics – your manner of doing things and why you might do them – and providing you with a boundary object* that you can use to explore the similarities and differences among your group members and how these characteristics may influence your abilities to work together and adapt for success.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ea typeface="ＭＳ Ｐゴシック" pitchFamily="-11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ea typeface="ＭＳ Ｐゴシック" pitchFamily="-110" charset="-128"/>
              </a:rPr>
              <a:t>*Boundary Object = d</a:t>
            </a:r>
            <a:r>
              <a:rPr lang="en-US" dirty="0" smtClean="0"/>
              <a:t>ocuments and vocabulary that can help people from different communities build a shared understanding</a:t>
            </a:r>
            <a:r>
              <a:rPr lang="en-US" baseline="0" dirty="0" smtClean="0"/>
              <a:t> through a </a:t>
            </a:r>
            <a:r>
              <a:rPr lang="en-US" dirty="0" smtClean="0"/>
              <a:t>common language. In this case the reports</a:t>
            </a:r>
            <a:r>
              <a:rPr lang="en-US" baseline="0" dirty="0" smtClean="0"/>
              <a:t> provide information in a common language for all participants.</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ea typeface="ＭＳ Ｐゴシック" pitchFamily="-11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ea typeface="ＭＳ Ｐゴシック" pitchFamily="-11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ea typeface="ＭＳ Ｐゴシック" pitchFamily="-110" charset="-128"/>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lbertus Extra Bold" charset="0"/>
                <a:ea typeface="ＭＳ Ｐゴシック" pitchFamily="-110" charset="-128"/>
              </a:defRPr>
            </a:lvl1pPr>
            <a:lvl2pPr marL="742883" indent="-285724">
              <a:defRPr sz="2000">
                <a:solidFill>
                  <a:schemeClr val="tx1"/>
                </a:solidFill>
                <a:latin typeface="Albertus Extra Bold" charset="0"/>
                <a:ea typeface="ＭＳ Ｐゴシック" pitchFamily="-110" charset="-128"/>
              </a:defRPr>
            </a:lvl2pPr>
            <a:lvl3pPr marL="1142898" indent="-228580">
              <a:defRPr sz="2000">
                <a:solidFill>
                  <a:schemeClr val="tx1"/>
                </a:solidFill>
                <a:latin typeface="Albertus Extra Bold" charset="0"/>
                <a:ea typeface="ＭＳ Ｐゴシック" pitchFamily="-110" charset="-128"/>
              </a:defRPr>
            </a:lvl3pPr>
            <a:lvl4pPr marL="1600057" indent="-228580">
              <a:defRPr sz="2000">
                <a:solidFill>
                  <a:schemeClr val="tx1"/>
                </a:solidFill>
                <a:latin typeface="Albertus Extra Bold" charset="0"/>
                <a:ea typeface="ＭＳ Ｐゴシック" pitchFamily="-110" charset="-128"/>
              </a:defRPr>
            </a:lvl4pPr>
            <a:lvl5pPr marL="2057217" indent="-228580">
              <a:defRPr sz="2000">
                <a:solidFill>
                  <a:schemeClr val="tx1"/>
                </a:solidFill>
                <a:latin typeface="Albertus Extra Bold" charset="0"/>
                <a:ea typeface="ＭＳ Ｐゴシック" pitchFamily="-110" charset="-128"/>
              </a:defRPr>
            </a:lvl5pPr>
            <a:lvl6pPr marL="2514376" indent="-228580" eaLnBrk="0" fontAlgn="base" hangingPunct="0">
              <a:spcBef>
                <a:spcPct val="0"/>
              </a:spcBef>
              <a:spcAft>
                <a:spcPct val="0"/>
              </a:spcAft>
              <a:defRPr sz="2000">
                <a:solidFill>
                  <a:schemeClr val="tx1"/>
                </a:solidFill>
                <a:latin typeface="Albertus Extra Bold" charset="0"/>
                <a:ea typeface="ＭＳ Ｐゴシック" pitchFamily="-110" charset="-128"/>
              </a:defRPr>
            </a:lvl6pPr>
            <a:lvl7pPr marL="2971535" indent="-228580" eaLnBrk="0" fontAlgn="base" hangingPunct="0">
              <a:spcBef>
                <a:spcPct val="0"/>
              </a:spcBef>
              <a:spcAft>
                <a:spcPct val="0"/>
              </a:spcAft>
              <a:defRPr sz="2000">
                <a:solidFill>
                  <a:schemeClr val="tx1"/>
                </a:solidFill>
                <a:latin typeface="Albertus Extra Bold" charset="0"/>
                <a:ea typeface="ＭＳ Ｐゴシック" pitchFamily="-110" charset="-128"/>
              </a:defRPr>
            </a:lvl7pPr>
            <a:lvl8pPr marL="3428695" indent="-228580" eaLnBrk="0" fontAlgn="base" hangingPunct="0">
              <a:spcBef>
                <a:spcPct val="0"/>
              </a:spcBef>
              <a:spcAft>
                <a:spcPct val="0"/>
              </a:spcAft>
              <a:defRPr sz="2000">
                <a:solidFill>
                  <a:schemeClr val="tx1"/>
                </a:solidFill>
                <a:latin typeface="Albertus Extra Bold" charset="0"/>
                <a:ea typeface="ＭＳ Ｐゴシック" pitchFamily="-110" charset="-128"/>
              </a:defRPr>
            </a:lvl8pPr>
            <a:lvl9pPr marL="3885854" indent="-228580" eaLnBrk="0" fontAlgn="base" hangingPunct="0">
              <a:spcBef>
                <a:spcPct val="0"/>
              </a:spcBef>
              <a:spcAft>
                <a:spcPct val="0"/>
              </a:spcAft>
              <a:defRPr sz="2000">
                <a:solidFill>
                  <a:schemeClr val="tx1"/>
                </a:solidFill>
                <a:latin typeface="Albertus Extra Bold" charset="0"/>
                <a:ea typeface="ＭＳ Ｐゴシック" pitchFamily="-110" charset="-128"/>
              </a:defRPr>
            </a:lvl9pPr>
          </a:lstStyle>
          <a:p>
            <a:fld id="{9D2DD3B2-B29E-4656-A455-A9E0C2D800CA}" type="slidenum">
              <a:rPr lang="en-US" altLang="en-US" sz="1200"/>
              <a:pPr/>
              <a:t>27</a:t>
            </a:fld>
            <a:endParaRPr lang="en-US" altLang="en-US" sz="1200"/>
          </a:p>
        </p:txBody>
      </p:sp>
    </p:spTree>
    <p:extLst>
      <p:ext uri="{BB962C8B-B14F-4D97-AF65-F5344CB8AC3E}">
        <p14:creationId xmlns:p14="http://schemas.microsoft.com/office/powerpoint/2010/main" val="31080406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 example</a:t>
            </a:r>
            <a:r>
              <a:rPr lang="en-US" baseline="0" dirty="0" smtClean="0"/>
              <a:t> of o</a:t>
            </a:r>
            <a:r>
              <a:rPr lang="en-US" dirty="0" smtClean="0"/>
              <a:t>ne </a:t>
            </a:r>
            <a:r>
              <a:rPr lang="en-US" baseline="0" dirty="0" smtClean="0"/>
              <a:t>of the many p</a:t>
            </a:r>
            <a:r>
              <a:rPr lang="en-US" dirty="0" smtClean="0"/>
              <a:t>sychometric tools and exercises (click)</a:t>
            </a:r>
            <a:r>
              <a:rPr lang="en-US" baseline="0" dirty="0" smtClean="0"/>
              <a:t> that </a:t>
            </a:r>
            <a:r>
              <a:rPr lang="en-US" dirty="0" smtClean="0"/>
              <a:t>can provide insight into dispositional</a:t>
            </a:r>
            <a:r>
              <a:rPr lang="en-US" baseline="0" dirty="0" smtClean="0"/>
              <a:t> </a:t>
            </a:r>
            <a:r>
              <a:rPr lang="en-US" dirty="0" smtClean="0"/>
              <a:t>characteristics is</a:t>
            </a:r>
            <a:r>
              <a:rPr lang="en-US" baseline="0" dirty="0" smtClean="0"/>
              <a:t> TTI Success Insight’s </a:t>
            </a:r>
            <a:r>
              <a:rPr lang="en-US" dirty="0" err="1" smtClean="0"/>
              <a:t>TriMetrix</a:t>
            </a:r>
            <a:r>
              <a:rPr lang="en-US" dirty="0" smtClean="0"/>
              <a:t>® Assessment.  This assessment instrument provides information about the behaviors, motivators, and professional competencies for individuals.  Regardless</a:t>
            </a:r>
            <a:r>
              <a:rPr lang="en-US" baseline="0" dirty="0" smtClean="0"/>
              <a:t> of the instrument one uses, it </a:t>
            </a:r>
            <a:r>
              <a:rPr lang="en-US" dirty="0" smtClean="0"/>
              <a:t>has been well documented that effective leaders know their strengths and weaknesses and don't assume that they know everything. Knowing yourself requires reflection and thinking about these types of things. </a:t>
            </a:r>
            <a:r>
              <a:rPr lang="en-US" baseline="0" dirty="0" smtClean="0"/>
              <a:t> At the team level, effective </a:t>
            </a:r>
            <a:r>
              <a:rPr lang="en-US" dirty="0" smtClean="0"/>
              <a:t>teams work to understand and reflect on the</a:t>
            </a:r>
            <a:r>
              <a:rPr lang="en-US" baseline="0" dirty="0" smtClean="0"/>
              <a:t> characteristics of </a:t>
            </a:r>
            <a:r>
              <a:rPr lang="en-US" dirty="0" smtClean="0"/>
              <a:t>others on the team. This</a:t>
            </a:r>
            <a:r>
              <a:rPr lang="en-US" baseline="0" dirty="0" smtClean="0"/>
              <a:t> facilitates better </a:t>
            </a:r>
            <a:r>
              <a:rPr lang="en-US" dirty="0" smtClean="0"/>
              <a:t>communication and interaction</a:t>
            </a:r>
            <a:r>
              <a:rPr lang="en-US" baseline="0" dirty="0" smtClean="0"/>
              <a:t> among team members. </a:t>
            </a:r>
            <a:r>
              <a:rPr lang="en-US" dirty="0" smtClean="0"/>
              <a:t> Assessments</a:t>
            </a:r>
            <a:r>
              <a:rPr lang="en-US" baseline="0" dirty="0" smtClean="0"/>
              <a:t> can help the reflection process at both the individual and group levels. </a:t>
            </a:r>
            <a:r>
              <a:rPr lang="en-US"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lbertus Extra Bold" charset="0"/>
                <a:ea typeface="ＭＳ Ｐゴシック" pitchFamily="-110" charset="-128"/>
              </a:defRPr>
            </a:lvl1pPr>
            <a:lvl2pPr marL="742883" indent="-285724">
              <a:defRPr sz="2000">
                <a:solidFill>
                  <a:schemeClr val="tx1"/>
                </a:solidFill>
                <a:latin typeface="Albertus Extra Bold" charset="0"/>
                <a:ea typeface="ＭＳ Ｐゴシック" pitchFamily="-110" charset="-128"/>
              </a:defRPr>
            </a:lvl2pPr>
            <a:lvl3pPr marL="1142898" indent="-228580">
              <a:defRPr sz="2000">
                <a:solidFill>
                  <a:schemeClr val="tx1"/>
                </a:solidFill>
                <a:latin typeface="Albertus Extra Bold" charset="0"/>
                <a:ea typeface="ＭＳ Ｐゴシック" pitchFamily="-110" charset="-128"/>
              </a:defRPr>
            </a:lvl3pPr>
            <a:lvl4pPr marL="1600057" indent="-228580">
              <a:defRPr sz="2000">
                <a:solidFill>
                  <a:schemeClr val="tx1"/>
                </a:solidFill>
                <a:latin typeface="Albertus Extra Bold" charset="0"/>
                <a:ea typeface="ＭＳ Ｐゴシック" pitchFamily="-110" charset="-128"/>
              </a:defRPr>
            </a:lvl4pPr>
            <a:lvl5pPr marL="2057217" indent="-228580">
              <a:defRPr sz="2000">
                <a:solidFill>
                  <a:schemeClr val="tx1"/>
                </a:solidFill>
                <a:latin typeface="Albertus Extra Bold" charset="0"/>
                <a:ea typeface="ＭＳ Ｐゴシック" pitchFamily="-110" charset="-128"/>
              </a:defRPr>
            </a:lvl5pPr>
            <a:lvl6pPr marL="2514376" indent="-228580" eaLnBrk="0" fontAlgn="base" hangingPunct="0">
              <a:spcBef>
                <a:spcPct val="0"/>
              </a:spcBef>
              <a:spcAft>
                <a:spcPct val="0"/>
              </a:spcAft>
              <a:defRPr sz="2000">
                <a:solidFill>
                  <a:schemeClr val="tx1"/>
                </a:solidFill>
                <a:latin typeface="Albertus Extra Bold" charset="0"/>
                <a:ea typeface="ＭＳ Ｐゴシック" pitchFamily="-110" charset="-128"/>
              </a:defRPr>
            </a:lvl6pPr>
            <a:lvl7pPr marL="2971535" indent="-228580" eaLnBrk="0" fontAlgn="base" hangingPunct="0">
              <a:spcBef>
                <a:spcPct val="0"/>
              </a:spcBef>
              <a:spcAft>
                <a:spcPct val="0"/>
              </a:spcAft>
              <a:defRPr sz="2000">
                <a:solidFill>
                  <a:schemeClr val="tx1"/>
                </a:solidFill>
                <a:latin typeface="Albertus Extra Bold" charset="0"/>
                <a:ea typeface="ＭＳ Ｐゴシック" pitchFamily="-110" charset="-128"/>
              </a:defRPr>
            </a:lvl7pPr>
            <a:lvl8pPr marL="3428695" indent="-228580" eaLnBrk="0" fontAlgn="base" hangingPunct="0">
              <a:spcBef>
                <a:spcPct val="0"/>
              </a:spcBef>
              <a:spcAft>
                <a:spcPct val="0"/>
              </a:spcAft>
              <a:defRPr sz="2000">
                <a:solidFill>
                  <a:schemeClr val="tx1"/>
                </a:solidFill>
                <a:latin typeface="Albertus Extra Bold" charset="0"/>
                <a:ea typeface="ＭＳ Ｐゴシック" pitchFamily="-110" charset="-128"/>
              </a:defRPr>
            </a:lvl8pPr>
            <a:lvl9pPr marL="3885854" indent="-228580" eaLnBrk="0" fontAlgn="base" hangingPunct="0">
              <a:spcBef>
                <a:spcPct val="0"/>
              </a:spcBef>
              <a:spcAft>
                <a:spcPct val="0"/>
              </a:spcAft>
              <a:defRPr sz="2000">
                <a:solidFill>
                  <a:schemeClr val="tx1"/>
                </a:solidFill>
                <a:latin typeface="Albertus Extra Bold" charset="0"/>
                <a:ea typeface="ＭＳ Ｐゴシック" pitchFamily="-110" charset="-128"/>
              </a:defRPr>
            </a:lvl9pPr>
          </a:lstStyle>
          <a:p>
            <a:fld id="{9D2DD3B2-B29E-4656-A455-A9E0C2D800CA}" type="slidenum">
              <a:rPr lang="en-US" altLang="en-US" sz="1200"/>
              <a:pPr/>
              <a:t>28</a:t>
            </a:fld>
            <a:endParaRPr lang="en-US" altLang="en-US" sz="1200"/>
          </a:p>
        </p:txBody>
      </p:sp>
    </p:spTree>
    <p:extLst>
      <p:ext uri="{BB962C8B-B14F-4D97-AF65-F5344CB8AC3E}">
        <p14:creationId xmlns:p14="http://schemas.microsoft.com/office/powerpoint/2010/main" val="41465508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xfrm>
            <a:off x="4143587" y="9119631"/>
            <a:ext cx="3169920" cy="47989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lbertus Extra Bold" charset="0"/>
                <a:ea typeface="ＭＳ Ｐゴシック" pitchFamily="34" charset="-128"/>
              </a:defRPr>
            </a:lvl1pPr>
            <a:lvl2pPr marL="785372" indent="-302066">
              <a:defRPr sz="2100">
                <a:solidFill>
                  <a:schemeClr val="tx1"/>
                </a:solidFill>
                <a:latin typeface="Albertus Extra Bold" charset="0"/>
                <a:ea typeface="ＭＳ Ｐゴシック" pitchFamily="34" charset="-128"/>
              </a:defRPr>
            </a:lvl2pPr>
            <a:lvl3pPr marL="1208265" indent="-241653">
              <a:defRPr sz="2100">
                <a:solidFill>
                  <a:schemeClr val="tx1"/>
                </a:solidFill>
                <a:latin typeface="Albertus Extra Bold" charset="0"/>
                <a:ea typeface="ＭＳ Ｐゴシック" pitchFamily="34" charset="-128"/>
              </a:defRPr>
            </a:lvl3pPr>
            <a:lvl4pPr marL="1691571" indent="-241653">
              <a:defRPr sz="2100">
                <a:solidFill>
                  <a:schemeClr val="tx1"/>
                </a:solidFill>
                <a:latin typeface="Albertus Extra Bold" charset="0"/>
                <a:ea typeface="ＭＳ Ｐゴシック" pitchFamily="34" charset="-128"/>
              </a:defRPr>
            </a:lvl4pPr>
            <a:lvl5pPr marL="2174878" indent="-241653">
              <a:defRPr sz="2100">
                <a:solidFill>
                  <a:schemeClr val="tx1"/>
                </a:solidFill>
                <a:latin typeface="Albertus Extra Bold" charset="0"/>
                <a:ea typeface="ＭＳ Ｐゴシック" pitchFamily="34" charset="-128"/>
              </a:defRPr>
            </a:lvl5pPr>
            <a:lvl6pPr marL="2658184" indent="-241653" eaLnBrk="0" fontAlgn="base" hangingPunct="0">
              <a:spcBef>
                <a:spcPct val="0"/>
              </a:spcBef>
              <a:spcAft>
                <a:spcPct val="0"/>
              </a:spcAft>
              <a:defRPr sz="2100">
                <a:solidFill>
                  <a:schemeClr val="tx1"/>
                </a:solidFill>
                <a:latin typeface="Albertus Extra Bold" charset="0"/>
                <a:ea typeface="ＭＳ Ｐゴシック" pitchFamily="34" charset="-128"/>
              </a:defRPr>
            </a:lvl6pPr>
            <a:lvl7pPr marL="3141490" indent="-241653" eaLnBrk="0" fontAlgn="base" hangingPunct="0">
              <a:spcBef>
                <a:spcPct val="0"/>
              </a:spcBef>
              <a:spcAft>
                <a:spcPct val="0"/>
              </a:spcAft>
              <a:defRPr sz="2100">
                <a:solidFill>
                  <a:schemeClr val="tx1"/>
                </a:solidFill>
                <a:latin typeface="Albertus Extra Bold" charset="0"/>
                <a:ea typeface="ＭＳ Ｐゴシック" pitchFamily="34" charset="-128"/>
              </a:defRPr>
            </a:lvl7pPr>
            <a:lvl8pPr marL="3624796" indent="-241653" eaLnBrk="0" fontAlgn="base" hangingPunct="0">
              <a:spcBef>
                <a:spcPct val="0"/>
              </a:spcBef>
              <a:spcAft>
                <a:spcPct val="0"/>
              </a:spcAft>
              <a:defRPr sz="2100">
                <a:solidFill>
                  <a:schemeClr val="tx1"/>
                </a:solidFill>
                <a:latin typeface="Albertus Extra Bold" charset="0"/>
                <a:ea typeface="ＭＳ Ｐゴシック" pitchFamily="34" charset="-128"/>
              </a:defRPr>
            </a:lvl8pPr>
            <a:lvl9pPr marL="4108102" indent="-241653" eaLnBrk="0" fontAlgn="base" hangingPunct="0">
              <a:spcBef>
                <a:spcPct val="0"/>
              </a:spcBef>
              <a:spcAft>
                <a:spcPct val="0"/>
              </a:spcAft>
              <a:defRPr sz="2100">
                <a:solidFill>
                  <a:schemeClr val="tx1"/>
                </a:solidFill>
                <a:latin typeface="Albertus Extra Bold" charset="0"/>
                <a:ea typeface="ＭＳ Ｐゴシック" pitchFamily="34" charset="-128"/>
              </a:defRPr>
            </a:lvl9pPr>
          </a:lstStyle>
          <a:p>
            <a:fld id="{5A333A20-F0E2-412B-A801-A77119C6082D}" type="slidenum">
              <a:rPr lang="en-US" altLang="en-US" sz="1300"/>
              <a:pPr/>
              <a:t>29</a:t>
            </a:fld>
            <a:endParaRPr lang="en-US" altLang="en-US" sz="13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 part of Talent Training International Success Insight’s </a:t>
            </a:r>
            <a:r>
              <a:rPr lang="en-US" dirty="0" err="1" smtClean="0"/>
              <a:t>TriMetrix</a:t>
            </a:r>
            <a:r>
              <a:rPr lang="en-US" dirty="0" smtClean="0"/>
              <a:t>® Assessment, the DISC Model</a:t>
            </a:r>
            <a:r>
              <a:rPr lang="en-US" baseline="0" dirty="0" smtClean="0"/>
              <a:t> is used to</a:t>
            </a:r>
            <a:r>
              <a:rPr lang="en-US" dirty="0" smtClean="0"/>
              <a:t> describe a person’s behavioral style on a continuum of four primary behavioral dimensions that results in 384 distinct patterns. These dimensions 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D dimension - how an individual manages problems/challenges.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I dimension - how a person uses their influence with people.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S dimension - in the simplest terms, their steadiness, which reflects how the person deals with pace and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C dimension - how an individual deals with procedures and complying with rules and other constraints that may be placed on them by an organization.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very important concept here is</a:t>
            </a:r>
            <a:r>
              <a:rPr lang="en-US" baseline="0" dirty="0" smtClean="0"/>
              <a:t> that an individual’s</a:t>
            </a:r>
            <a:r>
              <a:rPr lang="en-US" dirty="0" smtClean="0"/>
              <a:t> behavior is a blend of all four dimensions that results in everyone having their own DISC profile. Clicking on </a:t>
            </a:r>
            <a:r>
              <a:rPr lang="en-US" sz="1200" b="0" dirty="0" smtClean="0">
                <a:hlinkClick r:id="rId3"/>
              </a:rPr>
              <a:t>https://www.ttidisc.com/</a:t>
            </a:r>
            <a:r>
              <a:rPr lang="en-US" sz="1200" b="0" dirty="0" smtClean="0"/>
              <a:t> will</a:t>
            </a:r>
            <a:r>
              <a:rPr lang="en-US" sz="1200" b="0" baseline="0" dirty="0" smtClean="0"/>
              <a:t> provide more specific information about the four dimensions. </a:t>
            </a:r>
            <a:endParaRPr lang="en-US" sz="12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ea typeface="ＭＳ Ｐゴシック" pitchFamily="34" charset="-128"/>
            </a:endParaRPr>
          </a:p>
        </p:txBody>
      </p:sp>
    </p:spTree>
    <p:extLst>
      <p:ext uri="{BB962C8B-B14F-4D97-AF65-F5344CB8AC3E}">
        <p14:creationId xmlns:p14="http://schemas.microsoft.com/office/powerpoint/2010/main" val="1361118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latin typeface="Tahoma" panose="020B0604030504040204" pitchFamily="34" charset="0"/>
                <a:ea typeface="Tahoma" panose="020B0604030504040204" pitchFamily="34" charset="0"/>
                <a:cs typeface="Tahoma" panose="020B0604030504040204" pitchFamily="34" charset="0"/>
              </a:rPr>
              <a:t>The</a:t>
            </a:r>
            <a:r>
              <a:rPr lang="en-US" sz="1200" b="0" baseline="0" dirty="0" smtClean="0">
                <a:latin typeface="Tahoma" panose="020B0604030504040204" pitchFamily="34" charset="0"/>
                <a:ea typeface="Tahoma" panose="020B0604030504040204" pitchFamily="34" charset="0"/>
                <a:cs typeface="Tahoma" panose="020B0604030504040204" pitchFamily="34" charset="0"/>
              </a:rPr>
              <a:t> key take away messages from this EMBERS activity are:</a:t>
            </a:r>
          </a:p>
          <a:p>
            <a:pPr marL="0" indent="0">
              <a:buNone/>
            </a:pPr>
            <a:r>
              <a:rPr lang="en-US" sz="1200" b="0" baseline="0" dirty="0" smtClean="0">
                <a:latin typeface="Tahoma" panose="020B0604030504040204" pitchFamily="34" charset="0"/>
                <a:ea typeface="Tahoma" panose="020B0604030504040204" pitchFamily="34" charset="0"/>
                <a:cs typeface="Tahoma" panose="020B0604030504040204" pitchFamily="34" charset="0"/>
              </a:rPr>
              <a:t>Click 1. We need to develop silo busters who can build collaborative to teams to Click 2. address wicked problems. </a:t>
            </a:r>
          </a:p>
          <a:p>
            <a:pPr marL="0" indent="0">
              <a:buNone/>
            </a:pPr>
            <a:endParaRPr lang="en-US" sz="1200" b="0" baseline="0" dirty="0" smtClean="0">
              <a:latin typeface="Tahoma" panose="020B0604030504040204" pitchFamily="34" charset="0"/>
              <a:ea typeface="Tahoma" panose="020B0604030504040204" pitchFamily="34" charset="0"/>
              <a:cs typeface="Tahoma" panose="020B0604030504040204" pitchFamily="34" charset="0"/>
            </a:endParaRPr>
          </a:p>
          <a:p>
            <a:r>
              <a:rPr lang="en-US" sz="1200" b="0" dirty="0" smtClean="0">
                <a:latin typeface="Tahoma" panose="020B0604030504040204" pitchFamily="34" charset="0"/>
                <a:ea typeface="Tahoma" panose="020B0604030504040204" pitchFamily="34" charset="0"/>
                <a:cs typeface="Tahoma" panose="020B0604030504040204" pitchFamily="34" charset="0"/>
              </a:rPr>
              <a:t>3.</a:t>
            </a:r>
            <a:r>
              <a:rPr lang="en-US" sz="1200" b="0" baseline="0" dirty="0" smtClean="0">
                <a:latin typeface="Tahoma" panose="020B0604030504040204" pitchFamily="34" charset="0"/>
                <a:ea typeface="Tahoma" panose="020B0604030504040204" pitchFamily="34" charset="0"/>
                <a:cs typeface="Tahoma" panose="020B0604030504040204" pitchFamily="34" charset="0"/>
              </a:rPr>
              <a:t> </a:t>
            </a:r>
            <a:r>
              <a:rPr lang="en-US" sz="1200" b="0" dirty="0" smtClean="0">
                <a:latin typeface="Tahoma" panose="020B0604030504040204" pitchFamily="34" charset="0"/>
                <a:ea typeface="Tahoma" panose="020B0604030504040204" pitchFamily="34" charset="0"/>
                <a:cs typeface="Tahoma" panose="020B0604030504040204" pitchFamily="34" charset="0"/>
              </a:rPr>
              <a:t>Regardless</a:t>
            </a:r>
            <a:r>
              <a:rPr lang="en-US" sz="1200" b="0" baseline="0" dirty="0" smtClean="0">
                <a:latin typeface="Tahoma" panose="020B0604030504040204" pitchFamily="34" charset="0"/>
                <a:ea typeface="Tahoma" panose="020B0604030504040204" pitchFamily="34" charset="0"/>
                <a:cs typeface="Tahoma" panose="020B0604030504040204" pitchFamily="34" charset="0"/>
              </a:rPr>
              <a:t> of your leadership paradigm or philosophy or model for your experience on collaborative teams, it is important that you have a model for how collaboration and interdisciplinary work should be done and be sure that your model uses Click 4 knowledge of who you are and whom you are leading successfully address wicked problems. </a:t>
            </a:r>
          </a:p>
          <a:p>
            <a:endParaRPr lang="en-US" sz="1200" b="1" baseline="0" dirty="0" smtClean="0">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15892656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Moving</a:t>
            </a:r>
            <a:r>
              <a:rPr lang="en-US" baseline="0" dirty="0" smtClean="0"/>
              <a:t> up to a team level, </a:t>
            </a:r>
            <a:r>
              <a:rPr lang="en-US" dirty="0" smtClean="0"/>
              <a:t>the </a:t>
            </a:r>
            <a:r>
              <a:rPr lang="en-US" sz="1200" kern="1200" dirty="0" smtClean="0">
                <a:solidFill>
                  <a:schemeClr val="tx1"/>
                </a:solidFill>
                <a:effectLst/>
                <a:latin typeface="+mn-lt"/>
                <a:ea typeface="+mn-ea"/>
                <a:cs typeface="+mn-cs"/>
              </a:rPr>
              <a:t>behavior data for</a:t>
            </a:r>
            <a:r>
              <a:rPr lang="en-US" sz="1200" kern="1200" baseline="0" dirty="0" smtClean="0">
                <a:solidFill>
                  <a:schemeClr val="tx1"/>
                </a:solidFill>
                <a:effectLst/>
                <a:latin typeface="+mn-lt"/>
                <a:ea typeface="+mn-ea"/>
                <a:cs typeface="+mn-cs"/>
              </a:rPr>
              <a:t> a team can be</a:t>
            </a:r>
            <a:r>
              <a:rPr lang="en-US" sz="1200" kern="1200" dirty="0" smtClean="0">
                <a:solidFill>
                  <a:schemeClr val="tx1"/>
                </a:solidFill>
                <a:effectLst/>
                <a:latin typeface="+mn-lt"/>
                <a:ea typeface="+mn-ea"/>
                <a:cs typeface="+mn-cs"/>
              </a:rPr>
              <a:t> presented on the TTI Success Insights Wheel</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The wheel is divided into four quadrants based on the influence that the four primary behavioral dimensions, D, I, S, C, have on a person’s overall behavioral characteristics.  An analogy that can be used to help interpret the wheel is to imagine a magnet at D, I, S, C. The stronger the dimension influences the behavior, the stronger the force the magnet has to pull away from the center of the circle. The differential pull from the four corners results in different patterns of DISC relative to the energy line, which is the horizontal centerline, in all the small embedded graphics. Each numbered</a:t>
            </a:r>
            <a:r>
              <a:rPr lang="en-US" sz="1200" kern="1200" baseline="0" dirty="0" smtClean="0">
                <a:solidFill>
                  <a:schemeClr val="tx1"/>
                </a:solidFill>
                <a:effectLst/>
                <a:latin typeface="+mn-lt"/>
                <a:ea typeface="+mn-ea"/>
                <a:cs typeface="+mn-cs"/>
              </a:rPr>
              <a:t> field on the wheel represents a different pattern in D, I, S, and C. </a:t>
            </a:r>
            <a:r>
              <a:rPr lang="en-US" sz="1200" kern="1200" dirty="0" smtClean="0">
                <a:solidFill>
                  <a:schemeClr val="tx1"/>
                </a:solidFill>
                <a:effectLst/>
                <a:latin typeface="+mn-lt"/>
                <a:ea typeface="+mn-ea"/>
                <a:cs typeface="+mn-cs"/>
              </a:rPr>
              <a:t> The pattern in field</a:t>
            </a:r>
            <a:r>
              <a:rPr lang="en-US" sz="1200" kern="1200" baseline="0" dirty="0" smtClean="0">
                <a:solidFill>
                  <a:schemeClr val="tx1"/>
                </a:solidFill>
                <a:effectLst/>
                <a:latin typeface="+mn-lt"/>
                <a:ea typeface="+mn-ea"/>
                <a:cs typeface="+mn-cs"/>
              </a:rPr>
              <a:t> 7 is</a:t>
            </a:r>
            <a:r>
              <a:rPr lang="en-US" sz="1200" kern="1200" dirty="0" smtClean="0">
                <a:solidFill>
                  <a:schemeClr val="tx1"/>
                </a:solidFill>
                <a:effectLst/>
                <a:latin typeface="+mn-lt"/>
                <a:ea typeface="+mn-ea"/>
                <a:cs typeface="+mn-cs"/>
              </a:rPr>
              <a:t> associated with a person whose C dominates –  has a C score high above the energy line and a  D, I, S below the line. The inset graphs show examples of other DISC patterns</a:t>
            </a:r>
            <a:r>
              <a:rPr lang="en-US" sz="1200" kern="1200" baseline="0" dirty="0" smtClean="0">
                <a:solidFill>
                  <a:schemeClr val="tx1"/>
                </a:solidFill>
                <a:effectLst/>
                <a:latin typeface="+mn-lt"/>
                <a:ea typeface="+mn-ea"/>
                <a:cs typeface="+mn-cs"/>
              </a:rPr>
              <a:t> for other patterns around the wheel.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more details, regarding the interpretation of the wheels see Bonnstetter and Suiter (2013).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team wheel illustrates the </a:t>
            </a:r>
            <a:r>
              <a:rPr lang="en-US" dirty="0" smtClean="0"/>
              <a:t>diversity in teams and how differences can be strengths, when one understands what each member brings to the table. As we have grown as a team, we have come to focus on our strengths. A crucial takeaway message is that effective leaders need to see the potential contribution of those team members that are in fact the opposites of themselves. As leaders we also need to embrace what each of us is NOT and see that in another person—someone who is an opposite, and has qualities that may be missing from oneself. For example, words that can be used to describe me include low-keyed, cautious, unsure, hesitant, agreeable, modest, and peaceful—and those that are used to describe Ron include competitive, strong-willed, short-tempered, determined, and aggressive. At times, we have found that it is good to have these differences in our characteristics. Appreciating our diversity and, at the same time, recognizing the balance it has brought to our team has been important to our collaboration.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Recognizing what we are not and what someone else is does not represent a weakness in the other person, but a difference that may be essential to the success of a team. Differences are neither good nor bad; they are just different and can strengthen a team.  </a:t>
            </a:r>
          </a:p>
          <a:p>
            <a:endParaRPr lang="en-US" dirty="0"/>
          </a:p>
        </p:txBody>
      </p:sp>
      <p:sp>
        <p:nvSpPr>
          <p:cNvPr id="4" name="Slide Number Placeholder 3"/>
          <p:cNvSpPr>
            <a:spLocks noGrp="1"/>
          </p:cNvSpPr>
          <p:nvPr>
            <p:ph type="sldNum" sz="quarter" idx="10"/>
          </p:nvPr>
        </p:nvSpPr>
        <p:spPr/>
        <p:txBody>
          <a:bodyPr/>
          <a:lstStyle/>
          <a:p>
            <a:fld id="{86F33538-0A61-48ED-82D6-5B34B8CB2855}" type="slidenum">
              <a:rPr lang="en-US" smtClean="0"/>
              <a:t>30</a:t>
            </a:fld>
            <a:endParaRPr lang="en-US"/>
          </a:p>
        </p:txBody>
      </p:sp>
    </p:spTree>
    <p:extLst>
      <p:ext uri="{BB962C8B-B14F-4D97-AF65-F5344CB8AC3E}">
        <p14:creationId xmlns:p14="http://schemas.microsoft.com/office/powerpoint/2010/main" val="35514492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illustrate</a:t>
            </a:r>
            <a:r>
              <a:rPr lang="en-US" sz="1200" kern="1200" baseline="0" dirty="0" smtClean="0">
                <a:solidFill>
                  <a:schemeClr val="tx1"/>
                </a:solidFill>
                <a:effectLst/>
                <a:latin typeface="+mn-lt"/>
                <a:ea typeface="+mn-ea"/>
                <a:cs typeface="+mn-cs"/>
              </a:rPr>
              <a:t> an example of potential behavioral blending challenges that a t</a:t>
            </a:r>
            <a:r>
              <a:rPr lang="en-US" sz="1200" kern="1200" dirty="0" smtClean="0">
                <a:solidFill>
                  <a:schemeClr val="tx1"/>
                </a:solidFill>
                <a:effectLst/>
                <a:latin typeface="+mn-lt"/>
                <a:ea typeface="+mn-ea"/>
                <a:cs typeface="+mn-cs"/>
              </a:rPr>
              <a:t>eam can</a:t>
            </a:r>
            <a:r>
              <a:rPr lang="en-US" sz="1200" kern="1200" baseline="0" dirty="0" smtClean="0">
                <a:solidFill>
                  <a:schemeClr val="tx1"/>
                </a:solidFill>
                <a:effectLst/>
                <a:latin typeface="+mn-lt"/>
                <a:ea typeface="+mn-ea"/>
                <a:cs typeface="+mn-cs"/>
              </a:rPr>
              <a:t> experience, let’s examine </a:t>
            </a:r>
            <a:r>
              <a:rPr lang="en-US" sz="1200" kern="1200" dirty="0" smtClean="0">
                <a:solidFill>
                  <a:schemeClr val="tx1"/>
                </a:solidFill>
                <a:effectLst/>
                <a:latin typeface="+mn-lt"/>
                <a:ea typeface="+mn-ea"/>
                <a:cs typeface="+mn-cs"/>
              </a:rPr>
              <a:t>the potential behavioral roadblocks between two</a:t>
            </a:r>
            <a:r>
              <a:rPr lang="en-US" sz="1200" kern="1200" baseline="0" dirty="0" smtClean="0">
                <a:solidFill>
                  <a:schemeClr val="tx1"/>
                </a:solidFill>
                <a:effectLst/>
                <a:latin typeface="+mn-lt"/>
                <a:ea typeface="+mn-ea"/>
                <a:cs typeface="+mn-cs"/>
              </a:rPr>
              <a:t> the eight general behavioral categories identified on the outside of the wheel. Our focus is going to be on the </a:t>
            </a:r>
            <a:r>
              <a:rPr lang="en-US" sz="1200" kern="1200" dirty="0" smtClean="0">
                <a:solidFill>
                  <a:schemeClr val="tx1"/>
                </a:solidFill>
                <a:effectLst/>
                <a:latin typeface="+mn-lt"/>
                <a:ea typeface="+mn-ea"/>
                <a:cs typeface="+mn-cs"/>
              </a:rPr>
              <a:t>persuaders (reddish</a:t>
            </a:r>
            <a:r>
              <a:rPr lang="en-US" sz="1200" kern="1200" baseline="0" dirty="0" smtClean="0">
                <a:solidFill>
                  <a:schemeClr val="tx1"/>
                </a:solidFill>
                <a:effectLst/>
                <a:latin typeface="+mn-lt"/>
                <a:ea typeface="+mn-ea"/>
                <a:cs typeface="+mn-cs"/>
              </a:rPr>
              <a:t>-orange pie piece)</a:t>
            </a:r>
            <a:r>
              <a:rPr lang="en-US" sz="1200" kern="1200" dirty="0" smtClean="0">
                <a:solidFill>
                  <a:schemeClr val="tx1"/>
                </a:solidFill>
                <a:effectLst/>
                <a:latin typeface="+mn-lt"/>
                <a:ea typeface="+mn-ea"/>
                <a:cs typeface="+mn-cs"/>
              </a:rPr>
              <a:t> and coordinators (bluish</a:t>
            </a:r>
            <a:r>
              <a:rPr lang="en-US" sz="1200" kern="1200" baseline="0" dirty="0" smtClean="0">
                <a:solidFill>
                  <a:schemeClr val="tx1"/>
                </a:solidFill>
                <a:effectLst/>
                <a:latin typeface="+mn-lt"/>
                <a:ea typeface="+mn-ea"/>
                <a:cs typeface="+mn-cs"/>
              </a:rPr>
              <a:t>-green pie piece). A comparison of the characteristics between these two styles indicate that we have introverts who respond slowly to change (coordinator)  and extroverted people who respond to change more quickly and favorably. When given a challenge, the persuaders are going to focus on the outcome and indicate we can do it. Whereas the coordinators are going to focus on the process and be concerned about how it is going to be done. </a:t>
            </a:r>
            <a:r>
              <a:rPr lang="en-US" sz="1200" kern="1200" dirty="0" smtClean="0">
                <a:solidFill>
                  <a:schemeClr val="tx1"/>
                </a:solidFill>
                <a:effectLst/>
                <a:latin typeface="+mn-lt"/>
                <a:ea typeface="+mn-ea"/>
                <a:cs typeface="+mn-cs"/>
              </a:rPr>
              <a:t>Having contrasting behavioral styles in the same group will make it harder to get consensus, especially when behavioral styles are almost opposite. </a:t>
            </a:r>
            <a:r>
              <a:rPr lang="en-US" sz="1200" kern="1200" baseline="0" dirty="0" smtClean="0">
                <a:solidFill>
                  <a:schemeClr val="tx1"/>
                </a:solidFill>
                <a:effectLst/>
                <a:latin typeface="+mn-lt"/>
                <a:ea typeface="+mn-ea"/>
                <a:cs typeface="+mn-cs"/>
              </a:rPr>
              <a:t> Hopefully you can see from this example that being informed and aware of these differences will provide an opportunity for people with these contrasting styles to negotiate and navigate their dispositional differences related to behavioral style. </a:t>
            </a:r>
            <a:r>
              <a:rPr lang="en-US" dirty="0" smtClean="0"/>
              <a:t>Recognizing what we are not and what someone else is does not represent a weakness in the other person, but a difference that may be essential to the success of a team. Differences are neither good nor bad; they are just different and can strengthen a team.  </a:t>
            </a:r>
          </a:p>
          <a:p>
            <a:endParaRPr lang="en-US" dirty="0" smtClean="0"/>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86F33538-0A61-48ED-82D6-5B34B8CB2855}" type="slidenum">
              <a:rPr lang="en-US" smtClean="0"/>
              <a:t>31</a:t>
            </a:fld>
            <a:endParaRPr lang="en-US"/>
          </a:p>
        </p:txBody>
      </p:sp>
    </p:spTree>
    <p:extLst>
      <p:ext uri="{BB962C8B-B14F-4D97-AF65-F5344CB8AC3E}">
        <p14:creationId xmlns:p14="http://schemas.microsoft.com/office/powerpoint/2010/main" val="7301549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DISC model interprets how we relate and interact with each other. We can choose to modify our behaviors.  </a:t>
            </a:r>
            <a:r>
              <a:rPr lang="en-US" dirty="0" smtClean="0"/>
              <a:t>In contrast to our behaviors that are quite visible, the drivers for what we do are often hidden, and not readily observable or easily articulated. These are the “whys” behind what we do. They include our personal values and our passions. Our motivators are the values and beliefs we have developed over time. They are integral parts of us; some we may be born with and others are the result of our interactions with the outside world. The choices that we make to invest time, energy, resources, and money are indicators of our hidden motivations. As Simon Sinek highlights in his book Start with Why: How Great Leaders Inspire Everyone to Take Action,  our choices and decisions are made in the limbic brain which is powerful, and where the “why” for the “what” and “how” of our actions lie. Motivators are like an engine beneath the hood of a car. It isn’t really seen by the outside world, but it is what powers us and fuels our behaviors. We need to know our “whys” and those of others.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F33538-0A61-48ED-82D6-5B34B8CB2855}" type="slidenum">
              <a:rPr lang="en-US" smtClean="0"/>
              <a:t>32</a:t>
            </a:fld>
            <a:endParaRPr lang="en-US"/>
          </a:p>
        </p:txBody>
      </p:sp>
    </p:spTree>
    <p:extLst>
      <p:ext uri="{BB962C8B-B14F-4D97-AF65-F5344CB8AC3E}">
        <p14:creationId xmlns:p14="http://schemas.microsoft.com/office/powerpoint/2010/main" val="27152422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One tool that we have used to help characterize hidden motivators is the assessment developed by Target Training International based on the model</a:t>
            </a:r>
            <a:r>
              <a:rPr lang="en-US" baseline="0" dirty="0" smtClean="0"/>
              <a:t> of </a:t>
            </a:r>
            <a:r>
              <a:rPr lang="en-US" dirty="0" smtClean="0"/>
              <a:t> </a:t>
            </a:r>
            <a:r>
              <a:rPr lang="en-US" dirty="0" err="1" smtClean="0"/>
              <a:t>Spranger</a:t>
            </a:r>
            <a:r>
              <a:rPr lang="en-US" dirty="0" smtClean="0"/>
              <a:t> (1928).   This model</a:t>
            </a:r>
            <a:r>
              <a:rPr lang="en-US" baseline="0" dirty="0" smtClean="0"/>
              <a:t> represents our motivational drivers using six domains.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Theoretical – People who have this driver want to learn</a:t>
            </a:r>
            <a:r>
              <a:rPr lang="en-US" baseline="0" dirty="0" smtClean="0"/>
              <a:t> (click).</a:t>
            </a:r>
            <a:r>
              <a:rPr lang="en-US" dirty="0" smtClean="0"/>
              <a:t> They have a passion for learning. They love to study, read, take classes, and conduct research. When they get involved with something new, they want to learn as much as they can. They want knowledge for knowledge’s sake. They will appear to be intellectual and have a tendency to be cognitive, empirical, critical, and rational.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Utilitarian – Individuals who have this driver have a desire to get a positive return on investment (ROI, click), which may be in the form of time, energy or financial. They have a characteristic interest in what is useful</a:t>
            </a:r>
            <a:r>
              <a:rPr lang="en-US" baseline="0" dirty="0" smtClean="0"/>
              <a:t> and practical, including </a:t>
            </a:r>
            <a:r>
              <a:rPr lang="en-US" dirty="0" smtClean="0"/>
              <a:t>money and accumulation of wealth. They will focus on practical results. They may seek money for the security of their present and future family, not necessarily just for themselves.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Individualistic – Individuals who have this driver</a:t>
            </a:r>
            <a:r>
              <a:rPr lang="en-US" baseline="0" dirty="0" smtClean="0"/>
              <a:t> </a:t>
            </a:r>
            <a:r>
              <a:rPr lang="en-US" dirty="0" smtClean="0"/>
              <a:t>have a desire to be in</a:t>
            </a:r>
            <a:r>
              <a:rPr lang="en-US" baseline="0" dirty="0" smtClean="0"/>
              <a:t> control of their own destiny and that of others as well as a desire to be in charge. This may emerge as the need for</a:t>
            </a:r>
            <a:r>
              <a:rPr lang="en-US" dirty="0" smtClean="0"/>
              <a:t> power, control, and recognition. They like to lead and advance their position.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Aesthetic – People who have this driver have a strong desire to create harmonious outcomes. They may perceive life as a procession of events, each that needs to be enjoyed for its own sake. Life is about experience and they have a tendency to be sensitive about conflict. They have an inherent interest in form, beauty, and harmony in the work. They will enjoy various forms and functions of art. Long range planning is a strength because they have a desire to create harmonious outcomes.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Social – People who have this driver, which is also referred to as the social worker or altruistic motivator, value people and is kind, sympathetic, and unselfish. Helping others is high on their list of things to do. They are selfless and have a desire to give back to the community, charities, solve global social problems etc. They are typically generous with their time, talents, and resources.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Traditional – Individuals who have this as a strong driver have a desire to live by a certain set of standards and/or beliefs upon which they base decisions. They adhere to defined rules, regulations, and principles for living. Commonly, they have very strong faith and/or cultural values. Their traditional values may stem from a variety of sources based on family and culture. They may or may not embrace a religion.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6F33538-0A61-48ED-82D6-5B34B8CB2855}" type="slidenum">
              <a:rPr lang="en-US" smtClean="0"/>
              <a:t>33</a:t>
            </a:fld>
            <a:endParaRPr lang="en-US"/>
          </a:p>
        </p:txBody>
      </p:sp>
    </p:spTree>
    <p:extLst>
      <p:ext uri="{BB962C8B-B14F-4D97-AF65-F5344CB8AC3E}">
        <p14:creationId xmlns:p14="http://schemas.microsoft.com/office/powerpoint/2010/main" val="35681351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top two motivators are usually the two most important drivers.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This</a:t>
            </a:r>
            <a:r>
              <a:rPr lang="en-US" sz="1200" kern="1200" baseline="0" dirty="0" smtClean="0">
                <a:solidFill>
                  <a:schemeClr val="tx1"/>
                </a:solidFill>
                <a:effectLst/>
                <a:latin typeface="+mn-lt"/>
                <a:ea typeface="+mn-ea"/>
                <a:cs typeface="+mn-cs"/>
              </a:rPr>
              <a:t> diagram illustrate the </a:t>
            </a:r>
            <a:r>
              <a:rPr lang="en-US" sz="1200" kern="1200" dirty="0" smtClean="0">
                <a:solidFill>
                  <a:schemeClr val="tx1"/>
                </a:solidFill>
                <a:effectLst/>
                <a:latin typeface="+mn-lt"/>
                <a:ea typeface="+mn-ea"/>
                <a:cs typeface="+mn-cs"/>
              </a:rPr>
              <a:t>primary and secondary drivers for are group of environmental</a:t>
            </a:r>
            <a:r>
              <a:rPr lang="en-US" sz="1200" kern="1200" baseline="0" dirty="0" smtClean="0">
                <a:solidFill>
                  <a:schemeClr val="tx1"/>
                </a:solidFill>
                <a:effectLst/>
                <a:latin typeface="+mn-lt"/>
                <a:ea typeface="+mn-ea"/>
                <a:cs typeface="+mn-cs"/>
              </a:rPr>
              <a:t> studies undergraduate </a:t>
            </a:r>
            <a:r>
              <a:rPr lang="en-US" sz="1200" kern="1200" dirty="0" smtClean="0">
                <a:solidFill>
                  <a:schemeClr val="tx1"/>
                </a:solidFill>
                <a:effectLst/>
                <a:latin typeface="+mn-lt"/>
                <a:ea typeface="+mn-ea"/>
                <a:cs typeface="+mn-cs"/>
              </a:rPr>
              <a:t>students where the primary</a:t>
            </a:r>
            <a:r>
              <a:rPr lang="en-US" sz="1200" kern="1200" baseline="0" dirty="0" smtClean="0">
                <a:solidFill>
                  <a:schemeClr val="tx1"/>
                </a:solidFill>
                <a:effectLst/>
                <a:latin typeface="+mn-lt"/>
                <a:ea typeface="+mn-ea"/>
                <a:cs typeface="+mn-cs"/>
              </a:rPr>
              <a:t> driver is in the</a:t>
            </a:r>
            <a:r>
              <a:rPr lang="en-US" sz="1200" kern="1200" dirty="0" smtClean="0">
                <a:solidFill>
                  <a:schemeClr val="tx1"/>
                </a:solidFill>
                <a:effectLst/>
                <a:latin typeface="+mn-lt"/>
                <a:ea typeface="+mn-ea"/>
                <a:cs typeface="+mn-cs"/>
              </a:rPr>
              <a:t> outside ring and the secondary</a:t>
            </a:r>
            <a:r>
              <a:rPr lang="en-US" sz="1200" kern="1200" baseline="0" dirty="0" smtClean="0">
                <a:solidFill>
                  <a:schemeClr val="tx1"/>
                </a:solidFill>
                <a:effectLst/>
                <a:latin typeface="+mn-lt"/>
                <a:ea typeface="+mn-ea"/>
                <a:cs typeface="+mn-cs"/>
              </a:rPr>
              <a:t> driver </a:t>
            </a:r>
            <a:r>
              <a:rPr lang="en-US" sz="1200" kern="1200" dirty="0" smtClean="0">
                <a:solidFill>
                  <a:schemeClr val="tx1"/>
                </a:solidFill>
                <a:effectLst/>
                <a:latin typeface="+mn-lt"/>
                <a:ea typeface="+mn-ea"/>
                <a:cs typeface="+mn-cs"/>
              </a:rPr>
              <a:t>inside ring.  For the class as whole, 64% of the students have the theoretical motivator as one of their top two drivers. Fifty-five percent of the students have the aesthetic driver as one of their top two. The social driver is in the top two for 40 percent of the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6F33538-0A61-48ED-82D6-5B34B8CB2855}" type="slidenum">
              <a:rPr lang="en-US" smtClean="0"/>
              <a:t>34</a:t>
            </a:fld>
            <a:endParaRPr lang="en-US"/>
          </a:p>
        </p:txBody>
      </p:sp>
    </p:spTree>
    <p:extLst>
      <p:ext uri="{BB962C8B-B14F-4D97-AF65-F5344CB8AC3E}">
        <p14:creationId xmlns:p14="http://schemas.microsoft.com/office/powerpoint/2010/main" val="32329704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illustrate</a:t>
            </a:r>
            <a:r>
              <a:rPr lang="en-US" sz="1200" kern="1200" baseline="0" dirty="0" smtClean="0">
                <a:solidFill>
                  <a:schemeClr val="tx1"/>
                </a:solidFill>
                <a:effectLst/>
                <a:latin typeface="+mn-lt"/>
                <a:ea typeface="+mn-ea"/>
                <a:cs typeface="+mn-cs"/>
              </a:rPr>
              <a:t> an example of potential motivational blending challenges that a t</a:t>
            </a:r>
            <a:r>
              <a:rPr lang="en-US" sz="1200" kern="1200" dirty="0" smtClean="0">
                <a:solidFill>
                  <a:schemeClr val="tx1"/>
                </a:solidFill>
                <a:effectLst/>
                <a:latin typeface="+mn-lt"/>
                <a:ea typeface="+mn-ea"/>
                <a:cs typeface="+mn-cs"/>
              </a:rPr>
              <a:t>eam can</a:t>
            </a:r>
            <a:r>
              <a:rPr lang="en-US" sz="1200" kern="1200" baseline="0" dirty="0" smtClean="0">
                <a:solidFill>
                  <a:schemeClr val="tx1"/>
                </a:solidFill>
                <a:effectLst/>
                <a:latin typeface="+mn-lt"/>
                <a:ea typeface="+mn-ea"/>
                <a:cs typeface="+mn-cs"/>
              </a:rPr>
              <a:t> experience, let’s examine </a:t>
            </a:r>
            <a:r>
              <a:rPr lang="en-US" sz="1200" kern="1200" dirty="0" smtClean="0">
                <a:solidFill>
                  <a:schemeClr val="tx1"/>
                </a:solidFill>
                <a:effectLst/>
                <a:latin typeface="+mn-lt"/>
                <a:ea typeface="+mn-ea"/>
                <a:cs typeface="+mn-cs"/>
              </a:rPr>
              <a:t>the potential motivational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roadblocks that may exist</a:t>
            </a:r>
            <a:r>
              <a:rPr lang="en-US" sz="1200" kern="1200" baseline="0" dirty="0" smtClean="0">
                <a:solidFill>
                  <a:schemeClr val="tx1"/>
                </a:solidFill>
                <a:effectLst/>
                <a:latin typeface="+mn-lt"/>
                <a:ea typeface="+mn-ea"/>
                <a:cs typeface="+mn-cs"/>
              </a:rPr>
              <a:t> between two individuals selected from the group of students from the last slide, one who has theoretical as their primary driver and another who has social as their primary driver.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An examination of the potential challenges in the bulleted list indicates that a person who has a primary driver of theoretical is going to be driven to act by a different set of factors than a person driven by the social driver. </a:t>
            </a:r>
            <a:r>
              <a:rPr lang="en-US" sz="1200" kern="1200" baseline="0" dirty="0" err="1" smtClean="0">
                <a:solidFill>
                  <a:schemeClr val="tx1"/>
                </a:solidFill>
                <a:effectLst/>
                <a:latin typeface="+mn-lt"/>
                <a:ea typeface="+mn-ea"/>
                <a:cs typeface="+mn-cs"/>
              </a:rPr>
              <a:t>Theoreticals</a:t>
            </a:r>
            <a:r>
              <a:rPr lang="en-US" sz="1200" kern="1200" baseline="0" dirty="0" smtClean="0">
                <a:solidFill>
                  <a:schemeClr val="tx1"/>
                </a:solidFill>
                <a:effectLst/>
                <a:latin typeface="+mn-lt"/>
                <a:ea typeface="+mn-ea"/>
                <a:cs typeface="+mn-cs"/>
              </a:rPr>
              <a:t> will be driven by logic and data and will likely be less concerned about the extent to which is may impact people. They will seem to be uncaring and insensitive.  The socials will be much more focused on the human-impact component of a decision and not see data and information as important.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This example does not take into the complexities of taking into consideration the secondary driver or all the variations that could influence choices by the individuals with other combinations of drivers.  It does illustrate the potential for relationship roadblocks to develop between individuals on a team unless these dispositional attributes are addressed in some meaningful way. </a:t>
            </a:r>
            <a:endParaRPr lang="en-US" dirty="0"/>
          </a:p>
        </p:txBody>
      </p:sp>
      <p:sp>
        <p:nvSpPr>
          <p:cNvPr id="4" name="Slide Number Placeholder 3"/>
          <p:cNvSpPr>
            <a:spLocks noGrp="1"/>
          </p:cNvSpPr>
          <p:nvPr>
            <p:ph type="sldNum" sz="quarter" idx="10"/>
          </p:nvPr>
        </p:nvSpPr>
        <p:spPr/>
        <p:txBody>
          <a:bodyPr/>
          <a:lstStyle/>
          <a:p>
            <a:fld id="{86F33538-0A61-48ED-82D6-5B34B8CB2855}" type="slidenum">
              <a:rPr lang="en-US" smtClean="0"/>
              <a:t>35</a:t>
            </a:fld>
            <a:endParaRPr lang="en-US"/>
          </a:p>
        </p:txBody>
      </p:sp>
    </p:spTree>
    <p:extLst>
      <p:ext uri="{BB962C8B-B14F-4D97-AF65-F5344CB8AC3E}">
        <p14:creationId xmlns:p14="http://schemas.microsoft.com/office/powerpoint/2010/main" val="34342239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Every</a:t>
            </a:r>
            <a:r>
              <a:rPr lang="en-US" sz="1200" kern="1200" baseline="0" dirty="0" smtClean="0">
                <a:solidFill>
                  <a:schemeClr val="tx1"/>
                </a:solidFill>
                <a:effectLst/>
                <a:latin typeface="+mn-lt"/>
                <a:ea typeface="+mn-ea"/>
                <a:cs typeface="+mn-cs"/>
              </a:rPr>
              <a:t> person on your team will have different behavioral characteristics and motivational drivers. </a:t>
            </a:r>
            <a:r>
              <a:rPr lang="en-US" altLang="en-US" dirty="0" smtClean="0">
                <a:ea typeface="ＭＳ Ｐゴシック" pitchFamily="34" charset="-128"/>
              </a:rPr>
              <a:t>Assessments provide an opportunity</a:t>
            </a:r>
            <a:r>
              <a:rPr lang="en-US" altLang="en-US" baseline="0" dirty="0" smtClean="0">
                <a:ea typeface="ＭＳ Ｐゴシック" pitchFamily="34" charset="-128"/>
              </a:rPr>
              <a:t> to develop</a:t>
            </a:r>
            <a:r>
              <a:rPr lang="en-US" altLang="en-US" dirty="0" smtClean="0">
                <a:ea typeface="ＭＳ Ｐゴシック" pitchFamily="34" charset="-128"/>
              </a:rPr>
              <a:t> a more complete picture of the individuals</a:t>
            </a:r>
            <a:r>
              <a:rPr lang="en-US" altLang="en-US" baseline="0" dirty="0" smtClean="0">
                <a:ea typeface="ＭＳ Ｐゴシック" pitchFamily="34" charset="-128"/>
              </a:rPr>
              <a:t> and the group that will help minimize the impact of potential behavioral and motivational roadblocks.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endParaRPr lang="en-US" altLang="en-US" dirty="0" smtClean="0">
              <a:ea typeface="ＭＳ Ｐゴシック" pitchFamily="34" charset="-128"/>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lbertus Extra Bold" charset="0"/>
                <a:ea typeface="ＭＳ Ｐゴシック" pitchFamily="34" charset="-128"/>
              </a:defRPr>
            </a:lvl1pPr>
            <a:lvl2pPr marL="742883" indent="-285724">
              <a:defRPr sz="2000">
                <a:solidFill>
                  <a:schemeClr val="tx1"/>
                </a:solidFill>
                <a:latin typeface="Albertus Extra Bold" charset="0"/>
                <a:ea typeface="ＭＳ Ｐゴシック" pitchFamily="34" charset="-128"/>
              </a:defRPr>
            </a:lvl2pPr>
            <a:lvl3pPr marL="1142898" indent="-228580">
              <a:defRPr sz="2000">
                <a:solidFill>
                  <a:schemeClr val="tx1"/>
                </a:solidFill>
                <a:latin typeface="Albertus Extra Bold" charset="0"/>
                <a:ea typeface="ＭＳ Ｐゴシック" pitchFamily="34" charset="-128"/>
              </a:defRPr>
            </a:lvl3pPr>
            <a:lvl4pPr marL="1600057" indent="-228580">
              <a:defRPr sz="2000">
                <a:solidFill>
                  <a:schemeClr val="tx1"/>
                </a:solidFill>
                <a:latin typeface="Albertus Extra Bold" charset="0"/>
                <a:ea typeface="ＭＳ Ｐゴシック" pitchFamily="34" charset="-128"/>
              </a:defRPr>
            </a:lvl4pPr>
            <a:lvl5pPr marL="2057217" indent="-228580">
              <a:defRPr sz="2000">
                <a:solidFill>
                  <a:schemeClr val="tx1"/>
                </a:solidFill>
                <a:latin typeface="Albertus Extra Bold" charset="0"/>
                <a:ea typeface="ＭＳ Ｐゴシック" pitchFamily="34" charset="-128"/>
              </a:defRPr>
            </a:lvl5pPr>
            <a:lvl6pPr marL="2514376" indent="-228580" eaLnBrk="0" fontAlgn="base" hangingPunct="0">
              <a:spcBef>
                <a:spcPct val="0"/>
              </a:spcBef>
              <a:spcAft>
                <a:spcPct val="0"/>
              </a:spcAft>
              <a:defRPr sz="2000">
                <a:solidFill>
                  <a:schemeClr val="tx1"/>
                </a:solidFill>
                <a:latin typeface="Albertus Extra Bold" charset="0"/>
                <a:ea typeface="ＭＳ Ｐゴシック" pitchFamily="34" charset="-128"/>
              </a:defRPr>
            </a:lvl6pPr>
            <a:lvl7pPr marL="2971535" indent="-228580" eaLnBrk="0" fontAlgn="base" hangingPunct="0">
              <a:spcBef>
                <a:spcPct val="0"/>
              </a:spcBef>
              <a:spcAft>
                <a:spcPct val="0"/>
              </a:spcAft>
              <a:defRPr sz="2000">
                <a:solidFill>
                  <a:schemeClr val="tx1"/>
                </a:solidFill>
                <a:latin typeface="Albertus Extra Bold" charset="0"/>
                <a:ea typeface="ＭＳ Ｐゴシック" pitchFamily="34" charset="-128"/>
              </a:defRPr>
            </a:lvl7pPr>
            <a:lvl8pPr marL="3428695" indent="-228580" eaLnBrk="0" fontAlgn="base" hangingPunct="0">
              <a:spcBef>
                <a:spcPct val="0"/>
              </a:spcBef>
              <a:spcAft>
                <a:spcPct val="0"/>
              </a:spcAft>
              <a:defRPr sz="2000">
                <a:solidFill>
                  <a:schemeClr val="tx1"/>
                </a:solidFill>
                <a:latin typeface="Albertus Extra Bold" charset="0"/>
                <a:ea typeface="ＭＳ Ｐゴシック" pitchFamily="34" charset="-128"/>
              </a:defRPr>
            </a:lvl8pPr>
            <a:lvl9pPr marL="3885854" indent="-228580" eaLnBrk="0" fontAlgn="base" hangingPunct="0">
              <a:spcBef>
                <a:spcPct val="0"/>
              </a:spcBef>
              <a:spcAft>
                <a:spcPct val="0"/>
              </a:spcAft>
              <a:defRPr sz="2000">
                <a:solidFill>
                  <a:schemeClr val="tx1"/>
                </a:solidFill>
                <a:latin typeface="Albertus Extra Bold" charset="0"/>
                <a:ea typeface="ＭＳ Ｐゴシック" pitchFamily="34" charset="-128"/>
              </a:defRPr>
            </a:lvl9pPr>
          </a:lstStyle>
          <a:p>
            <a:fld id="{A04A36C8-2C43-494A-A757-DEDB987280AE}" type="slidenum">
              <a:rPr lang="en-US" altLang="en-US" sz="1200"/>
              <a:pPr/>
              <a:t>36</a:t>
            </a:fld>
            <a:endParaRPr lang="en-US" altLang="en-US" sz="1200"/>
          </a:p>
        </p:txBody>
      </p:sp>
    </p:spTree>
    <p:extLst>
      <p:ext uri="{BB962C8B-B14F-4D97-AF65-F5344CB8AC3E}">
        <p14:creationId xmlns:p14="http://schemas.microsoft.com/office/powerpoint/2010/main" val="22697001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latin typeface="Calibri" panose="020F0502020204030204" pitchFamily="34" charset="0"/>
                <a:cs typeface="Times New Roman" panose="02020603050405020304" pitchFamily="18" charset="0"/>
              </a:rPr>
              <a:t>Revisit</a:t>
            </a:r>
            <a:r>
              <a:rPr lang="en-US" sz="1200" b="0" baseline="0" dirty="0" smtClean="0">
                <a:latin typeface="Calibri" panose="020F0502020204030204" pitchFamily="34" charset="0"/>
                <a:cs typeface="Times New Roman" panose="02020603050405020304" pitchFamily="18" charset="0"/>
              </a:rPr>
              <a:t> your story - Assess your experience in the context to which differences in knowledge, skill, expertise and mental models influenced the extent to which your experience was good, bad, or ugly. </a:t>
            </a:r>
          </a:p>
          <a:p>
            <a:endParaRPr lang="en-US" sz="1200" b="0" baseline="0" dirty="0" smtClean="0">
              <a:solidFill>
                <a:srgbClr val="C00000"/>
              </a:solidFill>
              <a:latin typeface="Calibri" panose="020F0502020204030204" pitchFamily="34" charset="0"/>
              <a:cs typeface="Times New Roman" panose="02020603050405020304" pitchFamily="18" charset="0"/>
            </a:endParaRPr>
          </a:p>
          <a:p>
            <a:r>
              <a:rPr lang="en-US" sz="1200" b="0" baseline="0" dirty="0" smtClean="0">
                <a:solidFill>
                  <a:srgbClr val="C00000"/>
                </a:solidFill>
                <a:latin typeface="Calibri" panose="020F0502020204030204" pitchFamily="34" charset="0"/>
                <a:cs typeface="Times New Roman" panose="02020603050405020304" pitchFamily="18" charset="0"/>
              </a:rPr>
              <a:t>Share your experiences with your group, compile experiences…similarities and differences. </a:t>
            </a:r>
          </a:p>
          <a:p>
            <a:endParaRPr lang="en-US" sz="1200" b="0" baseline="0" dirty="0" smtClean="0">
              <a:solidFill>
                <a:srgbClr val="C00000"/>
              </a:solidFill>
              <a:latin typeface="Calibri" panose="020F0502020204030204" pitchFamily="34" charset="0"/>
              <a:cs typeface="Times New Roman" panose="02020603050405020304" pitchFamily="18" charset="0"/>
            </a:endParaRPr>
          </a:p>
          <a:p>
            <a:r>
              <a:rPr lang="en-US" sz="1200" b="0" baseline="0" dirty="0" smtClean="0">
                <a:solidFill>
                  <a:srgbClr val="C00000"/>
                </a:solidFill>
                <a:latin typeface="Calibri" panose="020F0502020204030204" pitchFamily="34" charset="0"/>
                <a:cs typeface="Times New Roman" panose="02020603050405020304" pitchFamily="18" charset="0"/>
              </a:rPr>
              <a:t>Note common experiences for the class…..</a:t>
            </a:r>
          </a:p>
          <a:p>
            <a:endParaRPr lang="en-US" sz="1200" b="0" baseline="0" dirty="0" smtClean="0">
              <a:solidFill>
                <a:srgbClr val="C00000"/>
              </a:solidFill>
              <a:latin typeface="Calibri" panose="020F0502020204030204" pitchFamily="34" charset="0"/>
              <a:cs typeface="Times New Roman" panose="02020603050405020304" pitchFamily="18" charset="0"/>
            </a:endParaRPr>
          </a:p>
          <a:p>
            <a:endParaRPr lang="en-US" b="0" dirty="0"/>
          </a:p>
        </p:txBody>
      </p:sp>
      <p:sp>
        <p:nvSpPr>
          <p:cNvPr id="4" name="Slide Number Placeholder 3"/>
          <p:cNvSpPr>
            <a:spLocks noGrp="1"/>
          </p:cNvSpPr>
          <p:nvPr>
            <p:ph type="sldNum" sz="quarter" idx="10"/>
          </p:nvPr>
        </p:nvSpPr>
        <p:spPr/>
        <p:txBody>
          <a:bodyPr/>
          <a:lstStyle/>
          <a:p>
            <a:fld id="{86F33538-0A61-48ED-82D6-5B34B8CB2855}" type="slidenum">
              <a:rPr lang="en-US" smtClean="0"/>
              <a:t>37</a:t>
            </a:fld>
            <a:endParaRPr lang="en-US"/>
          </a:p>
        </p:txBody>
      </p:sp>
    </p:spTree>
    <p:extLst>
      <p:ext uri="{BB962C8B-B14F-4D97-AF65-F5344CB8AC3E}">
        <p14:creationId xmlns:p14="http://schemas.microsoft.com/office/powerpoint/2010/main" val="32240566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our efforts to address</a:t>
            </a:r>
            <a:r>
              <a:rPr lang="en-US" baseline="0" dirty="0" smtClean="0"/>
              <a:t> the challenge of creating silo busters, it is important that teams use processes such as </a:t>
            </a:r>
            <a:r>
              <a:rPr lang="en-US" baseline="0" dirty="0" err="1" smtClean="0"/>
              <a:t>EMBeRS</a:t>
            </a:r>
            <a:r>
              <a:rPr lang="en-US" baseline="0" dirty="0" smtClean="0"/>
              <a:t> to decrease conceptual distance between team members. </a:t>
            </a:r>
            <a:r>
              <a:rPr lang="en-US" sz="1200" kern="1200" dirty="0" smtClean="0">
                <a:solidFill>
                  <a:schemeClr val="tx1"/>
                </a:solidFill>
                <a:effectLst/>
                <a:latin typeface="+mn-lt"/>
                <a:ea typeface="+mn-ea"/>
                <a:cs typeface="+mn-cs"/>
              </a:rPr>
              <a:t>Every</a:t>
            </a:r>
            <a:r>
              <a:rPr lang="en-US" sz="1200" kern="1200" baseline="0" dirty="0" smtClean="0">
                <a:solidFill>
                  <a:schemeClr val="tx1"/>
                </a:solidFill>
                <a:effectLst/>
                <a:latin typeface="+mn-lt"/>
                <a:ea typeface="+mn-ea"/>
                <a:cs typeface="+mn-cs"/>
              </a:rPr>
              <a:t> person on your team will have different behavioral characteristics and motivational drivers as schematically shown here. In either case, each person on a team needs to learn about these differences and how </a:t>
            </a:r>
            <a:r>
              <a:rPr lang="en-US" sz="1200" kern="1200" dirty="0" smtClean="0">
                <a:solidFill>
                  <a:schemeClr val="tx1"/>
                </a:solidFill>
                <a:effectLst/>
                <a:latin typeface="+mn-lt"/>
                <a:ea typeface="+mn-ea"/>
                <a:cs typeface="+mn-cs"/>
              </a:rPr>
              <a:t>to navigate and negotiate the</a:t>
            </a:r>
            <a:r>
              <a:rPr lang="en-US" sz="1200" kern="1200" baseline="0" dirty="0" smtClean="0">
                <a:solidFill>
                  <a:schemeClr val="tx1"/>
                </a:solidFill>
                <a:effectLst/>
                <a:latin typeface="+mn-lt"/>
                <a:ea typeface="+mn-ea"/>
                <a:cs typeface="+mn-cs"/>
              </a:rPr>
              <a:t> dispositional distances between group members so the team can get the most out of its talents and abilities. </a:t>
            </a:r>
          </a:p>
          <a:p>
            <a:endParaRPr lang="en-US" dirty="0" smtClean="0"/>
          </a:p>
        </p:txBody>
      </p:sp>
      <p:sp>
        <p:nvSpPr>
          <p:cNvPr id="4" name="Slide Number Placeholder 3"/>
          <p:cNvSpPr>
            <a:spLocks noGrp="1"/>
          </p:cNvSpPr>
          <p:nvPr>
            <p:ph type="sldNum" sz="quarter" idx="10"/>
          </p:nvPr>
        </p:nvSpPr>
        <p:spPr/>
        <p:txBody>
          <a:bodyPr/>
          <a:lstStyle/>
          <a:p>
            <a:fld id="{86F33538-0A61-48ED-82D6-5B34B8CB2855}" type="slidenum">
              <a:rPr lang="en-US" smtClean="0"/>
              <a:t>38</a:t>
            </a:fld>
            <a:endParaRPr lang="en-US"/>
          </a:p>
        </p:txBody>
      </p:sp>
    </p:spTree>
    <p:extLst>
      <p:ext uri="{BB962C8B-B14F-4D97-AF65-F5344CB8AC3E}">
        <p14:creationId xmlns:p14="http://schemas.microsoft.com/office/powerpoint/2010/main" val="11413879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latin typeface="Tahoma" panose="020B0604030504040204" pitchFamily="34" charset="0"/>
                <a:ea typeface="Tahoma" panose="020B0604030504040204" pitchFamily="34" charset="0"/>
                <a:cs typeface="Tahoma" panose="020B0604030504040204" pitchFamily="34" charset="0"/>
              </a:rPr>
              <a:t>The</a:t>
            </a:r>
            <a:r>
              <a:rPr lang="en-US" sz="1200" b="0" baseline="0" dirty="0" smtClean="0">
                <a:latin typeface="Tahoma" panose="020B0604030504040204" pitchFamily="34" charset="0"/>
                <a:ea typeface="Tahoma" panose="020B0604030504040204" pitchFamily="34" charset="0"/>
                <a:cs typeface="Tahoma" panose="020B0604030504040204" pitchFamily="34" charset="0"/>
              </a:rPr>
              <a:t> key take away messages from this EMBERS activity are:</a:t>
            </a:r>
          </a:p>
          <a:p>
            <a:pPr marL="0" indent="0">
              <a:buNone/>
            </a:pPr>
            <a:r>
              <a:rPr lang="en-US" sz="1200" b="0" baseline="0" dirty="0" smtClean="0">
                <a:latin typeface="Tahoma" panose="020B0604030504040204" pitchFamily="34" charset="0"/>
                <a:ea typeface="Tahoma" panose="020B0604030504040204" pitchFamily="34" charset="0"/>
                <a:cs typeface="Tahoma" panose="020B0604030504040204" pitchFamily="34" charset="0"/>
              </a:rPr>
              <a:t>Click 1. We need to develop silo busters who can build collaborative to teams to Click 2. address wicked problems. </a:t>
            </a:r>
          </a:p>
          <a:p>
            <a:pPr marL="0" indent="0">
              <a:buNone/>
            </a:pPr>
            <a:endParaRPr lang="en-US" sz="1200" b="0" baseline="0" dirty="0" smtClean="0">
              <a:latin typeface="Tahoma" panose="020B0604030504040204" pitchFamily="34" charset="0"/>
              <a:ea typeface="Tahoma" panose="020B0604030504040204" pitchFamily="34" charset="0"/>
              <a:cs typeface="Tahoma" panose="020B0604030504040204" pitchFamily="34" charset="0"/>
            </a:endParaRPr>
          </a:p>
          <a:p>
            <a:r>
              <a:rPr lang="en-US" sz="1200" b="0" dirty="0" smtClean="0">
                <a:latin typeface="Tahoma" panose="020B0604030504040204" pitchFamily="34" charset="0"/>
                <a:ea typeface="Tahoma" panose="020B0604030504040204" pitchFamily="34" charset="0"/>
                <a:cs typeface="Tahoma" panose="020B0604030504040204" pitchFamily="34" charset="0"/>
              </a:rPr>
              <a:t>3.</a:t>
            </a:r>
            <a:r>
              <a:rPr lang="en-US" sz="1200" b="0" baseline="0" dirty="0" smtClean="0">
                <a:latin typeface="Tahoma" panose="020B0604030504040204" pitchFamily="34" charset="0"/>
                <a:ea typeface="Tahoma" panose="020B0604030504040204" pitchFamily="34" charset="0"/>
                <a:cs typeface="Tahoma" panose="020B0604030504040204" pitchFamily="34" charset="0"/>
              </a:rPr>
              <a:t> </a:t>
            </a:r>
            <a:r>
              <a:rPr lang="en-US" sz="1200" b="0" dirty="0" smtClean="0">
                <a:latin typeface="Tahoma" panose="020B0604030504040204" pitchFamily="34" charset="0"/>
                <a:ea typeface="Tahoma" panose="020B0604030504040204" pitchFamily="34" charset="0"/>
                <a:cs typeface="Tahoma" panose="020B0604030504040204" pitchFamily="34" charset="0"/>
              </a:rPr>
              <a:t>Regardless</a:t>
            </a:r>
            <a:r>
              <a:rPr lang="en-US" sz="1200" b="0" baseline="0" dirty="0" smtClean="0">
                <a:latin typeface="Tahoma" panose="020B0604030504040204" pitchFamily="34" charset="0"/>
                <a:ea typeface="Tahoma" panose="020B0604030504040204" pitchFamily="34" charset="0"/>
                <a:cs typeface="Tahoma" panose="020B0604030504040204" pitchFamily="34" charset="0"/>
              </a:rPr>
              <a:t> of your leadership paradigm or philosophy or model for your experience on collaborative teams, it is important that you have a model for how collaboration and interdisciplinary work should be done and be sure that your model uses Click 4 knowledge of who you are and whom you are leading successfully address wicked problems. </a:t>
            </a:r>
          </a:p>
          <a:p>
            <a:endParaRPr lang="en-US" sz="1200" b="1" baseline="0" dirty="0" smtClean="0">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2362575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7737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90C0B7-AA6C-4254-8D7C-8C311E485662}" type="slidenum">
              <a:rPr lang="en-US" smtClean="0"/>
              <a:t>40</a:t>
            </a:fld>
            <a:endParaRPr lang="en-US"/>
          </a:p>
        </p:txBody>
      </p:sp>
    </p:spTree>
    <p:extLst>
      <p:ext uri="{BB962C8B-B14F-4D97-AF65-F5344CB8AC3E}">
        <p14:creationId xmlns:p14="http://schemas.microsoft.com/office/powerpoint/2010/main" val="37456056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F33538-0A61-48ED-82D6-5B34B8CB2855}" type="slidenum">
              <a:rPr lang="en-US" smtClean="0"/>
              <a:t>41</a:t>
            </a:fld>
            <a:endParaRPr lang="en-US" dirty="0"/>
          </a:p>
        </p:txBody>
      </p:sp>
    </p:spTree>
    <p:extLst>
      <p:ext uri="{BB962C8B-B14F-4D97-AF65-F5344CB8AC3E}">
        <p14:creationId xmlns:p14="http://schemas.microsoft.com/office/powerpoint/2010/main" val="3395996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overarching themes</a:t>
            </a:r>
            <a:r>
              <a:rPr lang="en-US" baseline="0" dirty="0" smtClean="0"/>
              <a:t> of the </a:t>
            </a:r>
            <a:r>
              <a:rPr lang="en-US" baseline="0" dirty="0" err="1" smtClean="0"/>
              <a:t>EMBeRs</a:t>
            </a:r>
            <a:r>
              <a:rPr lang="en-US" baseline="0" dirty="0" smtClean="0"/>
              <a:t> project is to </a:t>
            </a:r>
            <a:r>
              <a:rPr lang="en-US" dirty="0" smtClean="0"/>
              <a:t>provide a structured, participatory engagement process that will help</a:t>
            </a:r>
            <a:r>
              <a:rPr lang="en-US" baseline="0" dirty="0" smtClean="0"/>
              <a:t> address wicked problems that are inherently ill-structured. Before going forward, it is always good to define term so what are wicked problems. Wicked problems are those that require complex solutions that have a range of dimensions including ethical and political among others. The solutions are not right or wrong, there may be only better or worse, and without question, stakeholders including members of interdisciplinary research teams will not be able to come to agreement on the solution.   </a:t>
            </a:r>
            <a:endParaRPr lang="en-US" dirty="0"/>
          </a:p>
        </p:txBody>
      </p:sp>
      <p:sp>
        <p:nvSpPr>
          <p:cNvPr id="4" name="Slide Number Placeholder 3"/>
          <p:cNvSpPr>
            <a:spLocks noGrp="1"/>
          </p:cNvSpPr>
          <p:nvPr>
            <p:ph type="sldNum" sz="quarter" idx="10"/>
          </p:nvPr>
        </p:nvSpPr>
        <p:spPr/>
        <p:txBody>
          <a:bodyPr/>
          <a:lstStyle/>
          <a:p>
            <a:fld id="{86F33538-0A61-48ED-82D6-5B34B8CB2855}" type="slidenum">
              <a:rPr lang="en-US" smtClean="0"/>
              <a:t>5</a:t>
            </a:fld>
            <a:endParaRPr lang="en-US" dirty="0"/>
          </a:p>
        </p:txBody>
      </p:sp>
    </p:spTree>
    <p:extLst>
      <p:ext uri="{BB962C8B-B14F-4D97-AF65-F5344CB8AC3E}">
        <p14:creationId xmlns:p14="http://schemas.microsoft.com/office/powerpoint/2010/main" val="239785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Engage your students, Toss out the question: What are examples of Wicked Problems?  </a:t>
            </a:r>
          </a:p>
          <a:p>
            <a:endParaRPr lang="en-US" baseline="0" dirty="0" smtClean="0"/>
          </a:p>
          <a:p>
            <a:r>
              <a:rPr lang="en-US" baseline="0" dirty="0" smtClean="0"/>
              <a:t>Use these examples or add your own. </a:t>
            </a:r>
          </a:p>
          <a:p>
            <a:endParaRPr lang="en-US" baseline="0" dirty="0" smtClean="0"/>
          </a:p>
        </p:txBody>
      </p:sp>
    </p:spTree>
    <p:extLst>
      <p:ext uri="{BB962C8B-B14F-4D97-AF65-F5344CB8AC3E}">
        <p14:creationId xmlns:p14="http://schemas.microsoft.com/office/powerpoint/2010/main" val="2927313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One of the biggest challenges for education is to prepare today’s students to meet the future intellectual and workforce demands that are required to address the many “wicked problems” facing society. Wicked problems are real life challenges involving complex systems that are characterized by legitimate, competing values, difficult to predict cause and effect relationships, high degrees of uncertainty, and multilevel social interactions (</a:t>
            </a:r>
            <a:r>
              <a:rPr lang="en-US" sz="1200" kern="1200" dirty="0" err="1" smtClean="0">
                <a:solidFill>
                  <a:schemeClr val="tx1"/>
                </a:solidFill>
                <a:effectLst/>
                <a:latin typeface="+mn-lt"/>
                <a:ea typeface="+mn-ea"/>
                <a:cs typeface="+mn-cs"/>
              </a:rPr>
              <a:t>Rittel</a:t>
            </a:r>
            <a:r>
              <a:rPr lang="en-US" sz="1200" kern="1200" dirty="0" smtClean="0">
                <a:solidFill>
                  <a:schemeClr val="tx1"/>
                </a:solidFill>
                <a:effectLst/>
                <a:latin typeface="+mn-lt"/>
                <a:ea typeface="+mn-ea"/>
                <a:cs typeface="+mn-cs"/>
              </a:rPr>
              <a:t> and Webber 1973). To address these wicked problems requires effective interdisciplinary and transdisciplinary teams composed of physical and biological scientists, social scientists, economists, policy experts, among many other disciplines.  To</a:t>
            </a:r>
            <a:r>
              <a:rPr lang="en-US" sz="1200" kern="1200" baseline="0" dirty="0" smtClean="0">
                <a:solidFill>
                  <a:schemeClr val="tx1"/>
                </a:solidFill>
                <a:effectLst/>
                <a:latin typeface="+mn-lt"/>
                <a:ea typeface="+mn-ea"/>
                <a:cs typeface="+mn-cs"/>
              </a:rPr>
              <a:t> develop effective </a:t>
            </a:r>
            <a:r>
              <a:rPr lang="en-US" sz="1200" kern="1200" dirty="0" smtClean="0">
                <a:solidFill>
                  <a:schemeClr val="tx1"/>
                </a:solidFill>
                <a:effectLst/>
                <a:latin typeface="+mn-lt"/>
                <a:ea typeface="+mn-ea"/>
                <a:cs typeface="+mn-cs"/>
              </a:rPr>
              <a:t>interdisciplinary and transdisciplinary teams, we need silo</a:t>
            </a:r>
            <a:r>
              <a:rPr lang="en-US" sz="1200" kern="1200" baseline="0" dirty="0" smtClean="0">
                <a:solidFill>
                  <a:schemeClr val="tx1"/>
                </a:solidFill>
                <a:effectLst/>
                <a:latin typeface="+mn-lt"/>
                <a:ea typeface="+mn-ea"/>
                <a:cs typeface="+mn-cs"/>
              </a:rPr>
              <a:t> busters. </a:t>
            </a:r>
            <a:r>
              <a:rPr lang="en-US" sz="1200" kern="1200" dirty="0" smtClean="0">
                <a:solidFill>
                  <a:schemeClr val="tx1"/>
                </a:solidFill>
                <a:effectLst/>
                <a:latin typeface="+mn-lt"/>
                <a:ea typeface="+mn-ea"/>
                <a:cs typeface="+mn-cs"/>
              </a:rPr>
              <a:t> </a:t>
            </a:r>
            <a:endParaRPr lang="en-US" dirty="0" smtClean="0"/>
          </a:p>
          <a:p>
            <a:r>
              <a:rPr lang="en-US" dirty="0" smtClean="0"/>
              <a:t/>
            </a:r>
            <a:br>
              <a:rPr lang="en-US" dirty="0" smtClean="0"/>
            </a:br>
            <a:r>
              <a:rPr lang="en-US" dirty="0" smtClean="0"/>
              <a:t>Becoming</a:t>
            </a:r>
            <a:r>
              <a:rPr lang="en-US" baseline="0" dirty="0" smtClean="0"/>
              <a:t> a silo buster requires the skills of communication and collaboration whose importance goes far beyond the academic application and extends into the important realm of creating effective employees as reflected in the Skills Employers Want website. </a:t>
            </a:r>
            <a:r>
              <a:rPr lang="en-US" dirty="0" smtClean="0">
                <a:hlinkClick r:id="rId3"/>
              </a:rPr>
              <a:t>http://www.strath.ac.uk/careers/skills/</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6F33538-0A61-48ED-82D6-5B34B8CB2855}" type="slidenum">
              <a:rPr lang="en-US" smtClean="0"/>
              <a:t>7</a:t>
            </a:fld>
            <a:endParaRPr lang="en-US" dirty="0"/>
          </a:p>
        </p:txBody>
      </p:sp>
    </p:spTree>
    <p:extLst>
      <p:ext uri="{BB962C8B-B14F-4D97-AF65-F5344CB8AC3E}">
        <p14:creationId xmlns:p14="http://schemas.microsoft.com/office/powerpoint/2010/main" val="3549118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dirty="0" smtClean="0">
                <a:solidFill>
                  <a:schemeClr val="bg1"/>
                </a:solidFill>
                <a:ea typeface="ＭＳ Ｐゴシック" pitchFamily="34" charset="-128"/>
              </a:rPr>
              <a:t>Solving</a:t>
            </a:r>
            <a:r>
              <a:rPr lang="en-US" altLang="en-US" baseline="0" dirty="0" smtClean="0">
                <a:solidFill>
                  <a:schemeClr val="bg1"/>
                </a:solidFill>
                <a:ea typeface="ＭＳ Ｐゴシック" pitchFamily="34" charset="-128"/>
              </a:rPr>
              <a:t> wicked problems requires silo busters. </a:t>
            </a:r>
            <a:r>
              <a:rPr lang="en-US" altLang="en-US" dirty="0" smtClean="0">
                <a:solidFill>
                  <a:schemeClr val="bg1"/>
                </a:solidFill>
                <a:ea typeface="ＭＳ Ｐゴシック" pitchFamily="34" charset="-128"/>
              </a:rPr>
              <a:t>The silo effect thwarts</a:t>
            </a:r>
            <a:r>
              <a:rPr lang="en-US" altLang="en-US" baseline="0" dirty="0" smtClean="0">
                <a:solidFill>
                  <a:schemeClr val="bg1"/>
                </a:solidFill>
                <a:ea typeface="ＭＳ Ｐゴシック" pitchFamily="34" charset="-128"/>
              </a:rPr>
              <a:t> communication  that, in turn, limits the extent to which collaboration can occur amongst the members of a team. </a:t>
            </a:r>
            <a:r>
              <a:rPr lang="en-US" altLang="en-US" dirty="0" smtClean="0">
                <a:solidFill>
                  <a:schemeClr val="bg1"/>
                </a:solidFill>
                <a:ea typeface="ＭＳ Ｐゴシック" pitchFamily="34" charset="-128"/>
              </a:rPr>
              <a:t> For those</a:t>
            </a:r>
            <a:r>
              <a:rPr lang="en-US" altLang="en-US" baseline="0" dirty="0" smtClean="0">
                <a:solidFill>
                  <a:schemeClr val="bg1"/>
                </a:solidFill>
                <a:ea typeface="ＭＳ Ｐゴシック" pitchFamily="34" charset="-128"/>
              </a:rPr>
              <a:t> not familiar with the term silo effect, it is </a:t>
            </a:r>
            <a:r>
              <a:rPr lang="en-US" altLang="en-US" dirty="0" smtClean="0">
                <a:solidFill>
                  <a:schemeClr val="bg1"/>
                </a:solidFill>
                <a:ea typeface="ＭＳ Ｐゴシック" pitchFamily="34" charset="-128"/>
              </a:rPr>
              <a:t>a phenomenon occurring when systems components fail to communicate with each other. The row of silos pictured at the top left is a symbol not only of the lack of connectedness of these units, but of the inability of anyone within one silo even </a:t>
            </a:r>
            <a:r>
              <a:rPr lang="en-US" altLang="en-US" i="1" dirty="0" smtClean="0">
                <a:solidFill>
                  <a:schemeClr val="bg1"/>
                </a:solidFill>
                <a:ea typeface="ＭＳ Ｐゴシック" pitchFamily="34" charset="-128"/>
              </a:rPr>
              <a:t>seeing</a:t>
            </a:r>
            <a:r>
              <a:rPr lang="en-US" altLang="en-US" dirty="0" smtClean="0">
                <a:solidFill>
                  <a:schemeClr val="bg1"/>
                </a:solidFill>
                <a:ea typeface="ＭＳ Ｐゴシック" pitchFamily="34" charset="-128"/>
              </a:rPr>
              <a:t> the other silos. In the corporate world, that could be accounting isn't talking to manufacturing who isn't talking to marketing. In the education world, that could mean curriculum isn't talking to assessment, or maybe K-5 isn't talking to the middle school. Whatever the locus, developing skills and approaches</a:t>
            </a:r>
            <a:r>
              <a:rPr lang="en-US" altLang="en-US" baseline="0" dirty="0" smtClean="0">
                <a:solidFill>
                  <a:schemeClr val="bg1"/>
                </a:solidFill>
                <a:ea typeface="ＭＳ Ｐゴシック" pitchFamily="34" charset="-128"/>
              </a:rPr>
              <a:t> to effectively </a:t>
            </a:r>
            <a:r>
              <a:rPr lang="en-US" altLang="en-US" dirty="0" smtClean="0">
                <a:solidFill>
                  <a:schemeClr val="bg1"/>
                </a:solidFill>
                <a:ea typeface="ＭＳ Ｐゴシック" pitchFamily="34" charset="-128"/>
              </a:rPr>
              <a:t>communicate </a:t>
            </a:r>
            <a:r>
              <a:rPr lang="en-US" altLang="en-US" baseline="0" dirty="0" smtClean="0">
                <a:solidFill>
                  <a:schemeClr val="bg1"/>
                </a:solidFill>
                <a:ea typeface="ＭＳ Ｐゴシック" pitchFamily="34" charset="-128"/>
              </a:rPr>
              <a:t>and collaborate are critical to becoming a silo buster. </a:t>
            </a:r>
            <a:endParaRPr lang="en-US" altLang="en-US" dirty="0" smtClean="0">
              <a:ea typeface="ＭＳ Ｐゴシック" pitchFamily="34" charset="-128"/>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lbertus Extra Bold" charset="0"/>
                <a:ea typeface="ＭＳ Ｐゴシック" pitchFamily="34" charset="-128"/>
              </a:defRPr>
            </a:lvl1pPr>
            <a:lvl2pPr marL="742950" indent="-285750">
              <a:defRPr sz="2000">
                <a:solidFill>
                  <a:schemeClr val="tx1"/>
                </a:solidFill>
                <a:latin typeface="Albertus Extra Bold" charset="0"/>
                <a:ea typeface="ＭＳ Ｐゴシック" pitchFamily="34" charset="-128"/>
              </a:defRPr>
            </a:lvl2pPr>
            <a:lvl3pPr marL="1143000" indent="-228600">
              <a:defRPr sz="2000">
                <a:solidFill>
                  <a:schemeClr val="tx1"/>
                </a:solidFill>
                <a:latin typeface="Albertus Extra Bold" charset="0"/>
                <a:ea typeface="ＭＳ Ｐゴシック" pitchFamily="34" charset="-128"/>
              </a:defRPr>
            </a:lvl3pPr>
            <a:lvl4pPr marL="1600200" indent="-228600">
              <a:defRPr sz="2000">
                <a:solidFill>
                  <a:schemeClr val="tx1"/>
                </a:solidFill>
                <a:latin typeface="Albertus Extra Bold" charset="0"/>
                <a:ea typeface="ＭＳ Ｐゴシック" pitchFamily="34" charset="-128"/>
              </a:defRPr>
            </a:lvl4pPr>
            <a:lvl5pPr marL="2057400" indent="-228600">
              <a:defRPr sz="2000">
                <a:solidFill>
                  <a:schemeClr val="tx1"/>
                </a:solidFill>
                <a:latin typeface="Albertus Extra Bold"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lbertus Extra Bold"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lbertus Extra Bold"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lbertus Extra Bold"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lbertus Extra Bold" charset="0"/>
                <a:ea typeface="ＭＳ Ｐゴシック" pitchFamily="34" charset="-128"/>
              </a:defRPr>
            </a:lvl9pPr>
          </a:lstStyle>
          <a:p>
            <a:fld id="{3529B9D8-2152-4615-8D29-C36AA539B71E}" type="slidenum">
              <a:rPr lang="en-US" altLang="en-US" sz="1200" smtClean="0"/>
              <a:pPr/>
              <a:t>8</a:t>
            </a:fld>
            <a:endParaRPr lang="en-US" altLang="en-US" sz="1200" dirty="0" smtClean="0"/>
          </a:p>
        </p:txBody>
      </p:sp>
    </p:spTree>
    <p:extLst>
      <p:ext uri="{BB962C8B-B14F-4D97-AF65-F5344CB8AC3E}">
        <p14:creationId xmlns:p14="http://schemas.microsoft.com/office/powerpoint/2010/main" val="3766365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Whether we realize it or not, we all have some type of framework or model for how a collaborative, interdisciplinary team functions. Our </a:t>
            </a:r>
            <a:r>
              <a:rPr lang="en-US" sz="1200" b="0" i="0" u="none" strike="noStrike" kern="1200" baseline="0" dirty="0" err="1" smtClean="0">
                <a:solidFill>
                  <a:schemeClr val="tx1"/>
                </a:solidFill>
                <a:latin typeface="+mn-lt"/>
                <a:ea typeface="+mn-ea"/>
                <a:cs typeface="+mn-cs"/>
              </a:rPr>
              <a:t>EMBeRS</a:t>
            </a:r>
            <a:r>
              <a:rPr lang="en-US" sz="1200" b="0" i="0" u="none" strike="noStrike" kern="1200" baseline="0" dirty="0" smtClean="0">
                <a:solidFill>
                  <a:schemeClr val="tx1"/>
                </a:solidFill>
                <a:latin typeface="+mn-lt"/>
                <a:ea typeface="+mn-ea"/>
                <a:cs typeface="+mn-cs"/>
              </a:rPr>
              <a:t> colleague, Deana Pennington in 2016 (See descriptions of the details of this diagram in the paper), presented a framework, which she refers to as a conceptual interaction model, that is at the foundation of the </a:t>
            </a:r>
            <a:r>
              <a:rPr lang="en-US" sz="1200" b="0" i="0" u="none" strike="noStrike" kern="1200" baseline="0" dirty="0" err="1" smtClean="0">
                <a:solidFill>
                  <a:schemeClr val="tx1"/>
                </a:solidFill>
                <a:latin typeface="+mn-lt"/>
                <a:ea typeface="+mn-ea"/>
                <a:cs typeface="+mn-cs"/>
              </a:rPr>
              <a:t>EMBeRS</a:t>
            </a:r>
            <a:r>
              <a:rPr lang="en-US" sz="1200" b="0" i="0" u="none" strike="noStrike" kern="1200" baseline="0" dirty="0" smtClean="0">
                <a:solidFill>
                  <a:schemeClr val="tx1"/>
                </a:solidFill>
                <a:latin typeface="+mn-lt"/>
                <a:ea typeface="+mn-ea"/>
                <a:cs typeface="+mn-cs"/>
              </a:rPr>
              <a:t> process.  A key attribute to this model is that it recognizes that for any team process multiple perspectives (click) are brought into a project and that to effectively bring these perspectives together a process of knowledge integration that links individual, group, and system factors should be used. In this workshop, we advocate for the use of a model based on model-based reasoning.  </a:t>
            </a:r>
            <a:endParaRPr lang="en-US" dirty="0"/>
          </a:p>
        </p:txBody>
      </p:sp>
      <p:sp>
        <p:nvSpPr>
          <p:cNvPr id="4" name="Slide Number Placeholder 3"/>
          <p:cNvSpPr>
            <a:spLocks noGrp="1"/>
          </p:cNvSpPr>
          <p:nvPr>
            <p:ph type="sldNum" sz="quarter" idx="10"/>
          </p:nvPr>
        </p:nvSpPr>
        <p:spPr/>
        <p:txBody>
          <a:bodyPr/>
          <a:lstStyle/>
          <a:p>
            <a:fld id="{86F33538-0A61-48ED-82D6-5B34B8CB2855}" type="slidenum">
              <a:rPr lang="en-US" smtClean="0"/>
              <a:t>9</a:t>
            </a:fld>
            <a:endParaRPr lang="en-US"/>
          </a:p>
        </p:txBody>
      </p:sp>
    </p:spTree>
    <p:extLst>
      <p:ext uri="{BB962C8B-B14F-4D97-AF65-F5344CB8AC3E}">
        <p14:creationId xmlns:p14="http://schemas.microsoft.com/office/powerpoint/2010/main" val="3496986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82233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0506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250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16491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1325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3845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0223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5928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982416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0428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676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4961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04409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6976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9806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376103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47053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66396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23260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43998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3346370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451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082704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211270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649115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51800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94496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22490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58039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760786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12858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35074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423887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52286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12879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798388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458578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94620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54990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D5CC2C-EDFE-4371-8D98-5DA197BB4D7E}" type="datetimeFigureOut">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FA18C-45A8-4B1C-8606-B8EEB2849C06}" type="slidenum">
              <a:rPr lang="en-US" smtClean="0"/>
              <a:t>‹#›</a:t>
            </a:fld>
            <a:endParaRPr lang="en-US"/>
          </a:p>
        </p:txBody>
      </p:sp>
    </p:spTree>
    <p:extLst>
      <p:ext uri="{BB962C8B-B14F-4D97-AF65-F5344CB8AC3E}">
        <p14:creationId xmlns:p14="http://schemas.microsoft.com/office/powerpoint/2010/main" val="10982657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D5CC2C-EDFE-4371-8D98-5DA197BB4D7E}" type="datetimeFigureOut">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FA18C-45A8-4B1C-8606-B8EEB2849C06}" type="slidenum">
              <a:rPr lang="en-US" smtClean="0"/>
              <a:t>‹#›</a:t>
            </a:fld>
            <a:endParaRPr lang="en-US"/>
          </a:p>
        </p:txBody>
      </p:sp>
    </p:spTree>
    <p:extLst>
      <p:ext uri="{BB962C8B-B14F-4D97-AF65-F5344CB8AC3E}">
        <p14:creationId xmlns:p14="http://schemas.microsoft.com/office/powerpoint/2010/main" val="78171324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D5CC2C-EDFE-4371-8D98-5DA197BB4D7E}" type="datetimeFigureOut">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FA18C-45A8-4B1C-8606-B8EEB2849C06}" type="slidenum">
              <a:rPr lang="en-US" smtClean="0"/>
              <a:t>‹#›</a:t>
            </a:fld>
            <a:endParaRPr lang="en-US"/>
          </a:p>
        </p:txBody>
      </p:sp>
    </p:spTree>
    <p:extLst>
      <p:ext uri="{BB962C8B-B14F-4D97-AF65-F5344CB8AC3E}">
        <p14:creationId xmlns:p14="http://schemas.microsoft.com/office/powerpoint/2010/main" val="7230618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D5CC2C-EDFE-4371-8D98-5DA197BB4D7E}" type="datetimeFigureOut">
              <a:rPr lang="en-US" smtClean="0"/>
              <a:t>3/22/2017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9FA18C-45A8-4B1C-8606-B8EEB2849C06}" type="slidenum">
              <a:rPr lang="en-US" smtClean="0"/>
              <a:t>‹#›</a:t>
            </a:fld>
            <a:endParaRPr lang="en-US"/>
          </a:p>
        </p:txBody>
      </p:sp>
    </p:spTree>
    <p:extLst>
      <p:ext uri="{BB962C8B-B14F-4D97-AF65-F5344CB8AC3E}">
        <p14:creationId xmlns:p14="http://schemas.microsoft.com/office/powerpoint/2010/main" val="29427970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D5CC2C-EDFE-4371-8D98-5DA197BB4D7E}" type="datetimeFigureOut">
              <a:rPr lang="en-US" smtClean="0"/>
              <a:t>3/22/2017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9FA18C-45A8-4B1C-8606-B8EEB2849C06}" type="slidenum">
              <a:rPr lang="en-US" smtClean="0"/>
              <a:t>‹#›</a:t>
            </a:fld>
            <a:endParaRPr lang="en-US"/>
          </a:p>
        </p:txBody>
      </p:sp>
    </p:spTree>
    <p:extLst>
      <p:ext uri="{BB962C8B-B14F-4D97-AF65-F5344CB8AC3E}">
        <p14:creationId xmlns:p14="http://schemas.microsoft.com/office/powerpoint/2010/main" val="13249955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24376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D5CC2C-EDFE-4371-8D98-5DA197BB4D7E}" type="datetimeFigureOut">
              <a:rPr lang="en-US" smtClean="0"/>
              <a:t>3/22/2017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9FA18C-45A8-4B1C-8606-B8EEB2849C06}" type="slidenum">
              <a:rPr lang="en-US" smtClean="0"/>
              <a:t>‹#›</a:t>
            </a:fld>
            <a:endParaRPr lang="en-US"/>
          </a:p>
        </p:txBody>
      </p:sp>
    </p:spTree>
    <p:extLst>
      <p:ext uri="{BB962C8B-B14F-4D97-AF65-F5344CB8AC3E}">
        <p14:creationId xmlns:p14="http://schemas.microsoft.com/office/powerpoint/2010/main" val="171506437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D5CC2C-EDFE-4371-8D98-5DA197BB4D7E}" type="datetimeFigureOut">
              <a:rPr lang="en-US" smtClean="0"/>
              <a:t>3/22/2017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9FA18C-45A8-4B1C-8606-B8EEB2849C06}" type="slidenum">
              <a:rPr lang="en-US" smtClean="0"/>
              <a:t>‹#›</a:t>
            </a:fld>
            <a:endParaRPr lang="en-US"/>
          </a:p>
        </p:txBody>
      </p:sp>
    </p:spTree>
    <p:extLst>
      <p:ext uri="{BB962C8B-B14F-4D97-AF65-F5344CB8AC3E}">
        <p14:creationId xmlns:p14="http://schemas.microsoft.com/office/powerpoint/2010/main" val="375741255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D5CC2C-EDFE-4371-8D98-5DA197BB4D7E}" type="datetimeFigureOut">
              <a:rPr lang="en-US" smtClean="0"/>
              <a:t>3/22/2017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9FA18C-45A8-4B1C-8606-B8EEB2849C06}" type="slidenum">
              <a:rPr lang="en-US" smtClean="0"/>
              <a:t>‹#›</a:t>
            </a:fld>
            <a:endParaRPr lang="en-US"/>
          </a:p>
        </p:txBody>
      </p:sp>
    </p:spTree>
    <p:extLst>
      <p:ext uri="{BB962C8B-B14F-4D97-AF65-F5344CB8AC3E}">
        <p14:creationId xmlns:p14="http://schemas.microsoft.com/office/powerpoint/2010/main" val="160804302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D5CC2C-EDFE-4371-8D98-5DA197BB4D7E}" type="datetimeFigureOut">
              <a:rPr lang="en-US" smtClean="0"/>
              <a:t>3/22/2017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9FA18C-45A8-4B1C-8606-B8EEB2849C06}" type="slidenum">
              <a:rPr lang="en-US" smtClean="0"/>
              <a:t>‹#›</a:t>
            </a:fld>
            <a:endParaRPr lang="en-US"/>
          </a:p>
        </p:txBody>
      </p:sp>
    </p:spTree>
    <p:extLst>
      <p:ext uri="{BB962C8B-B14F-4D97-AF65-F5344CB8AC3E}">
        <p14:creationId xmlns:p14="http://schemas.microsoft.com/office/powerpoint/2010/main" val="755512939"/>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D5CC2C-EDFE-4371-8D98-5DA197BB4D7E}" type="datetimeFigureOut">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FA18C-45A8-4B1C-8606-B8EEB2849C06}" type="slidenum">
              <a:rPr lang="en-US" smtClean="0"/>
              <a:t>‹#›</a:t>
            </a:fld>
            <a:endParaRPr lang="en-US"/>
          </a:p>
        </p:txBody>
      </p:sp>
    </p:spTree>
    <p:extLst>
      <p:ext uri="{BB962C8B-B14F-4D97-AF65-F5344CB8AC3E}">
        <p14:creationId xmlns:p14="http://schemas.microsoft.com/office/powerpoint/2010/main" val="41478807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D5CC2C-EDFE-4371-8D98-5DA197BB4D7E}" type="datetimeFigureOut">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FA18C-45A8-4B1C-8606-B8EEB2849C06}" type="slidenum">
              <a:rPr lang="en-US" smtClean="0"/>
              <a:t>‹#›</a:t>
            </a:fld>
            <a:endParaRPr lang="en-US"/>
          </a:p>
        </p:txBody>
      </p:sp>
    </p:spTree>
    <p:extLst>
      <p:ext uri="{BB962C8B-B14F-4D97-AF65-F5344CB8AC3E}">
        <p14:creationId xmlns:p14="http://schemas.microsoft.com/office/powerpoint/2010/main" val="13940394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picture + text">
    <p:spTree>
      <p:nvGrpSpPr>
        <p:cNvPr id="1" name=""/>
        <p:cNvGrpSpPr/>
        <p:nvPr/>
      </p:nvGrpSpPr>
      <p:grpSpPr>
        <a:xfrm>
          <a:off x="0" y="0"/>
          <a:ext cx="0" cy="0"/>
          <a:chOff x="0" y="0"/>
          <a:chExt cx="0" cy="0"/>
        </a:xfrm>
      </p:grpSpPr>
      <p:sp>
        <p:nvSpPr>
          <p:cNvPr id="33" name="Shape 33"/>
          <p:cNvSpPr>
            <a:spLocks noGrp="1"/>
          </p:cNvSpPr>
          <p:nvPr>
            <p:ph type="sldNum" sz="quarter" idx="2"/>
          </p:nvPr>
        </p:nvSpPr>
        <p:spPr>
          <a:xfrm>
            <a:off x="939375" y="5660248"/>
            <a:ext cx="319205" cy="314332"/>
          </a:xfrm>
          <a:prstGeom prst="rect">
            <a:avLst/>
          </a:prstGeom>
          <a:ln w="12700">
            <a:miter lim="400000"/>
          </a:ln>
        </p:spPr>
        <p:txBody>
          <a:bodyPr wrap="none" lIns="27090" tIns="27090" rIns="27090" bIns="27090">
            <a:spAutoFit/>
          </a:bodyPr>
          <a:lstStyle>
            <a:lvl1pPr algn="l" defTabSz="580350">
              <a:defRPr sz="1687">
                <a:solidFill>
                  <a:srgbClr val="00AFDB"/>
                </a:solidFill>
                <a:latin typeface="Bebas Neue"/>
                <a:ea typeface="Bebas Neue"/>
                <a:cs typeface="Bebas Neue"/>
                <a:sym typeface="Bebas Neue"/>
              </a:defRPr>
            </a:lvl1pPr>
          </a:lstStyle>
          <a:p>
            <a:fld id="{86CB4B4D-7CA3-9044-876B-883B54F8677D}" type="slidenum">
              <a:rPr/>
              <a:pPr/>
              <a:t>‹#›</a:t>
            </a:fld>
            <a:endParaRPr/>
          </a:p>
        </p:txBody>
      </p:sp>
    </p:spTree>
    <p:extLst>
      <p:ext uri="{BB962C8B-B14F-4D97-AF65-F5344CB8AC3E}">
        <p14:creationId xmlns:p14="http://schemas.microsoft.com/office/powerpoint/2010/main" val="279630903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403049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2477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54828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55791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2.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vmlDrawing" Target="../drawings/vmlDrawing3.v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emf"/><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vmlDrawing" Target="../drawings/vmlDrawing4.v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1.emf"/><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oleObject" Target="../embeddings/oleObject4.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2">
                <a:lumMod val="67000"/>
              </a:schemeClr>
            </a:gs>
            <a:gs pos="71000">
              <a:schemeClr val="accent2">
                <a:lumMod val="97000"/>
                <a:lumOff val="3000"/>
              </a:schemeClr>
            </a:gs>
            <a:gs pos="100000">
              <a:schemeClr val="accent2">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3080" name="Text Box 8"/>
          <p:cNvSpPr txBox="1">
            <a:spLocks noChangeArrowheads="1"/>
          </p:cNvSpPr>
          <p:nvPr/>
        </p:nvSpPr>
        <p:spPr bwMode="auto">
          <a:xfrm>
            <a:off x="1588" y="6516688"/>
            <a:ext cx="2786062" cy="336550"/>
          </a:xfrm>
          <a:prstGeom prst="rect">
            <a:avLst/>
          </a:prstGeom>
          <a:noFill/>
          <a:ln w="9525">
            <a:noFill/>
            <a:miter lim="800000"/>
            <a:headEnd/>
            <a:tailEnd/>
          </a:ln>
          <a:effectLst/>
        </p:spPr>
        <p:txBody>
          <a:bodyPr wrap="none">
            <a:spAutoFit/>
          </a:bodyPr>
          <a:lstStyle/>
          <a:p>
            <a:r>
              <a:rPr lang="en-US" sz="1600">
                <a:solidFill>
                  <a:schemeClr val="bg1"/>
                </a:solidFill>
                <a:latin typeface="Minion" pitchFamily="82" charset="0"/>
              </a:rPr>
              <a:t>University of Nebraska</a:t>
            </a:r>
            <a:r>
              <a:rPr lang="en-US" sz="1600">
                <a:solidFill>
                  <a:schemeClr val="bg1"/>
                </a:solidFill>
                <a:latin typeface="Symbol" pitchFamily="18" charset="2"/>
              </a:rPr>
              <a:t>-</a:t>
            </a:r>
            <a:r>
              <a:rPr lang="en-US" sz="1600">
                <a:solidFill>
                  <a:schemeClr val="bg1"/>
                </a:solidFill>
                <a:latin typeface="Minion" pitchFamily="82" charset="0"/>
              </a:rPr>
              <a:t>Lincoln</a:t>
            </a:r>
          </a:p>
        </p:txBody>
      </p:sp>
      <p:grpSp>
        <p:nvGrpSpPr>
          <p:cNvPr id="3081" name="Group 9"/>
          <p:cNvGrpSpPr>
            <a:grpSpLocks/>
          </p:cNvGrpSpPr>
          <p:nvPr/>
        </p:nvGrpSpPr>
        <p:grpSpPr bwMode="auto">
          <a:xfrm>
            <a:off x="914400" y="5727700"/>
            <a:ext cx="819150" cy="704850"/>
            <a:chOff x="4575" y="3188"/>
            <a:chExt cx="516" cy="444"/>
          </a:xfrm>
        </p:grpSpPr>
        <p:sp>
          <p:nvSpPr>
            <p:cNvPr id="3082" name="AutoShape 10"/>
            <p:cNvSpPr>
              <a:spLocks noChangeAspect="1" noChangeArrowheads="1" noTextEdit="1"/>
            </p:cNvSpPr>
            <p:nvPr userDrawn="1"/>
          </p:nvSpPr>
          <p:spPr bwMode="auto">
            <a:xfrm>
              <a:off x="4575" y="3188"/>
              <a:ext cx="516" cy="444"/>
            </a:xfrm>
            <a:prstGeom prst="rect">
              <a:avLst/>
            </a:prstGeom>
            <a:noFill/>
            <a:ln w="9525">
              <a:noFill/>
              <a:miter lim="800000"/>
              <a:headEnd/>
              <a:tailEnd/>
            </a:ln>
          </p:spPr>
          <p:txBody>
            <a:bodyPr/>
            <a:lstStyle/>
            <a:p>
              <a:endParaRPr lang="en-US"/>
            </a:p>
          </p:txBody>
        </p:sp>
        <p:sp>
          <p:nvSpPr>
            <p:cNvPr id="3083" name="Freeform 11"/>
            <p:cNvSpPr>
              <a:spLocks/>
            </p:cNvSpPr>
            <p:nvPr userDrawn="1"/>
          </p:nvSpPr>
          <p:spPr bwMode="auto">
            <a:xfrm>
              <a:off x="4976" y="3573"/>
              <a:ext cx="5" cy="1"/>
            </a:xfrm>
            <a:custGeom>
              <a:avLst/>
              <a:gdLst/>
              <a:ahLst/>
              <a:cxnLst>
                <a:cxn ang="0">
                  <a:pos x="0" y="0"/>
                </a:cxn>
                <a:cxn ang="0">
                  <a:pos x="5" y="1"/>
                </a:cxn>
                <a:cxn ang="0">
                  <a:pos x="5" y="1"/>
                </a:cxn>
                <a:cxn ang="0">
                  <a:pos x="0" y="1"/>
                </a:cxn>
                <a:cxn ang="0">
                  <a:pos x="0" y="0"/>
                </a:cxn>
                <a:cxn ang="0">
                  <a:pos x="0" y="0"/>
                </a:cxn>
                <a:cxn ang="0">
                  <a:pos x="0" y="0"/>
                </a:cxn>
              </a:cxnLst>
              <a:rect l="0" t="0" r="r" b="b"/>
              <a:pathLst>
                <a:path w="5" h="1">
                  <a:moveTo>
                    <a:pt x="0" y="0"/>
                  </a:moveTo>
                  <a:lnTo>
                    <a:pt x="5" y="1"/>
                  </a:lnTo>
                  <a:lnTo>
                    <a:pt x="5" y="1"/>
                  </a:lnTo>
                  <a:lnTo>
                    <a:pt x="0" y="1"/>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084" name="Freeform 12"/>
            <p:cNvSpPr>
              <a:spLocks/>
            </p:cNvSpPr>
            <p:nvPr userDrawn="1"/>
          </p:nvSpPr>
          <p:spPr bwMode="auto">
            <a:xfrm>
              <a:off x="4579" y="3192"/>
              <a:ext cx="439" cy="432"/>
            </a:xfrm>
            <a:custGeom>
              <a:avLst/>
              <a:gdLst/>
              <a:ahLst/>
              <a:cxnLst>
                <a:cxn ang="0">
                  <a:pos x="285" y="208"/>
                </a:cxn>
                <a:cxn ang="0">
                  <a:pos x="235" y="0"/>
                </a:cxn>
                <a:cxn ang="0">
                  <a:pos x="386" y="97"/>
                </a:cxn>
                <a:cxn ang="0">
                  <a:pos x="439" y="339"/>
                </a:cxn>
                <a:cxn ang="0">
                  <a:pos x="149" y="237"/>
                </a:cxn>
                <a:cxn ang="0">
                  <a:pos x="194" y="432"/>
                </a:cxn>
                <a:cxn ang="0">
                  <a:pos x="48" y="337"/>
                </a:cxn>
                <a:cxn ang="0">
                  <a:pos x="1" y="96"/>
                </a:cxn>
                <a:cxn ang="0">
                  <a:pos x="278" y="43"/>
                </a:cxn>
                <a:cxn ang="0">
                  <a:pos x="382" y="55"/>
                </a:cxn>
                <a:cxn ang="0">
                  <a:pos x="375" y="55"/>
                </a:cxn>
                <a:cxn ang="0">
                  <a:pos x="367" y="58"/>
                </a:cxn>
                <a:cxn ang="0">
                  <a:pos x="361" y="60"/>
                </a:cxn>
                <a:cxn ang="0">
                  <a:pos x="357" y="63"/>
                </a:cxn>
                <a:cxn ang="0">
                  <a:pos x="353" y="69"/>
                </a:cxn>
                <a:cxn ang="0">
                  <a:pos x="350" y="75"/>
                </a:cxn>
                <a:cxn ang="0">
                  <a:pos x="348" y="86"/>
                </a:cxn>
                <a:cxn ang="0">
                  <a:pos x="348" y="93"/>
                </a:cxn>
                <a:cxn ang="0">
                  <a:pos x="348" y="333"/>
                </a:cxn>
                <a:cxn ang="0">
                  <a:pos x="350" y="344"/>
                </a:cxn>
                <a:cxn ang="0">
                  <a:pos x="353" y="352"/>
                </a:cxn>
                <a:cxn ang="0">
                  <a:pos x="359" y="361"/>
                </a:cxn>
                <a:cxn ang="0">
                  <a:pos x="364" y="366"/>
                </a:cxn>
                <a:cxn ang="0">
                  <a:pos x="369" y="371"/>
                </a:cxn>
                <a:cxn ang="0">
                  <a:pos x="378" y="376"/>
                </a:cxn>
                <a:cxn ang="0">
                  <a:pos x="386" y="378"/>
                </a:cxn>
                <a:cxn ang="0">
                  <a:pos x="397" y="378"/>
                </a:cxn>
                <a:cxn ang="0">
                  <a:pos x="322" y="392"/>
                </a:cxn>
                <a:cxn ang="0">
                  <a:pos x="289" y="350"/>
                </a:cxn>
                <a:cxn ang="0">
                  <a:pos x="111" y="345"/>
                </a:cxn>
                <a:cxn ang="0">
                  <a:pos x="111" y="352"/>
                </a:cxn>
                <a:cxn ang="0">
                  <a:pos x="113" y="359"/>
                </a:cxn>
                <a:cxn ang="0">
                  <a:pos x="115" y="366"/>
                </a:cxn>
                <a:cxn ang="0">
                  <a:pos x="120" y="371"/>
                </a:cxn>
                <a:cxn ang="0">
                  <a:pos x="125" y="377"/>
                </a:cxn>
                <a:cxn ang="0">
                  <a:pos x="132" y="378"/>
                </a:cxn>
                <a:cxn ang="0">
                  <a:pos x="143" y="380"/>
                </a:cxn>
                <a:cxn ang="0">
                  <a:pos x="41" y="391"/>
                </a:cxn>
                <a:cxn ang="0">
                  <a:pos x="60" y="380"/>
                </a:cxn>
                <a:cxn ang="0">
                  <a:pos x="68" y="378"/>
                </a:cxn>
                <a:cxn ang="0">
                  <a:pos x="76" y="374"/>
                </a:cxn>
                <a:cxn ang="0">
                  <a:pos x="80" y="370"/>
                </a:cxn>
                <a:cxn ang="0">
                  <a:pos x="86" y="362"/>
                </a:cxn>
                <a:cxn ang="0">
                  <a:pos x="87" y="354"/>
                </a:cxn>
                <a:cxn ang="0">
                  <a:pos x="88" y="344"/>
                </a:cxn>
                <a:cxn ang="0">
                  <a:pos x="87" y="86"/>
                </a:cxn>
                <a:cxn ang="0">
                  <a:pos x="87" y="82"/>
                </a:cxn>
                <a:cxn ang="0">
                  <a:pos x="82" y="75"/>
                </a:cxn>
                <a:cxn ang="0">
                  <a:pos x="76" y="70"/>
                </a:cxn>
                <a:cxn ang="0">
                  <a:pos x="65" y="63"/>
                </a:cxn>
                <a:cxn ang="0">
                  <a:pos x="54" y="58"/>
                </a:cxn>
                <a:cxn ang="0">
                  <a:pos x="44" y="55"/>
                </a:cxn>
                <a:cxn ang="0">
                  <a:pos x="41" y="44"/>
                </a:cxn>
                <a:cxn ang="0">
                  <a:pos x="325" y="313"/>
                </a:cxn>
                <a:cxn ang="0">
                  <a:pos x="325" y="84"/>
                </a:cxn>
                <a:cxn ang="0">
                  <a:pos x="322" y="75"/>
                </a:cxn>
                <a:cxn ang="0">
                  <a:pos x="321" y="69"/>
                </a:cxn>
                <a:cxn ang="0">
                  <a:pos x="316" y="63"/>
                </a:cxn>
                <a:cxn ang="0">
                  <a:pos x="311" y="59"/>
                </a:cxn>
                <a:cxn ang="0">
                  <a:pos x="303" y="56"/>
                </a:cxn>
                <a:cxn ang="0">
                  <a:pos x="292" y="55"/>
                </a:cxn>
                <a:cxn ang="0">
                  <a:pos x="278" y="43"/>
                </a:cxn>
              </a:cxnLst>
              <a:rect l="0" t="0" r="r" b="b"/>
              <a:pathLst>
                <a:path w="439" h="432">
                  <a:moveTo>
                    <a:pt x="1" y="1"/>
                  </a:moveTo>
                  <a:lnTo>
                    <a:pt x="128" y="3"/>
                  </a:lnTo>
                  <a:lnTo>
                    <a:pt x="285" y="208"/>
                  </a:lnTo>
                  <a:lnTo>
                    <a:pt x="285" y="97"/>
                  </a:lnTo>
                  <a:lnTo>
                    <a:pt x="235" y="97"/>
                  </a:lnTo>
                  <a:lnTo>
                    <a:pt x="235" y="0"/>
                  </a:lnTo>
                  <a:lnTo>
                    <a:pt x="439" y="0"/>
                  </a:lnTo>
                  <a:lnTo>
                    <a:pt x="439" y="97"/>
                  </a:lnTo>
                  <a:lnTo>
                    <a:pt x="386" y="97"/>
                  </a:lnTo>
                  <a:lnTo>
                    <a:pt x="386" y="218"/>
                  </a:lnTo>
                  <a:lnTo>
                    <a:pt x="386" y="339"/>
                  </a:lnTo>
                  <a:lnTo>
                    <a:pt x="439" y="339"/>
                  </a:lnTo>
                  <a:lnTo>
                    <a:pt x="439" y="432"/>
                  </a:lnTo>
                  <a:lnTo>
                    <a:pt x="308" y="432"/>
                  </a:lnTo>
                  <a:lnTo>
                    <a:pt x="149" y="237"/>
                  </a:lnTo>
                  <a:lnTo>
                    <a:pt x="149" y="339"/>
                  </a:lnTo>
                  <a:lnTo>
                    <a:pt x="194" y="339"/>
                  </a:lnTo>
                  <a:lnTo>
                    <a:pt x="194" y="432"/>
                  </a:lnTo>
                  <a:lnTo>
                    <a:pt x="0" y="432"/>
                  </a:lnTo>
                  <a:lnTo>
                    <a:pt x="0" y="337"/>
                  </a:lnTo>
                  <a:lnTo>
                    <a:pt x="48" y="337"/>
                  </a:lnTo>
                  <a:lnTo>
                    <a:pt x="48" y="217"/>
                  </a:lnTo>
                  <a:lnTo>
                    <a:pt x="48" y="96"/>
                  </a:lnTo>
                  <a:lnTo>
                    <a:pt x="1" y="96"/>
                  </a:lnTo>
                  <a:lnTo>
                    <a:pt x="1" y="1"/>
                  </a:lnTo>
                  <a:lnTo>
                    <a:pt x="1" y="1"/>
                  </a:lnTo>
                  <a:lnTo>
                    <a:pt x="278" y="43"/>
                  </a:lnTo>
                  <a:lnTo>
                    <a:pt x="394" y="43"/>
                  </a:lnTo>
                  <a:lnTo>
                    <a:pt x="394" y="55"/>
                  </a:lnTo>
                  <a:lnTo>
                    <a:pt x="382" y="55"/>
                  </a:lnTo>
                  <a:lnTo>
                    <a:pt x="378" y="55"/>
                  </a:lnTo>
                  <a:lnTo>
                    <a:pt x="376" y="55"/>
                  </a:lnTo>
                  <a:lnTo>
                    <a:pt x="375" y="55"/>
                  </a:lnTo>
                  <a:lnTo>
                    <a:pt x="371" y="55"/>
                  </a:lnTo>
                  <a:lnTo>
                    <a:pt x="368" y="56"/>
                  </a:lnTo>
                  <a:lnTo>
                    <a:pt x="367" y="58"/>
                  </a:lnTo>
                  <a:lnTo>
                    <a:pt x="364" y="58"/>
                  </a:lnTo>
                  <a:lnTo>
                    <a:pt x="361" y="60"/>
                  </a:lnTo>
                  <a:lnTo>
                    <a:pt x="361" y="60"/>
                  </a:lnTo>
                  <a:lnTo>
                    <a:pt x="359" y="62"/>
                  </a:lnTo>
                  <a:lnTo>
                    <a:pt x="359" y="63"/>
                  </a:lnTo>
                  <a:lnTo>
                    <a:pt x="357" y="63"/>
                  </a:lnTo>
                  <a:lnTo>
                    <a:pt x="356" y="65"/>
                  </a:lnTo>
                  <a:lnTo>
                    <a:pt x="354" y="66"/>
                  </a:lnTo>
                  <a:lnTo>
                    <a:pt x="353" y="69"/>
                  </a:lnTo>
                  <a:lnTo>
                    <a:pt x="350" y="73"/>
                  </a:lnTo>
                  <a:lnTo>
                    <a:pt x="350" y="74"/>
                  </a:lnTo>
                  <a:lnTo>
                    <a:pt x="350" y="75"/>
                  </a:lnTo>
                  <a:lnTo>
                    <a:pt x="349" y="80"/>
                  </a:lnTo>
                  <a:lnTo>
                    <a:pt x="348" y="84"/>
                  </a:lnTo>
                  <a:lnTo>
                    <a:pt x="348" y="86"/>
                  </a:lnTo>
                  <a:lnTo>
                    <a:pt x="348" y="89"/>
                  </a:lnTo>
                  <a:lnTo>
                    <a:pt x="348" y="91"/>
                  </a:lnTo>
                  <a:lnTo>
                    <a:pt x="348" y="93"/>
                  </a:lnTo>
                  <a:lnTo>
                    <a:pt x="348" y="213"/>
                  </a:lnTo>
                  <a:lnTo>
                    <a:pt x="348" y="330"/>
                  </a:lnTo>
                  <a:lnTo>
                    <a:pt x="348" y="333"/>
                  </a:lnTo>
                  <a:lnTo>
                    <a:pt x="348" y="336"/>
                  </a:lnTo>
                  <a:lnTo>
                    <a:pt x="349" y="340"/>
                  </a:lnTo>
                  <a:lnTo>
                    <a:pt x="350" y="344"/>
                  </a:lnTo>
                  <a:lnTo>
                    <a:pt x="352" y="348"/>
                  </a:lnTo>
                  <a:lnTo>
                    <a:pt x="353" y="350"/>
                  </a:lnTo>
                  <a:lnTo>
                    <a:pt x="353" y="352"/>
                  </a:lnTo>
                  <a:lnTo>
                    <a:pt x="354" y="354"/>
                  </a:lnTo>
                  <a:lnTo>
                    <a:pt x="356" y="356"/>
                  </a:lnTo>
                  <a:lnTo>
                    <a:pt x="359" y="361"/>
                  </a:lnTo>
                  <a:lnTo>
                    <a:pt x="360" y="362"/>
                  </a:lnTo>
                  <a:lnTo>
                    <a:pt x="361" y="365"/>
                  </a:lnTo>
                  <a:lnTo>
                    <a:pt x="364" y="366"/>
                  </a:lnTo>
                  <a:lnTo>
                    <a:pt x="365" y="367"/>
                  </a:lnTo>
                  <a:lnTo>
                    <a:pt x="367" y="370"/>
                  </a:lnTo>
                  <a:lnTo>
                    <a:pt x="369" y="371"/>
                  </a:lnTo>
                  <a:lnTo>
                    <a:pt x="372" y="373"/>
                  </a:lnTo>
                  <a:lnTo>
                    <a:pt x="375" y="373"/>
                  </a:lnTo>
                  <a:lnTo>
                    <a:pt x="378" y="376"/>
                  </a:lnTo>
                  <a:lnTo>
                    <a:pt x="379" y="377"/>
                  </a:lnTo>
                  <a:lnTo>
                    <a:pt x="383" y="377"/>
                  </a:lnTo>
                  <a:lnTo>
                    <a:pt x="386" y="378"/>
                  </a:lnTo>
                  <a:lnTo>
                    <a:pt x="388" y="378"/>
                  </a:lnTo>
                  <a:lnTo>
                    <a:pt x="393" y="378"/>
                  </a:lnTo>
                  <a:lnTo>
                    <a:pt x="397" y="378"/>
                  </a:lnTo>
                  <a:lnTo>
                    <a:pt x="399" y="378"/>
                  </a:lnTo>
                  <a:lnTo>
                    <a:pt x="399" y="392"/>
                  </a:lnTo>
                  <a:lnTo>
                    <a:pt x="322" y="392"/>
                  </a:lnTo>
                  <a:lnTo>
                    <a:pt x="321" y="389"/>
                  </a:lnTo>
                  <a:lnTo>
                    <a:pt x="314" y="380"/>
                  </a:lnTo>
                  <a:lnTo>
                    <a:pt x="289" y="350"/>
                  </a:lnTo>
                  <a:lnTo>
                    <a:pt x="217" y="256"/>
                  </a:lnTo>
                  <a:lnTo>
                    <a:pt x="111" y="122"/>
                  </a:lnTo>
                  <a:lnTo>
                    <a:pt x="111" y="345"/>
                  </a:lnTo>
                  <a:lnTo>
                    <a:pt x="111" y="348"/>
                  </a:lnTo>
                  <a:lnTo>
                    <a:pt x="111" y="351"/>
                  </a:lnTo>
                  <a:lnTo>
                    <a:pt x="111" y="352"/>
                  </a:lnTo>
                  <a:lnTo>
                    <a:pt x="113" y="355"/>
                  </a:lnTo>
                  <a:lnTo>
                    <a:pt x="113" y="358"/>
                  </a:lnTo>
                  <a:lnTo>
                    <a:pt x="113" y="359"/>
                  </a:lnTo>
                  <a:lnTo>
                    <a:pt x="114" y="362"/>
                  </a:lnTo>
                  <a:lnTo>
                    <a:pt x="114" y="363"/>
                  </a:lnTo>
                  <a:lnTo>
                    <a:pt x="115" y="366"/>
                  </a:lnTo>
                  <a:lnTo>
                    <a:pt x="118" y="370"/>
                  </a:lnTo>
                  <a:lnTo>
                    <a:pt x="118" y="370"/>
                  </a:lnTo>
                  <a:lnTo>
                    <a:pt x="120" y="371"/>
                  </a:lnTo>
                  <a:lnTo>
                    <a:pt x="122" y="373"/>
                  </a:lnTo>
                  <a:lnTo>
                    <a:pt x="124" y="376"/>
                  </a:lnTo>
                  <a:lnTo>
                    <a:pt x="125" y="377"/>
                  </a:lnTo>
                  <a:lnTo>
                    <a:pt x="126" y="377"/>
                  </a:lnTo>
                  <a:lnTo>
                    <a:pt x="129" y="378"/>
                  </a:lnTo>
                  <a:lnTo>
                    <a:pt x="132" y="378"/>
                  </a:lnTo>
                  <a:lnTo>
                    <a:pt x="135" y="380"/>
                  </a:lnTo>
                  <a:lnTo>
                    <a:pt x="137" y="380"/>
                  </a:lnTo>
                  <a:lnTo>
                    <a:pt x="143" y="380"/>
                  </a:lnTo>
                  <a:lnTo>
                    <a:pt x="158" y="380"/>
                  </a:lnTo>
                  <a:lnTo>
                    <a:pt x="158" y="391"/>
                  </a:lnTo>
                  <a:lnTo>
                    <a:pt x="41" y="391"/>
                  </a:lnTo>
                  <a:lnTo>
                    <a:pt x="41" y="380"/>
                  </a:lnTo>
                  <a:lnTo>
                    <a:pt x="56" y="380"/>
                  </a:lnTo>
                  <a:lnTo>
                    <a:pt x="60" y="380"/>
                  </a:lnTo>
                  <a:lnTo>
                    <a:pt x="63" y="380"/>
                  </a:lnTo>
                  <a:lnTo>
                    <a:pt x="65" y="378"/>
                  </a:lnTo>
                  <a:lnTo>
                    <a:pt x="68" y="378"/>
                  </a:lnTo>
                  <a:lnTo>
                    <a:pt x="71" y="377"/>
                  </a:lnTo>
                  <a:lnTo>
                    <a:pt x="73" y="377"/>
                  </a:lnTo>
                  <a:lnTo>
                    <a:pt x="76" y="374"/>
                  </a:lnTo>
                  <a:lnTo>
                    <a:pt x="77" y="373"/>
                  </a:lnTo>
                  <a:lnTo>
                    <a:pt x="79" y="373"/>
                  </a:lnTo>
                  <a:lnTo>
                    <a:pt x="80" y="370"/>
                  </a:lnTo>
                  <a:lnTo>
                    <a:pt x="82" y="369"/>
                  </a:lnTo>
                  <a:lnTo>
                    <a:pt x="84" y="365"/>
                  </a:lnTo>
                  <a:lnTo>
                    <a:pt x="86" y="362"/>
                  </a:lnTo>
                  <a:lnTo>
                    <a:pt x="86" y="361"/>
                  </a:lnTo>
                  <a:lnTo>
                    <a:pt x="87" y="359"/>
                  </a:lnTo>
                  <a:lnTo>
                    <a:pt x="87" y="354"/>
                  </a:lnTo>
                  <a:lnTo>
                    <a:pt x="87" y="350"/>
                  </a:lnTo>
                  <a:lnTo>
                    <a:pt x="88" y="347"/>
                  </a:lnTo>
                  <a:lnTo>
                    <a:pt x="88" y="344"/>
                  </a:lnTo>
                  <a:lnTo>
                    <a:pt x="88" y="217"/>
                  </a:lnTo>
                  <a:lnTo>
                    <a:pt x="88" y="89"/>
                  </a:lnTo>
                  <a:lnTo>
                    <a:pt x="87" y="86"/>
                  </a:lnTo>
                  <a:lnTo>
                    <a:pt x="87" y="85"/>
                  </a:lnTo>
                  <a:lnTo>
                    <a:pt x="87" y="84"/>
                  </a:lnTo>
                  <a:lnTo>
                    <a:pt x="87" y="82"/>
                  </a:lnTo>
                  <a:lnTo>
                    <a:pt x="86" y="80"/>
                  </a:lnTo>
                  <a:lnTo>
                    <a:pt x="84" y="78"/>
                  </a:lnTo>
                  <a:lnTo>
                    <a:pt x="82" y="75"/>
                  </a:lnTo>
                  <a:lnTo>
                    <a:pt x="82" y="74"/>
                  </a:lnTo>
                  <a:lnTo>
                    <a:pt x="79" y="73"/>
                  </a:lnTo>
                  <a:lnTo>
                    <a:pt x="76" y="70"/>
                  </a:lnTo>
                  <a:lnTo>
                    <a:pt x="73" y="67"/>
                  </a:lnTo>
                  <a:lnTo>
                    <a:pt x="69" y="65"/>
                  </a:lnTo>
                  <a:lnTo>
                    <a:pt x="65" y="63"/>
                  </a:lnTo>
                  <a:lnTo>
                    <a:pt x="61" y="60"/>
                  </a:lnTo>
                  <a:lnTo>
                    <a:pt x="57" y="59"/>
                  </a:lnTo>
                  <a:lnTo>
                    <a:pt x="54" y="58"/>
                  </a:lnTo>
                  <a:lnTo>
                    <a:pt x="50" y="58"/>
                  </a:lnTo>
                  <a:lnTo>
                    <a:pt x="46" y="56"/>
                  </a:lnTo>
                  <a:lnTo>
                    <a:pt x="44" y="55"/>
                  </a:lnTo>
                  <a:lnTo>
                    <a:pt x="42" y="55"/>
                  </a:lnTo>
                  <a:lnTo>
                    <a:pt x="41" y="55"/>
                  </a:lnTo>
                  <a:lnTo>
                    <a:pt x="41" y="44"/>
                  </a:lnTo>
                  <a:lnTo>
                    <a:pt x="113" y="44"/>
                  </a:lnTo>
                  <a:lnTo>
                    <a:pt x="219" y="178"/>
                  </a:lnTo>
                  <a:lnTo>
                    <a:pt x="325" y="313"/>
                  </a:lnTo>
                  <a:lnTo>
                    <a:pt x="325" y="93"/>
                  </a:lnTo>
                  <a:lnTo>
                    <a:pt x="325" y="86"/>
                  </a:lnTo>
                  <a:lnTo>
                    <a:pt x="325" y="84"/>
                  </a:lnTo>
                  <a:lnTo>
                    <a:pt x="325" y="82"/>
                  </a:lnTo>
                  <a:lnTo>
                    <a:pt x="323" y="77"/>
                  </a:lnTo>
                  <a:lnTo>
                    <a:pt x="322" y="75"/>
                  </a:lnTo>
                  <a:lnTo>
                    <a:pt x="322" y="73"/>
                  </a:lnTo>
                  <a:lnTo>
                    <a:pt x="321" y="71"/>
                  </a:lnTo>
                  <a:lnTo>
                    <a:pt x="321" y="69"/>
                  </a:lnTo>
                  <a:lnTo>
                    <a:pt x="319" y="67"/>
                  </a:lnTo>
                  <a:lnTo>
                    <a:pt x="319" y="66"/>
                  </a:lnTo>
                  <a:lnTo>
                    <a:pt x="316" y="63"/>
                  </a:lnTo>
                  <a:lnTo>
                    <a:pt x="315" y="62"/>
                  </a:lnTo>
                  <a:lnTo>
                    <a:pt x="314" y="62"/>
                  </a:lnTo>
                  <a:lnTo>
                    <a:pt x="311" y="59"/>
                  </a:lnTo>
                  <a:lnTo>
                    <a:pt x="308" y="58"/>
                  </a:lnTo>
                  <a:lnTo>
                    <a:pt x="306" y="56"/>
                  </a:lnTo>
                  <a:lnTo>
                    <a:pt x="303" y="56"/>
                  </a:lnTo>
                  <a:lnTo>
                    <a:pt x="299" y="55"/>
                  </a:lnTo>
                  <a:lnTo>
                    <a:pt x="296" y="55"/>
                  </a:lnTo>
                  <a:lnTo>
                    <a:pt x="292" y="55"/>
                  </a:lnTo>
                  <a:lnTo>
                    <a:pt x="289" y="55"/>
                  </a:lnTo>
                  <a:lnTo>
                    <a:pt x="278" y="55"/>
                  </a:lnTo>
                  <a:lnTo>
                    <a:pt x="278" y="43"/>
                  </a:lnTo>
                  <a:lnTo>
                    <a:pt x="278" y="43"/>
                  </a:lnTo>
                  <a:lnTo>
                    <a:pt x="1" y="1"/>
                  </a:lnTo>
                  <a:close/>
                </a:path>
              </a:pathLst>
            </a:custGeom>
            <a:solidFill>
              <a:srgbClr val="FFFFFF"/>
            </a:solidFill>
            <a:ln w="9525">
              <a:noFill/>
              <a:round/>
              <a:headEnd/>
              <a:tailEnd/>
            </a:ln>
          </p:spPr>
          <p:txBody>
            <a:bodyPr/>
            <a:lstStyle/>
            <a:p>
              <a:endParaRPr lang="en-US"/>
            </a:p>
          </p:txBody>
        </p:sp>
        <p:sp>
          <p:nvSpPr>
            <p:cNvPr id="3085" name="Freeform 13"/>
            <p:cNvSpPr>
              <a:spLocks/>
            </p:cNvSpPr>
            <p:nvPr userDrawn="1"/>
          </p:nvSpPr>
          <p:spPr bwMode="auto">
            <a:xfrm>
              <a:off x="4580" y="3191"/>
              <a:ext cx="127" cy="8"/>
            </a:xfrm>
            <a:custGeom>
              <a:avLst/>
              <a:gdLst/>
              <a:ahLst/>
              <a:cxnLst>
                <a:cxn ang="0">
                  <a:pos x="0" y="0"/>
                </a:cxn>
                <a:cxn ang="0">
                  <a:pos x="0" y="8"/>
                </a:cxn>
                <a:cxn ang="0">
                  <a:pos x="127" y="8"/>
                </a:cxn>
                <a:cxn ang="0">
                  <a:pos x="127" y="0"/>
                </a:cxn>
                <a:cxn ang="0">
                  <a:pos x="0" y="0"/>
                </a:cxn>
                <a:cxn ang="0">
                  <a:pos x="0" y="0"/>
                </a:cxn>
                <a:cxn ang="0">
                  <a:pos x="0" y="0"/>
                </a:cxn>
              </a:cxnLst>
              <a:rect l="0" t="0" r="r" b="b"/>
              <a:pathLst>
                <a:path w="127" h="8">
                  <a:moveTo>
                    <a:pt x="0" y="0"/>
                  </a:moveTo>
                  <a:lnTo>
                    <a:pt x="0" y="8"/>
                  </a:lnTo>
                  <a:lnTo>
                    <a:pt x="127" y="8"/>
                  </a:lnTo>
                  <a:lnTo>
                    <a:pt x="127" y="0"/>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086" name="Freeform 14"/>
            <p:cNvSpPr>
              <a:spLocks/>
            </p:cNvSpPr>
            <p:nvPr userDrawn="1"/>
          </p:nvSpPr>
          <p:spPr bwMode="auto">
            <a:xfrm>
              <a:off x="4703" y="3192"/>
              <a:ext cx="164" cy="210"/>
            </a:xfrm>
            <a:custGeom>
              <a:avLst/>
              <a:gdLst/>
              <a:ahLst/>
              <a:cxnLst>
                <a:cxn ang="0">
                  <a:pos x="6" y="0"/>
                </a:cxn>
                <a:cxn ang="0">
                  <a:pos x="0" y="6"/>
                </a:cxn>
                <a:cxn ang="0">
                  <a:pos x="157" y="210"/>
                </a:cxn>
                <a:cxn ang="0">
                  <a:pos x="164" y="206"/>
                </a:cxn>
                <a:cxn ang="0">
                  <a:pos x="6" y="0"/>
                </a:cxn>
                <a:cxn ang="0">
                  <a:pos x="6" y="0"/>
                </a:cxn>
                <a:cxn ang="0">
                  <a:pos x="6" y="0"/>
                </a:cxn>
              </a:cxnLst>
              <a:rect l="0" t="0" r="r" b="b"/>
              <a:pathLst>
                <a:path w="164" h="210">
                  <a:moveTo>
                    <a:pt x="6" y="0"/>
                  </a:moveTo>
                  <a:lnTo>
                    <a:pt x="0" y="6"/>
                  </a:lnTo>
                  <a:lnTo>
                    <a:pt x="157" y="210"/>
                  </a:lnTo>
                  <a:lnTo>
                    <a:pt x="164" y="206"/>
                  </a:lnTo>
                  <a:lnTo>
                    <a:pt x="6" y="0"/>
                  </a:lnTo>
                  <a:lnTo>
                    <a:pt x="6" y="0"/>
                  </a:lnTo>
                  <a:lnTo>
                    <a:pt x="6" y="0"/>
                  </a:lnTo>
                  <a:close/>
                </a:path>
              </a:pathLst>
            </a:custGeom>
            <a:solidFill>
              <a:srgbClr val="FFFFFF"/>
            </a:solidFill>
            <a:ln w="9525">
              <a:noFill/>
              <a:round/>
              <a:headEnd/>
              <a:tailEnd/>
            </a:ln>
          </p:spPr>
          <p:txBody>
            <a:bodyPr/>
            <a:lstStyle/>
            <a:p>
              <a:endParaRPr lang="en-US"/>
            </a:p>
          </p:txBody>
        </p:sp>
        <p:sp>
          <p:nvSpPr>
            <p:cNvPr id="3087" name="Freeform 15"/>
            <p:cNvSpPr>
              <a:spLocks/>
            </p:cNvSpPr>
            <p:nvPr userDrawn="1"/>
          </p:nvSpPr>
          <p:spPr bwMode="auto">
            <a:xfrm>
              <a:off x="4703" y="3191"/>
              <a:ext cx="6" cy="8"/>
            </a:xfrm>
            <a:custGeom>
              <a:avLst/>
              <a:gdLst/>
              <a:ahLst/>
              <a:cxnLst>
                <a:cxn ang="0">
                  <a:pos x="4" y="0"/>
                </a:cxn>
                <a:cxn ang="0">
                  <a:pos x="5" y="0"/>
                </a:cxn>
                <a:cxn ang="0">
                  <a:pos x="6" y="1"/>
                </a:cxn>
                <a:cxn ang="0">
                  <a:pos x="0" y="7"/>
                </a:cxn>
                <a:cxn ang="0">
                  <a:pos x="4" y="8"/>
                </a:cxn>
                <a:cxn ang="0">
                  <a:pos x="4" y="0"/>
                </a:cxn>
                <a:cxn ang="0">
                  <a:pos x="4" y="0"/>
                </a:cxn>
                <a:cxn ang="0">
                  <a:pos x="4" y="0"/>
                </a:cxn>
              </a:cxnLst>
              <a:rect l="0" t="0" r="r" b="b"/>
              <a:pathLst>
                <a:path w="6" h="8">
                  <a:moveTo>
                    <a:pt x="4" y="0"/>
                  </a:moveTo>
                  <a:lnTo>
                    <a:pt x="5" y="0"/>
                  </a:lnTo>
                  <a:lnTo>
                    <a:pt x="6" y="1"/>
                  </a:lnTo>
                  <a:lnTo>
                    <a:pt x="0" y="7"/>
                  </a:lnTo>
                  <a:lnTo>
                    <a:pt x="4" y="8"/>
                  </a:lnTo>
                  <a:lnTo>
                    <a:pt x="4" y="0"/>
                  </a:lnTo>
                  <a:lnTo>
                    <a:pt x="4" y="0"/>
                  </a:lnTo>
                  <a:lnTo>
                    <a:pt x="4" y="0"/>
                  </a:lnTo>
                  <a:close/>
                </a:path>
              </a:pathLst>
            </a:custGeom>
            <a:solidFill>
              <a:srgbClr val="FFFFFF"/>
            </a:solidFill>
            <a:ln w="9525">
              <a:noFill/>
              <a:round/>
              <a:headEnd/>
              <a:tailEnd/>
            </a:ln>
          </p:spPr>
          <p:txBody>
            <a:bodyPr/>
            <a:lstStyle/>
            <a:p>
              <a:endParaRPr lang="en-US"/>
            </a:p>
          </p:txBody>
        </p:sp>
        <p:sp>
          <p:nvSpPr>
            <p:cNvPr id="3088" name="Freeform 16"/>
            <p:cNvSpPr>
              <a:spLocks/>
            </p:cNvSpPr>
            <p:nvPr userDrawn="1"/>
          </p:nvSpPr>
          <p:spPr bwMode="auto">
            <a:xfrm>
              <a:off x="4860" y="3289"/>
              <a:ext cx="8" cy="111"/>
            </a:xfrm>
            <a:custGeom>
              <a:avLst/>
              <a:gdLst/>
              <a:ahLst/>
              <a:cxnLst>
                <a:cxn ang="0">
                  <a:pos x="0" y="0"/>
                </a:cxn>
                <a:cxn ang="0">
                  <a:pos x="8" y="0"/>
                </a:cxn>
                <a:cxn ang="0">
                  <a:pos x="8" y="111"/>
                </a:cxn>
                <a:cxn ang="0">
                  <a:pos x="0" y="111"/>
                </a:cxn>
                <a:cxn ang="0">
                  <a:pos x="0" y="0"/>
                </a:cxn>
                <a:cxn ang="0">
                  <a:pos x="0" y="0"/>
                </a:cxn>
                <a:cxn ang="0">
                  <a:pos x="0" y="0"/>
                </a:cxn>
              </a:cxnLst>
              <a:rect l="0" t="0" r="r" b="b"/>
              <a:pathLst>
                <a:path w="8" h="111">
                  <a:moveTo>
                    <a:pt x="0" y="0"/>
                  </a:moveTo>
                  <a:lnTo>
                    <a:pt x="8" y="0"/>
                  </a:lnTo>
                  <a:lnTo>
                    <a:pt x="8" y="111"/>
                  </a:lnTo>
                  <a:lnTo>
                    <a:pt x="0" y="111"/>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089" name="Freeform 17"/>
            <p:cNvSpPr>
              <a:spLocks/>
            </p:cNvSpPr>
            <p:nvPr userDrawn="1"/>
          </p:nvSpPr>
          <p:spPr bwMode="auto">
            <a:xfrm>
              <a:off x="4860" y="3398"/>
              <a:ext cx="8" cy="13"/>
            </a:xfrm>
            <a:custGeom>
              <a:avLst/>
              <a:gdLst/>
              <a:ahLst/>
              <a:cxnLst>
                <a:cxn ang="0">
                  <a:pos x="0" y="4"/>
                </a:cxn>
                <a:cxn ang="0">
                  <a:pos x="8" y="13"/>
                </a:cxn>
                <a:cxn ang="0">
                  <a:pos x="8" y="2"/>
                </a:cxn>
                <a:cxn ang="0">
                  <a:pos x="0" y="2"/>
                </a:cxn>
                <a:cxn ang="0">
                  <a:pos x="7" y="0"/>
                </a:cxn>
                <a:cxn ang="0">
                  <a:pos x="0" y="4"/>
                </a:cxn>
                <a:cxn ang="0">
                  <a:pos x="0" y="4"/>
                </a:cxn>
                <a:cxn ang="0">
                  <a:pos x="0" y="4"/>
                </a:cxn>
              </a:cxnLst>
              <a:rect l="0" t="0" r="r" b="b"/>
              <a:pathLst>
                <a:path w="8" h="13">
                  <a:moveTo>
                    <a:pt x="0" y="4"/>
                  </a:moveTo>
                  <a:lnTo>
                    <a:pt x="8" y="13"/>
                  </a:lnTo>
                  <a:lnTo>
                    <a:pt x="8" y="2"/>
                  </a:lnTo>
                  <a:lnTo>
                    <a:pt x="0" y="2"/>
                  </a:lnTo>
                  <a:lnTo>
                    <a:pt x="7" y="0"/>
                  </a:lnTo>
                  <a:lnTo>
                    <a:pt x="0" y="4"/>
                  </a:lnTo>
                  <a:lnTo>
                    <a:pt x="0" y="4"/>
                  </a:lnTo>
                  <a:lnTo>
                    <a:pt x="0" y="4"/>
                  </a:lnTo>
                  <a:close/>
                </a:path>
              </a:pathLst>
            </a:custGeom>
            <a:solidFill>
              <a:srgbClr val="FFFFFF"/>
            </a:solidFill>
            <a:ln w="9525">
              <a:noFill/>
              <a:round/>
              <a:headEnd/>
              <a:tailEnd/>
            </a:ln>
          </p:spPr>
          <p:txBody>
            <a:bodyPr/>
            <a:lstStyle/>
            <a:p>
              <a:endParaRPr lang="en-US"/>
            </a:p>
          </p:txBody>
        </p:sp>
        <p:sp>
          <p:nvSpPr>
            <p:cNvPr id="3090" name="Freeform 18"/>
            <p:cNvSpPr>
              <a:spLocks/>
            </p:cNvSpPr>
            <p:nvPr userDrawn="1"/>
          </p:nvSpPr>
          <p:spPr bwMode="auto">
            <a:xfrm>
              <a:off x="4814" y="3284"/>
              <a:ext cx="50" cy="10"/>
            </a:xfrm>
            <a:custGeom>
              <a:avLst/>
              <a:gdLst/>
              <a:ahLst/>
              <a:cxnLst>
                <a:cxn ang="0">
                  <a:pos x="0" y="0"/>
                </a:cxn>
                <a:cxn ang="0">
                  <a:pos x="50" y="0"/>
                </a:cxn>
                <a:cxn ang="0">
                  <a:pos x="50" y="10"/>
                </a:cxn>
                <a:cxn ang="0">
                  <a:pos x="0" y="10"/>
                </a:cxn>
                <a:cxn ang="0">
                  <a:pos x="0" y="0"/>
                </a:cxn>
                <a:cxn ang="0">
                  <a:pos x="0" y="0"/>
                </a:cxn>
                <a:cxn ang="0">
                  <a:pos x="0" y="0"/>
                </a:cxn>
              </a:cxnLst>
              <a:rect l="0" t="0" r="r" b="b"/>
              <a:pathLst>
                <a:path w="50" h="10">
                  <a:moveTo>
                    <a:pt x="0" y="0"/>
                  </a:moveTo>
                  <a:lnTo>
                    <a:pt x="50" y="0"/>
                  </a:lnTo>
                  <a:lnTo>
                    <a:pt x="50" y="10"/>
                  </a:lnTo>
                  <a:lnTo>
                    <a:pt x="0" y="10"/>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091" name="Freeform 19"/>
            <p:cNvSpPr>
              <a:spLocks/>
            </p:cNvSpPr>
            <p:nvPr userDrawn="1"/>
          </p:nvSpPr>
          <p:spPr bwMode="auto">
            <a:xfrm>
              <a:off x="4860" y="3284"/>
              <a:ext cx="8" cy="10"/>
            </a:xfrm>
            <a:custGeom>
              <a:avLst/>
              <a:gdLst/>
              <a:ahLst/>
              <a:cxnLst>
                <a:cxn ang="0">
                  <a:pos x="8" y="5"/>
                </a:cxn>
                <a:cxn ang="0">
                  <a:pos x="8" y="0"/>
                </a:cxn>
                <a:cxn ang="0">
                  <a:pos x="4" y="0"/>
                </a:cxn>
                <a:cxn ang="0">
                  <a:pos x="4" y="10"/>
                </a:cxn>
                <a:cxn ang="0">
                  <a:pos x="0" y="5"/>
                </a:cxn>
                <a:cxn ang="0">
                  <a:pos x="8" y="5"/>
                </a:cxn>
                <a:cxn ang="0">
                  <a:pos x="8" y="5"/>
                </a:cxn>
                <a:cxn ang="0">
                  <a:pos x="8" y="5"/>
                </a:cxn>
              </a:cxnLst>
              <a:rect l="0" t="0" r="r" b="b"/>
              <a:pathLst>
                <a:path w="8" h="10">
                  <a:moveTo>
                    <a:pt x="8" y="5"/>
                  </a:moveTo>
                  <a:lnTo>
                    <a:pt x="8" y="0"/>
                  </a:lnTo>
                  <a:lnTo>
                    <a:pt x="4" y="0"/>
                  </a:lnTo>
                  <a:lnTo>
                    <a:pt x="4" y="10"/>
                  </a:lnTo>
                  <a:lnTo>
                    <a:pt x="0" y="5"/>
                  </a:lnTo>
                  <a:lnTo>
                    <a:pt x="8" y="5"/>
                  </a:lnTo>
                  <a:lnTo>
                    <a:pt x="8" y="5"/>
                  </a:lnTo>
                  <a:lnTo>
                    <a:pt x="8" y="5"/>
                  </a:lnTo>
                  <a:close/>
                </a:path>
              </a:pathLst>
            </a:custGeom>
            <a:solidFill>
              <a:srgbClr val="FFFFFF"/>
            </a:solidFill>
            <a:ln w="9525">
              <a:noFill/>
              <a:round/>
              <a:headEnd/>
              <a:tailEnd/>
            </a:ln>
          </p:spPr>
          <p:txBody>
            <a:bodyPr/>
            <a:lstStyle/>
            <a:p>
              <a:endParaRPr lang="en-US"/>
            </a:p>
          </p:txBody>
        </p:sp>
        <p:sp>
          <p:nvSpPr>
            <p:cNvPr id="3092" name="Freeform 20"/>
            <p:cNvSpPr>
              <a:spLocks/>
            </p:cNvSpPr>
            <p:nvPr userDrawn="1"/>
          </p:nvSpPr>
          <p:spPr bwMode="auto">
            <a:xfrm>
              <a:off x="4810" y="3192"/>
              <a:ext cx="8" cy="97"/>
            </a:xfrm>
            <a:custGeom>
              <a:avLst/>
              <a:gdLst/>
              <a:ahLst/>
              <a:cxnLst>
                <a:cxn ang="0">
                  <a:pos x="0" y="0"/>
                </a:cxn>
                <a:cxn ang="0">
                  <a:pos x="8" y="0"/>
                </a:cxn>
                <a:cxn ang="0">
                  <a:pos x="8" y="97"/>
                </a:cxn>
                <a:cxn ang="0">
                  <a:pos x="0" y="97"/>
                </a:cxn>
                <a:cxn ang="0">
                  <a:pos x="0" y="0"/>
                </a:cxn>
                <a:cxn ang="0">
                  <a:pos x="0" y="0"/>
                </a:cxn>
                <a:cxn ang="0">
                  <a:pos x="0" y="0"/>
                </a:cxn>
              </a:cxnLst>
              <a:rect l="0" t="0" r="r" b="b"/>
              <a:pathLst>
                <a:path w="8" h="97">
                  <a:moveTo>
                    <a:pt x="0" y="0"/>
                  </a:moveTo>
                  <a:lnTo>
                    <a:pt x="8" y="0"/>
                  </a:lnTo>
                  <a:lnTo>
                    <a:pt x="8" y="97"/>
                  </a:lnTo>
                  <a:lnTo>
                    <a:pt x="0" y="97"/>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093" name="Freeform 21"/>
            <p:cNvSpPr>
              <a:spLocks/>
            </p:cNvSpPr>
            <p:nvPr userDrawn="1"/>
          </p:nvSpPr>
          <p:spPr bwMode="auto">
            <a:xfrm>
              <a:off x="4810" y="3284"/>
              <a:ext cx="8" cy="10"/>
            </a:xfrm>
            <a:custGeom>
              <a:avLst/>
              <a:gdLst/>
              <a:ahLst/>
              <a:cxnLst>
                <a:cxn ang="0">
                  <a:pos x="4" y="10"/>
                </a:cxn>
                <a:cxn ang="0">
                  <a:pos x="0" y="10"/>
                </a:cxn>
                <a:cxn ang="0">
                  <a:pos x="0" y="5"/>
                </a:cxn>
                <a:cxn ang="0">
                  <a:pos x="8" y="5"/>
                </a:cxn>
                <a:cxn ang="0">
                  <a:pos x="4" y="0"/>
                </a:cxn>
                <a:cxn ang="0">
                  <a:pos x="4" y="10"/>
                </a:cxn>
                <a:cxn ang="0">
                  <a:pos x="4" y="10"/>
                </a:cxn>
                <a:cxn ang="0">
                  <a:pos x="4" y="10"/>
                </a:cxn>
              </a:cxnLst>
              <a:rect l="0" t="0" r="r" b="b"/>
              <a:pathLst>
                <a:path w="8" h="10">
                  <a:moveTo>
                    <a:pt x="4" y="10"/>
                  </a:moveTo>
                  <a:lnTo>
                    <a:pt x="0" y="10"/>
                  </a:lnTo>
                  <a:lnTo>
                    <a:pt x="0" y="5"/>
                  </a:lnTo>
                  <a:lnTo>
                    <a:pt x="8" y="5"/>
                  </a:lnTo>
                  <a:lnTo>
                    <a:pt x="4" y="0"/>
                  </a:lnTo>
                  <a:lnTo>
                    <a:pt x="4" y="10"/>
                  </a:lnTo>
                  <a:lnTo>
                    <a:pt x="4" y="10"/>
                  </a:lnTo>
                  <a:lnTo>
                    <a:pt x="4" y="10"/>
                  </a:lnTo>
                  <a:close/>
                </a:path>
              </a:pathLst>
            </a:custGeom>
            <a:solidFill>
              <a:srgbClr val="FFFFFF"/>
            </a:solidFill>
            <a:ln w="9525">
              <a:noFill/>
              <a:round/>
              <a:headEnd/>
              <a:tailEnd/>
            </a:ln>
          </p:spPr>
          <p:txBody>
            <a:bodyPr/>
            <a:lstStyle/>
            <a:p>
              <a:endParaRPr lang="en-US"/>
            </a:p>
          </p:txBody>
        </p:sp>
        <p:sp>
          <p:nvSpPr>
            <p:cNvPr id="3094" name="Freeform 22"/>
            <p:cNvSpPr>
              <a:spLocks/>
            </p:cNvSpPr>
            <p:nvPr userDrawn="1"/>
          </p:nvSpPr>
          <p:spPr bwMode="auto">
            <a:xfrm>
              <a:off x="4814" y="3188"/>
              <a:ext cx="204" cy="8"/>
            </a:xfrm>
            <a:custGeom>
              <a:avLst/>
              <a:gdLst/>
              <a:ahLst/>
              <a:cxnLst>
                <a:cxn ang="0">
                  <a:pos x="0" y="0"/>
                </a:cxn>
                <a:cxn ang="0">
                  <a:pos x="0" y="8"/>
                </a:cxn>
                <a:cxn ang="0">
                  <a:pos x="204" y="8"/>
                </a:cxn>
                <a:cxn ang="0">
                  <a:pos x="204" y="0"/>
                </a:cxn>
                <a:cxn ang="0">
                  <a:pos x="0" y="0"/>
                </a:cxn>
                <a:cxn ang="0">
                  <a:pos x="0" y="0"/>
                </a:cxn>
                <a:cxn ang="0">
                  <a:pos x="0" y="0"/>
                </a:cxn>
              </a:cxnLst>
              <a:rect l="0" t="0" r="r" b="b"/>
              <a:pathLst>
                <a:path w="204" h="8">
                  <a:moveTo>
                    <a:pt x="0" y="0"/>
                  </a:moveTo>
                  <a:lnTo>
                    <a:pt x="0" y="8"/>
                  </a:lnTo>
                  <a:lnTo>
                    <a:pt x="204" y="8"/>
                  </a:lnTo>
                  <a:lnTo>
                    <a:pt x="204" y="0"/>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095" name="Freeform 23"/>
            <p:cNvSpPr>
              <a:spLocks/>
            </p:cNvSpPr>
            <p:nvPr userDrawn="1"/>
          </p:nvSpPr>
          <p:spPr bwMode="auto">
            <a:xfrm>
              <a:off x="4810" y="3188"/>
              <a:ext cx="8" cy="8"/>
            </a:xfrm>
            <a:custGeom>
              <a:avLst/>
              <a:gdLst/>
              <a:ahLst/>
              <a:cxnLst>
                <a:cxn ang="0">
                  <a:pos x="0" y="4"/>
                </a:cxn>
                <a:cxn ang="0">
                  <a:pos x="0" y="0"/>
                </a:cxn>
                <a:cxn ang="0">
                  <a:pos x="4" y="0"/>
                </a:cxn>
                <a:cxn ang="0">
                  <a:pos x="4" y="8"/>
                </a:cxn>
                <a:cxn ang="0">
                  <a:pos x="8" y="4"/>
                </a:cxn>
                <a:cxn ang="0">
                  <a:pos x="0" y="4"/>
                </a:cxn>
                <a:cxn ang="0">
                  <a:pos x="0" y="4"/>
                </a:cxn>
                <a:cxn ang="0">
                  <a:pos x="0" y="4"/>
                </a:cxn>
              </a:cxnLst>
              <a:rect l="0" t="0" r="r" b="b"/>
              <a:pathLst>
                <a:path w="8" h="8">
                  <a:moveTo>
                    <a:pt x="0" y="4"/>
                  </a:moveTo>
                  <a:lnTo>
                    <a:pt x="0" y="0"/>
                  </a:lnTo>
                  <a:lnTo>
                    <a:pt x="4" y="0"/>
                  </a:lnTo>
                  <a:lnTo>
                    <a:pt x="4" y="8"/>
                  </a:lnTo>
                  <a:lnTo>
                    <a:pt x="8" y="4"/>
                  </a:lnTo>
                  <a:lnTo>
                    <a:pt x="0" y="4"/>
                  </a:lnTo>
                  <a:lnTo>
                    <a:pt x="0" y="4"/>
                  </a:lnTo>
                  <a:lnTo>
                    <a:pt x="0" y="4"/>
                  </a:lnTo>
                  <a:close/>
                </a:path>
              </a:pathLst>
            </a:custGeom>
            <a:solidFill>
              <a:srgbClr val="FFFFFF"/>
            </a:solidFill>
            <a:ln w="9525">
              <a:noFill/>
              <a:round/>
              <a:headEnd/>
              <a:tailEnd/>
            </a:ln>
          </p:spPr>
          <p:txBody>
            <a:bodyPr/>
            <a:lstStyle/>
            <a:p>
              <a:endParaRPr lang="en-US"/>
            </a:p>
          </p:txBody>
        </p:sp>
        <p:sp>
          <p:nvSpPr>
            <p:cNvPr id="3096" name="Freeform 24"/>
            <p:cNvSpPr>
              <a:spLocks/>
            </p:cNvSpPr>
            <p:nvPr userDrawn="1"/>
          </p:nvSpPr>
          <p:spPr bwMode="auto">
            <a:xfrm>
              <a:off x="5014" y="3192"/>
              <a:ext cx="8" cy="97"/>
            </a:xfrm>
            <a:custGeom>
              <a:avLst/>
              <a:gdLst/>
              <a:ahLst/>
              <a:cxnLst>
                <a:cxn ang="0">
                  <a:pos x="0" y="0"/>
                </a:cxn>
                <a:cxn ang="0">
                  <a:pos x="8" y="0"/>
                </a:cxn>
                <a:cxn ang="0">
                  <a:pos x="8" y="97"/>
                </a:cxn>
                <a:cxn ang="0">
                  <a:pos x="0" y="97"/>
                </a:cxn>
                <a:cxn ang="0">
                  <a:pos x="0" y="0"/>
                </a:cxn>
                <a:cxn ang="0">
                  <a:pos x="0" y="0"/>
                </a:cxn>
                <a:cxn ang="0">
                  <a:pos x="0" y="0"/>
                </a:cxn>
              </a:cxnLst>
              <a:rect l="0" t="0" r="r" b="b"/>
              <a:pathLst>
                <a:path w="8" h="97">
                  <a:moveTo>
                    <a:pt x="0" y="0"/>
                  </a:moveTo>
                  <a:lnTo>
                    <a:pt x="8" y="0"/>
                  </a:lnTo>
                  <a:lnTo>
                    <a:pt x="8" y="97"/>
                  </a:lnTo>
                  <a:lnTo>
                    <a:pt x="0" y="97"/>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097" name="Freeform 25"/>
            <p:cNvSpPr>
              <a:spLocks/>
            </p:cNvSpPr>
            <p:nvPr userDrawn="1"/>
          </p:nvSpPr>
          <p:spPr bwMode="auto">
            <a:xfrm>
              <a:off x="5014" y="3188"/>
              <a:ext cx="8" cy="8"/>
            </a:xfrm>
            <a:custGeom>
              <a:avLst/>
              <a:gdLst/>
              <a:ahLst/>
              <a:cxnLst>
                <a:cxn ang="0">
                  <a:pos x="4" y="0"/>
                </a:cxn>
                <a:cxn ang="0">
                  <a:pos x="8" y="0"/>
                </a:cxn>
                <a:cxn ang="0">
                  <a:pos x="8" y="4"/>
                </a:cxn>
                <a:cxn ang="0">
                  <a:pos x="0" y="4"/>
                </a:cxn>
                <a:cxn ang="0">
                  <a:pos x="4" y="8"/>
                </a:cxn>
                <a:cxn ang="0">
                  <a:pos x="4" y="0"/>
                </a:cxn>
                <a:cxn ang="0">
                  <a:pos x="4" y="0"/>
                </a:cxn>
                <a:cxn ang="0">
                  <a:pos x="4" y="0"/>
                </a:cxn>
              </a:cxnLst>
              <a:rect l="0" t="0" r="r" b="b"/>
              <a:pathLst>
                <a:path w="8" h="8">
                  <a:moveTo>
                    <a:pt x="4" y="0"/>
                  </a:moveTo>
                  <a:lnTo>
                    <a:pt x="8" y="0"/>
                  </a:lnTo>
                  <a:lnTo>
                    <a:pt x="8" y="4"/>
                  </a:lnTo>
                  <a:lnTo>
                    <a:pt x="0" y="4"/>
                  </a:lnTo>
                  <a:lnTo>
                    <a:pt x="4" y="8"/>
                  </a:lnTo>
                  <a:lnTo>
                    <a:pt x="4" y="0"/>
                  </a:lnTo>
                  <a:lnTo>
                    <a:pt x="4" y="0"/>
                  </a:lnTo>
                  <a:lnTo>
                    <a:pt x="4" y="0"/>
                  </a:lnTo>
                  <a:close/>
                </a:path>
              </a:pathLst>
            </a:custGeom>
            <a:solidFill>
              <a:srgbClr val="FFFFFF"/>
            </a:solidFill>
            <a:ln w="9525">
              <a:noFill/>
              <a:round/>
              <a:headEnd/>
              <a:tailEnd/>
            </a:ln>
          </p:spPr>
          <p:txBody>
            <a:bodyPr/>
            <a:lstStyle/>
            <a:p>
              <a:endParaRPr lang="en-US"/>
            </a:p>
          </p:txBody>
        </p:sp>
        <p:sp>
          <p:nvSpPr>
            <p:cNvPr id="3098" name="Freeform 26"/>
            <p:cNvSpPr>
              <a:spLocks/>
            </p:cNvSpPr>
            <p:nvPr userDrawn="1"/>
          </p:nvSpPr>
          <p:spPr bwMode="auto">
            <a:xfrm>
              <a:off x="4965" y="3285"/>
              <a:ext cx="53" cy="9"/>
            </a:xfrm>
            <a:custGeom>
              <a:avLst/>
              <a:gdLst/>
              <a:ahLst/>
              <a:cxnLst>
                <a:cxn ang="0">
                  <a:pos x="0" y="0"/>
                </a:cxn>
                <a:cxn ang="0">
                  <a:pos x="53" y="0"/>
                </a:cxn>
                <a:cxn ang="0">
                  <a:pos x="53" y="9"/>
                </a:cxn>
                <a:cxn ang="0">
                  <a:pos x="0" y="9"/>
                </a:cxn>
                <a:cxn ang="0">
                  <a:pos x="0" y="0"/>
                </a:cxn>
                <a:cxn ang="0">
                  <a:pos x="0" y="0"/>
                </a:cxn>
                <a:cxn ang="0">
                  <a:pos x="0" y="0"/>
                </a:cxn>
              </a:cxnLst>
              <a:rect l="0" t="0" r="r" b="b"/>
              <a:pathLst>
                <a:path w="53" h="9">
                  <a:moveTo>
                    <a:pt x="0" y="0"/>
                  </a:moveTo>
                  <a:lnTo>
                    <a:pt x="53" y="0"/>
                  </a:lnTo>
                  <a:lnTo>
                    <a:pt x="53" y="9"/>
                  </a:lnTo>
                  <a:lnTo>
                    <a:pt x="0" y="9"/>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099" name="Freeform 27"/>
            <p:cNvSpPr>
              <a:spLocks/>
            </p:cNvSpPr>
            <p:nvPr userDrawn="1"/>
          </p:nvSpPr>
          <p:spPr bwMode="auto">
            <a:xfrm>
              <a:off x="5014" y="3285"/>
              <a:ext cx="8" cy="9"/>
            </a:xfrm>
            <a:custGeom>
              <a:avLst/>
              <a:gdLst/>
              <a:ahLst/>
              <a:cxnLst>
                <a:cxn ang="0">
                  <a:pos x="8" y="4"/>
                </a:cxn>
                <a:cxn ang="0">
                  <a:pos x="8" y="9"/>
                </a:cxn>
                <a:cxn ang="0">
                  <a:pos x="4" y="9"/>
                </a:cxn>
                <a:cxn ang="0">
                  <a:pos x="4" y="0"/>
                </a:cxn>
                <a:cxn ang="0">
                  <a:pos x="0" y="4"/>
                </a:cxn>
                <a:cxn ang="0">
                  <a:pos x="8" y="4"/>
                </a:cxn>
                <a:cxn ang="0">
                  <a:pos x="8" y="4"/>
                </a:cxn>
                <a:cxn ang="0">
                  <a:pos x="8" y="4"/>
                </a:cxn>
              </a:cxnLst>
              <a:rect l="0" t="0" r="r" b="b"/>
              <a:pathLst>
                <a:path w="8" h="9">
                  <a:moveTo>
                    <a:pt x="8" y="4"/>
                  </a:moveTo>
                  <a:lnTo>
                    <a:pt x="8" y="9"/>
                  </a:lnTo>
                  <a:lnTo>
                    <a:pt x="4" y="9"/>
                  </a:lnTo>
                  <a:lnTo>
                    <a:pt x="4" y="0"/>
                  </a:lnTo>
                  <a:lnTo>
                    <a:pt x="0" y="4"/>
                  </a:lnTo>
                  <a:lnTo>
                    <a:pt x="8" y="4"/>
                  </a:lnTo>
                  <a:lnTo>
                    <a:pt x="8" y="4"/>
                  </a:lnTo>
                  <a:lnTo>
                    <a:pt x="8" y="4"/>
                  </a:lnTo>
                  <a:close/>
                </a:path>
              </a:pathLst>
            </a:custGeom>
            <a:solidFill>
              <a:srgbClr val="FFFFFF"/>
            </a:solidFill>
            <a:ln w="9525">
              <a:noFill/>
              <a:round/>
              <a:headEnd/>
              <a:tailEnd/>
            </a:ln>
          </p:spPr>
          <p:txBody>
            <a:bodyPr/>
            <a:lstStyle/>
            <a:p>
              <a:endParaRPr lang="en-US"/>
            </a:p>
          </p:txBody>
        </p:sp>
        <p:sp>
          <p:nvSpPr>
            <p:cNvPr id="3100" name="Freeform 28"/>
            <p:cNvSpPr>
              <a:spLocks/>
            </p:cNvSpPr>
            <p:nvPr userDrawn="1"/>
          </p:nvSpPr>
          <p:spPr bwMode="auto">
            <a:xfrm>
              <a:off x="4962" y="3289"/>
              <a:ext cx="7" cy="242"/>
            </a:xfrm>
            <a:custGeom>
              <a:avLst/>
              <a:gdLst/>
              <a:ahLst/>
              <a:cxnLst>
                <a:cxn ang="0">
                  <a:pos x="7" y="0"/>
                </a:cxn>
                <a:cxn ang="0">
                  <a:pos x="0" y="0"/>
                </a:cxn>
                <a:cxn ang="0">
                  <a:pos x="0" y="121"/>
                </a:cxn>
                <a:cxn ang="0">
                  <a:pos x="0" y="242"/>
                </a:cxn>
                <a:cxn ang="0">
                  <a:pos x="7" y="242"/>
                </a:cxn>
                <a:cxn ang="0">
                  <a:pos x="7" y="121"/>
                </a:cxn>
                <a:cxn ang="0">
                  <a:pos x="7" y="0"/>
                </a:cxn>
                <a:cxn ang="0">
                  <a:pos x="7" y="0"/>
                </a:cxn>
                <a:cxn ang="0">
                  <a:pos x="7" y="0"/>
                </a:cxn>
              </a:cxnLst>
              <a:rect l="0" t="0" r="r" b="b"/>
              <a:pathLst>
                <a:path w="7" h="242">
                  <a:moveTo>
                    <a:pt x="7" y="0"/>
                  </a:moveTo>
                  <a:lnTo>
                    <a:pt x="0" y="0"/>
                  </a:lnTo>
                  <a:lnTo>
                    <a:pt x="0" y="121"/>
                  </a:lnTo>
                  <a:lnTo>
                    <a:pt x="0" y="242"/>
                  </a:lnTo>
                  <a:lnTo>
                    <a:pt x="7" y="242"/>
                  </a:lnTo>
                  <a:lnTo>
                    <a:pt x="7" y="121"/>
                  </a:lnTo>
                  <a:lnTo>
                    <a:pt x="7" y="0"/>
                  </a:lnTo>
                  <a:lnTo>
                    <a:pt x="7" y="0"/>
                  </a:lnTo>
                  <a:lnTo>
                    <a:pt x="7" y="0"/>
                  </a:lnTo>
                  <a:close/>
                </a:path>
              </a:pathLst>
            </a:custGeom>
            <a:solidFill>
              <a:srgbClr val="FFFFFF"/>
            </a:solidFill>
            <a:ln w="9525">
              <a:noFill/>
              <a:round/>
              <a:headEnd/>
              <a:tailEnd/>
            </a:ln>
          </p:spPr>
          <p:txBody>
            <a:bodyPr/>
            <a:lstStyle/>
            <a:p>
              <a:endParaRPr lang="en-US"/>
            </a:p>
          </p:txBody>
        </p:sp>
        <p:sp>
          <p:nvSpPr>
            <p:cNvPr id="3101" name="Freeform 29"/>
            <p:cNvSpPr>
              <a:spLocks/>
            </p:cNvSpPr>
            <p:nvPr userDrawn="1"/>
          </p:nvSpPr>
          <p:spPr bwMode="auto">
            <a:xfrm>
              <a:off x="4962" y="3285"/>
              <a:ext cx="7" cy="9"/>
            </a:xfrm>
            <a:custGeom>
              <a:avLst/>
              <a:gdLst/>
              <a:ahLst/>
              <a:cxnLst>
                <a:cxn ang="0">
                  <a:pos x="3" y="0"/>
                </a:cxn>
                <a:cxn ang="0">
                  <a:pos x="0" y="0"/>
                </a:cxn>
                <a:cxn ang="0">
                  <a:pos x="0" y="4"/>
                </a:cxn>
                <a:cxn ang="0">
                  <a:pos x="7" y="4"/>
                </a:cxn>
                <a:cxn ang="0">
                  <a:pos x="3" y="9"/>
                </a:cxn>
                <a:cxn ang="0">
                  <a:pos x="3" y="0"/>
                </a:cxn>
                <a:cxn ang="0">
                  <a:pos x="3" y="0"/>
                </a:cxn>
                <a:cxn ang="0">
                  <a:pos x="3" y="0"/>
                </a:cxn>
              </a:cxnLst>
              <a:rect l="0" t="0" r="r" b="b"/>
              <a:pathLst>
                <a:path w="7" h="9">
                  <a:moveTo>
                    <a:pt x="3" y="0"/>
                  </a:moveTo>
                  <a:lnTo>
                    <a:pt x="0" y="0"/>
                  </a:lnTo>
                  <a:lnTo>
                    <a:pt x="0" y="4"/>
                  </a:lnTo>
                  <a:lnTo>
                    <a:pt x="7" y="4"/>
                  </a:lnTo>
                  <a:lnTo>
                    <a:pt x="3" y="9"/>
                  </a:lnTo>
                  <a:lnTo>
                    <a:pt x="3" y="0"/>
                  </a:lnTo>
                  <a:lnTo>
                    <a:pt x="3" y="0"/>
                  </a:lnTo>
                  <a:lnTo>
                    <a:pt x="3" y="0"/>
                  </a:lnTo>
                  <a:close/>
                </a:path>
              </a:pathLst>
            </a:custGeom>
            <a:solidFill>
              <a:srgbClr val="FFFFFF"/>
            </a:solidFill>
            <a:ln w="9525">
              <a:noFill/>
              <a:round/>
              <a:headEnd/>
              <a:tailEnd/>
            </a:ln>
          </p:spPr>
          <p:txBody>
            <a:bodyPr/>
            <a:lstStyle/>
            <a:p>
              <a:endParaRPr lang="en-US"/>
            </a:p>
          </p:txBody>
        </p:sp>
        <p:sp>
          <p:nvSpPr>
            <p:cNvPr id="3102" name="Freeform 30"/>
            <p:cNvSpPr>
              <a:spLocks/>
            </p:cNvSpPr>
            <p:nvPr userDrawn="1"/>
          </p:nvSpPr>
          <p:spPr bwMode="auto">
            <a:xfrm>
              <a:off x="4965" y="3526"/>
              <a:ext cx="53" cy="9"/>
            </a:xfrm>
            <a:custGeom>
              <a:avLst/>
              <a:gdLst/>
              <a:ahLst/>
              <a:cxnLst>
                <a:cxn ang="0">
                  <a:pos x="0" y="0"/>
                </a:cxn>
                <a:cxn ang="0">
                  <a:pos x="0" y="7"/>
                </a:cxn>
                <a:cxn ang="0">
                  <a:pos x="53" y="9"/>
                </a:cxn>
                <a:cxn ang="0">
                  <a:pos x="53" y="0"/>
                </a:cxn>
                <a:cxn ang="0">
                  <a:pos x="0" y="0"/>
                </a:cxn>
                <a:cxn ang="0">
                  <a:pos x="0" y="0"/>
                </a:cxn>
                <a:cxn ang="0">
                  <a:pos x="0" y="0"/>
                </a:cxn>
              </a:cxnLst>
              <a:rect l="0" t="0" r="r" b="b"/>
              <a:pathLst>
                <a:path w="53" h="9">
                  <a:moveTo>
                    <a:pt x="0" y="0"/>
                  </a:moveTo>
                  <a:lnTo>
                    <a:pt x="0" y="7"/>
                  </a:lnTo>
                  <a:lnTo>
                    <a:pt x="53" y="9"/>
                  </a:lnTo>
                  <a:lnTo>
                    <a:pt x="53" y="0"/>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103" name="Freeform 31"/>
            <p:cNvSpPr>
              <a:spLocks/>
            </p:cNvSpPr>
            <p:nvPr userDrawn="1"/>
          </p:nvSpPr>
          <p:spPr bwMode="auto">
            <a:xfrm>
              <a:off x="4962" y="3526"/>
              <a:ext cx="7" cy="7"/>
            </a:xfrm>
            <a:custGeom>
              <a:avLst/>
              <a:gdLst/>
              <a:ahLst/>
              <a:cxnLst>
                <a:cxn ang="0">
                  <a:pos x="0" y="5"/>
                </a:cxn>
                <a:cxn ang="0">
                  <a:pos x="0" y="7"/>
                </a:cxn>
                <a:cxn ang="0">
                  <a:pos x="3" y="7"/>
                </a:cxn>
                <a:cxn ang="0">
                  <a:pos x="3" y="0"/>
                </a:cxn>
                <a:cxn ang="0">
                  <a:pos x="7" y="5"/>
                </a:cxn>
                <a:cxn ang="0">
                  <a:pos x="0" y="5"/>
                </a:cxn>
                <a:cxn ang="0">
                  <a:pos x="0" y="5"/>
                </a:cxn>
                <a:cxn ang="0">
                  <a:pos x="0" y="5"/>
                </a:cxn>
              </a:cxnLst>
              <a:rect l="0" t="0" r="r" b="b"/>
              <a:pathLst>
                <a:path w="7" h="7">
                  <a:moveTo>
                    <a:pt x="0" y="5"/>
                  </a:moveTo>
                  <a:lnTo>
                    <a:pt x="0" y="7"/>
                  </a:lnTo>
                  <a:lnTo>
                    <a:pt x="3" y="7"/>
                  </a:lnTo>
                  <a:lnTo>
                    <a:pt x="3" y="0"/>
                  </a:lnTo>
                  <a:lnTo>
                    <a:pt x="7" y="5"/>
                  </a:lnTo>
                  <a:lnTo>
                    <a:pt x="0" y="5"/>
                  </a:lnTo>
                  <a:lnTo>
                    <a:pt x="0" y="5"/>
                  </a:lnTo>
                  <a:lnTo>
                    <a:pt x="0" y="5"/>
                  </a:lnTo>
                  <a:close/>
                </a:path>
              </a:pathLst>
            </a:custGeom>
            <a:solidFill>
              <a:srgbClr val="FFFFFF"/>
            </a:solidFill>
            <a:ln w="9525">
              <a:noFill/>
              <a:round/>
              <a:headEnd/>
              <a:tailEnd/>
            </a:ln>
          </p:spPr>
          <p:txBody>
            <a:bodyPr/>
            <a:lstStyle/>
            <a:p>
              <a:endParaRPr lang="en-US"/>
            </a:p>
          </p:txBody>
        </p:sp>
        <p:sp>
          <p:nvSpPr>
            <p:cNvPr id="3104" name="Freeform 32"/>
            <p:cNvSpPr>
              <a:spLocks/>
            </p:cNvSpPr>
            <p:nvPr userDrawn="1"/>
          </p:nvSpPr>
          <p:spPr bwMode="auto">
            <a:xfrm>
              <a:off x="5014" y="3531"/>
              <a:ext cx="8" cy="93"/>
            </a:xfrm>
            <a:custGeom>
              <a:avLst/>
              <a:gdLst/>
              <a:ahLst/>
              <a:cxnLst>
                <a:cxn ang="0">
                  <a:pos x="0" y="0"/>
                </a:cxn>
                <a:cxn ang="0">
                  <a:pos x="8" y="0"/>
                </a:cxn>
                <a:cxn ang="0">
                  <a:pos x="8" y="93"/>
                </a:cxn>
                <a:cxn ang="0">
                  <a:pos x="0" y="93"/>
                </a:cxn>
                <a:cxn ang="0">
                  <a:pos x="0" y="0"/>
                </a:cxn>
                <a:cxn ang="0">
                  <a:pos x="0" y="0"/>
                </a:cxn>
                <a:cxn ang="0">
                  <a:pos x="0" y="0"/>
                </a:cxn>
              </a:cxnLst>
              <a:rect l="0" t="0" r="r" b="b"/>
              <a:pathLst>
                <a:path w="8" h="93">
                  <a:moveTo>
                    <a:pt x="0" y="0"/>
                  </a:moveTo>
                  <a:lnTo>
                    <a:pt x="8" y="0"/>
                  </a:lnTo>
                  <a:lnTo>
                    <a:pt x="8" y="93"/>
                  </a:lnTo>
                  <a:lnTo>
                    <a:pt x="0" y="93"/>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105" name="Freeform 33"/>
            <p:cNvSpPr>
              <a:spLocks/>
            </p:cNvSpPr>
            <p:nvPr userDrawn="1"/>
          </p:nvSpPr>
          <p:spPr bwMode="auto">
            <a:xfrm>
              <a:off x="5014" y="3526"/>
              <a:ext cx="8" cy="9"/>
            </a:xfrm>
            <a:custGeom>
              <a:avLst/>
              <a:gdLst/>
              <a:ahLst/>
              <a:cxnLst>
                <a:cxn ang="0">
                  <a:pos x="4" y="0"/>
                </a:cxn>
                <a:cxn ang="0">
                  <a:pos x="8" y="0"/>
                </a:cxn>
                <a:cxn ang="0">
                  <a:pos x="8" y="5"/>
                </a:cxn>
                <a:cxn ang="0">
                  <a:pos x="0" y="5"/>
                </a:cxn>
                <a:cxn ang="0">
                  <a:pos x="4" y="9"/>
                </a:cxn>
                <a:cxn ang="0">
                  <a:pos x="4" y="0"/>
                </a:cxn>
                <a:cxn ang="0">
                  <a:pos x="4" y="0"/>
                </a:cxn>
                <a:cxn ang="0">
                  <a:pos x="4" y="0"/>
                </a:cxn>
              </a:cxnLst>
              <a:rect l="0" t="0" r="r" b="b"/>
              <a:pathLst>
                <a:path w="8" h="9">
                  <a:moveTo>
                    <a:pt x="4" y="0"/>
                  </a:moveTo>
                  <a:lnTo>
                    <a:pt x="8" y="0"/>
                  </a:lnTo>
                  <a:lnTo>
                    <a:pt x="8" y="5"/>
                  </a:lnTo>
                  <a:lnTo>
                    <a:pt x="0" y="5"/>
                  </a:lnTo>
                  <a:lnTo>
                    <a:pt x="4" y="9"/>
                  </a:lnTo>
                  <a:lnTo>
                    <a:pt x="4" y="0"/>
                  </a:lnTo>
                  <a:lnTo>
                    <a:pt x="4" y="0"/>
                  </a:lnTo>
                  <a:lnTo>
                    <a:pt x="4" y="0"/>
                  </a:lnTo>
                  <a:close/>
                </a:path>
              </a:pathLst>
            </a:custGeom>
            <a:solidFill>
              <a:srgbClr val="FFFFFF"/>
            </a:solidFill>
            <a:ln w="9525">
              <a:noFill/>
              <a:round/>
              <a:headEnd/>
              <a:tailEnd/>
            </a:ln>
          </p:spPr>
          <p:txBody>
            <a:bodyPr/>
            <a:lstStyle/>
            <a:p>
              <a:endParaRPr lang="en-US"/>
            </a:p>
          </p:txBody>
        </p:sp>
        <p:sp>
          <p:nvSpPr>
            <p:cNvPr id="3106" name="Freeform 34"/>
            <p:cNvSpPr>
              <a:spLocks/>
            </p:cNvSpPr>
            <p:nvPr userDrawn="1"/>
          </p:nvSpPr>
          <p:spPr bwMode="auto">
            <a:xfrm>
              <a:off x="4887" y="3620"/>
              <a:ext cx="131" cy="8"/>
            </a:xfrm>
            <a:custGeom>
              <a:avLst/>
              <a:gdLst/>
              <a:ahLst/>
              <a:cxnLst>
                <a:cxn ang="0">
                  <a:pos x="0" y="0"/>
                </a:cxn>
                <a:cxn ang="0">
                  <a:pos x="131" y="0"/>
                </a:cxn>
                <a:cxn ang="0">
                  <a:pos x="131" y="8"/>
                </a:cxn>
                <a:cxn ang="0">
                  <a:pos x="0" y="8"/>
                </a:cxn>
                <a:cxn ang="0">
                  <a:pos x="0" y="0"/>
                </a:cxn>
                <a:cxn ang="0">
                  <a:pos x="0" y="0"/>
                </a:cxn>
                <a:cxn ang="0">
                  <a:pos x="0" y="0"/>
                </a:cxn>
              </a:cxnLst>
              <a:rect l="0" t="0" r="r" b="b"/>
              <a:pathLst>
                <a:path w="131" h="8">
                  <a:moveTo>
                    <a:pt x="0" y="0"/>
                  </a:moveTo>
                  <a:lnTo>
                    <a:pt x="131" y="0"/>
                  </a:lnTo>
                  <a:lnTo>
                    <a:pt x="131" y="8"/>
                  </a:lnTo>
                  <a:lnTo>
                    <a:pt x="0" y="8"/>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107" name="Freeform 35"/>
            <p:cNvSpPr>
              <a:spLocks/>
            </p:cNvSpPr>
            <p:nvPr userDrawn="1"/>
          </p:nvSpPr>
          <p:spPr bwMode="auto">
            <a:xfrm>
              <a:off x="5014" y="3620"/>
              <a:ext cx="8" cy="8"/>
            </a:xfrm>
            <a:custGeom>
              <a:avLst/>
              <a:gdLst/>
              <a:ahLst/>
              <a:cxnLst>
                <a:cxn ang="0">
                  <a:pos x="8" y="4"/>
                </a:cxn>
                <a:cxn ang="0">
                  <a:pos x="8" y="8"/>
                </a:cxn>
                <a:cxn ang="0">
                  <a:pos x="4" y="8"/>
                </a:cxn>
                <a:cxn ang="0">
                  <a:pos x="4" y="0"/>
                </a:cxn>
                <a:cxn ang="0">
                  <a:pos x="0" y="4"/>
                </a:cxn>
                <a:cxn ang="0">
                  <a:pos x="8" y="4"/>
                </a:cxn>
                <a:cxn ang="0">
                  <a:pos x="8" y="4"/>
                </a:cxn>
                <a:cxn ang="0">
                  <a:pos x="8" y="4"/>
                </a:cxn>
              </a:cxnLst>
              <a:rect l="0" t="0" r="r" b="b"/>
              <a:pathLst>
                <a:path w="8" h="8">
                  <a:moveTo>
                    <a:pt x="8" y="4"/>
                  </a:moveTo>
                  <a:lnTo>
                    <a:pt x="8" y="8"/>
                  </a:lnTo>
                  <a:lnTo>
                    <a:pt x="4" y="8"/>
                  </a:lnTo>
                  <a:lnTo>
                    <a:pt x="4" y="0"/>
                  </a:lnTo>
                  <a:lnTo>
                    <a:pt x="0" y="4"/>
                  </a:lnTo>
                  <a:lnTo>
                    <a:pt x="8" y="4"/>
                  </a:lnTo>
                  <a:lnTo>
                    <a:pt x="8" y="4"/>
                  </a:lnTo>
                  <a:lnTo>
                    <a:pt x="8" y="4"/>
                  </a:lnTo>
                  <a:close/>
                </a:path>
              </a:pathLst>
            </a:custGeom>
            <a:solidFill>
              <a:srgbClr val="FFFFFF"/>
            </a:solidFill>
            <a:ln w="9525">
              <a:noFill/>
              <a:round/>
              <a:headEnd/>
              <a:tailEnd/>
            </a:ln>
          </p:spPr>
          <p:txBody>
            <a:bodyPr/>
            <a:lstStyle/>
            <a:p>
              <a:endParaRPr lang="en-US"/>
            </a:p>
          </p:txBody>
        </p:sp>
        <p:sp>
          <p:nvSpPr>
            <p:cNvPr id="3108" name="Freeform 36"/>
            <p:cNvSpPr>
              <a:spLocks/>
            </p:cNvSpPr>
            <p:nvPr userDrawn="1"/>
          </p:nvSpPr>
          <p:spPr bwMode="auto">
            <a:xfrm>
              <a:off x="4726" y="3426"/>
              <a:ext cx="164" cy="201"/>
            </a:xfrm>
            <a:custGeom>
              <a:avLst/>
              <a:gdLst/>
              <a:ahLst/>
              <a:cxnLst>
                <a:cxn ang="0">
                  <a:pos x="159" y="201"/>
                </a:cxn>
                <a:cxn ang="0">
                  <a:pos x="164" y="195"/>
                </a:cxn>
                <a:cxn ang="0">
                  <a:pos x="5" y="0"/>
                </a:cxn>
                <a:cxn ang="0">
                  <a:pos x="0" y="5"/>
                </a:cxn>
                <a:cxn ang="0">
                  <a:pos x="159" y="201"/>
                </a:cxn>
                <a:cxn ang="0">
                  <a:pos x="159" y="201"/>
                </a:cxn>
                <a:cxn ang="0">
                  <a:pos x="159" y="201"/>
                </a:cxn>
              </a:cxnLst>
              <a:rect l="0" t="0" r="r" b="b"/>
              <a:pathLst>
                <a:path w="164" h="201">
                  <a:moveTo>
                    <a:pt x="159" y="201"/>
                  </a:moveTo>
                  <a:lnTo>
                    <a:pt x="164" y="195"/>
                  </a:lnTo>
                  <a:lnTo>
                    <a:pt x="5" y="0"/>
                  </a:lnTo>
                  <a:lnTo>
                    <a:pt x="0" y="5"/>
                  </a:lnTo>
                  <a:lnTo>
                    <a:pt x="159" y="201"/>
                  </a:lnTo>
                  <a:lnTo>
                    <a:pt x="159" y="201"/>
                  </a:lnTo>
                  <a:lnTo>
                    <a:pt x="159" y="201"/>
                  </a:lnTo>
                  <a:close/>
                </a:path>
              </a:pathLst>
            </a:custGeom>
            <a:solidFill>
              <a:srgbClr val="FFFFFF"/>
            </a:solidFill>
            <a:ln w="9525">
              <a:noFill/>
              <a:round/>
              <a:headEnd/>
              <a:tailEnd/>
            </a:ln>
          </p:spPr>
          <p:txBody>
            <a:bodyPr/>
            <a:lstStyle/>
            <a:p>
              <a:endParaRPr lang="en-US"/>
            </a:p>
          </p:txBody>
        </p:sp>
        <p:sp>
          <p:nvSpPr>
            <p:cNvPr id="3109" name="Freeform 37"/>
            <p:cNvSpPr>
              <a:spLocks/>
            </p:cNvSpPr>
            <p:nvPr userDrawn="1"/>
          </p:nvSpPr>
          <p:spPr bwMode="auto">
            <a:xfrm>
              <a:off x="4885" y="3620"/>
              <a:ext cx="5" cy="8"/>
            </a:xfrm>
            <a:custGeom>
              <a:avLst/>
              <a:gdLst/>
              <a:ahLst/>
              <a:cxnLst>
                <a:cxn ang="0">
                  <a:pos x="2" y="8"/>
                </a:cxn>
                <a:cxn ang="0">
                  <a:pos x="0" y="8"/>
                </a:cxn>
                <a:cxn ang="0">
                  <a:pos x="0" y="7"/>
                </a:cxn>
                <a:cxn ang="0">
                  <a:pos x="5" y="1"/>
                </a:cxn>
                <a:cxn ang="0">
                  <a:pos x="2" y="0"/>
                </a:cxn>
                <a:cxn ang="0">
                  <a:pos x="2" y="8"/>
                </a:cxn>
                <a:cxn ang="0">
                  <a:pos x="2" y="8"/>
                </a:cxn>
                <a:cxn ang="0">
                  <a:pos x="2" y="8"/>
                </a:cxn>
              </a:cxnLst>
              <a:rect l="0" t="0" r="r" b="b"/>
              <a:pathLst>
                <a:path w="5" h="8">
                  <a:moveTo>
                    <a:pt x="2" y="8"/>
                  </a:moveTo>
                  <a:lnTo>
                    <a:pt x="0" y="8"/>
                  </a:lnTo>
                  <a:lnTo>
                    <a:pt x="0" y="7"/>
                  </a:lnTo>
                  <a:lnTo>
                    <a:pt x="5" y="1"/>
                  </a:lnTo>
                  <a:lnTo>
                    <a:pt x="2" y="0"/>
                  </a:lnTo>
                  <a:lnTo>
                    <a:pt x="2" y="8"/>
                  </a:lnTo>
                  <a:lnTo>
                    <a:pt x="2" y="8"/>
                  </a:lnTo>
                  <a:lnTo>
                    <a:pt x="2" y="8"/>
                  </a:lnTo>
                  <a:close/>
                </a:path>
              </a:pathLst>
            </a:custGeom>
            <a:solidFill>
              <a:srgbClr val="FFFFFF"/>
            </a:solidFill>
            <a:ln w="9525">
              <a:noFill/>
              <a:round/>
              <a:headEnd/>
              <a:tailEnd/>
            </a:ln>
          </p:spPr>
          <p:txBody>
            <a:bodyPr/>
            <a:lstStyle/>
            <a:p>
              <a:endParaRPr lang="en-US"/>
            </a:p>
          </p:txBody>
        </p:sp>
        <p:sp>
          <p:nvSpPr>
            <p:cNvPr id="3110" name="Freeform 38"/>
            <p:cNvSpPr>
              <a:spLocks/>
            </p:cNvSpPr>
            <p:nvPr userDrawn="1"/>
          </p:nvSpPr>
          <p:spPr bwMode="auto">
            <a:xfrm>
              <a:off x="4724" y="3429"/>
              <a:ext cx="9" cy="102"/>
            </a:xfrm>
            <a:custGeom>
              <a:avLst/>
              <a:gdLst/>
              <a:ahLst/>
              <a:cxnLst>
                <a:cxn ang="0">
                  <a:pos x="0" y="0"/>
                </a:cxn>
                <a:cxn ang="0">
                  <a:pos x="9" y="0"/>
                </a:cxn>
                <a:cxn ang="0">
                  <a:pos x="9" y="102"/>
                </a:cxn>
                <a:cxn ang="0">
                  <a:pos x="0" y="102"/>
                </a:cxn>
                <a:cxn ang="0">
                  <a:pos x="0" y="0"/>
                </a:cxn>
                <a:cxn ang="0">
                  <a:pos x="0" y="0"/>
                </a:cxn>
                <a:cxn ang="0">
                  <a:pos x="0" y="0"/>
                </a:cxn>
              </a:cxnLst>
              <a:rect l="0" t="0" r="r" b="b"/>
              <a:pathLst>
                <a:path w="9" h="102">
                  <a:moveTo>
                    <a:pt x="0" y="0"/>
                  </a:moveTo>
                  <a:lnTo>
                    <a:pt x="9" y="0"/>
                  </a:lnTo>
                  <a:lnTo>
                    <a:pt x="9" y="102"/>
                  </a:lnTo>
                  <a:lnTo>
                    <a:pt x="0" y="102"/>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111" name="Freeform 39"/>
            <p:cNvSpPr>
              <a:spLocks/>
            </p:cNvSpPr>
            <p:nvPr userDrawn="1"/>
          </p:nvSpPr>
          <p:spPr bwMode="auto">
            <a:xfrm>
              <a:off x="4724" y="3418"/>
              <a:ext cx="9" cy="13"/>
            </a:xfrm>
            <a:custGeom>
              <a:avLst/>
              <a:gdLst/>
              <a:ahLst/>
              <a:cxnLst>
                <a:cxn ang="0">
                  <a:pos x="7" y="8"/>
                </a:cxn>
                <a:cxn ang="0">
                  <a:pos x="0" y="0"/>
                </a:cxn>
                <a:cxn ang="0">
                  <a:pos x="0" y="11"/>
                </a:cxn>
                <a:cxn ang="0">
                  <a:pos x="9" y="11"/>
                </a:cxn>
                <a:cxn ang="0">
                  <a:pos x="2" y="13"/>
                </a:cxn>
                <a:cxn ang="0">
                  <a:pos x="7" y="8"/>
                </a:cxn>
                <a:cxn ang="0">
                  <a:pos x="7" y="8"/>
                </a:cxn>
                <a:cxn ang="0">
                  <a:pos x="7" y="8"/>
                </a:cxn>
              </a:cxnLst>
              <a:rect l="0" t="0" r="r" b="b"/>
              <a:pathLst>
                <a:path w="9" h="13">
                  <a:moveTo>
                    <a:pt x="7" y="8"/>
                  </a:moveTo>
                  <a:lnTo>
                    <a:pt x="0" y="0"/>
                  </a:lnTo>
                  <a:lnTo>
                    <a:pt x="0" y="11"/>
                  </a:lnTo>
                  <a:lnTo>
                    <a:pt x="9" y="11"/>
                  </a:lnTo>
                  <a:lnTo>
                    <a:pt x="2" y="13"/>
                  </a:lnTo>
                  <a:lnTo>
                    <a:pt x="7" y="8"/>
                  </a:lnTo>
                  <a:lnTo>
                    <a:pt x="7" y="8"/>
                  </a:lnTo>
                  <a:lnTo>
                    <a:pt x="7" y="8"/>
                  </a:lnTo>
                  <a:close/>
                </a:path>
              </a:pathLst>
            </a:custGeom>
            <a:solidFill>
              <a:srgbClr val="FFFFFF"/>
            </a:solidFill>
            <a:ln w="9525">
              <a:noFill/>
              <a:round/>
              <a:headEnd/>
              <a:tailEnd/>
            </a:ln>
          </p:spPr>
          <p:txBody>
            <a:bodyPr/>
            <a:lstStyle/>
            <a:p>
              <a:endParaRPr lang="en-US"/>
            </a:p>
          </p:txBody>
        </p:sp>
        <p:sp>
          <p:nvSpPr>
            <p:cNvPr id="3112" name="Freeform 40"/>
            <p:cNvSpPr>
              <a:spLocks/>
            </p:cNvSpPr>
            <p:nvPr userDrawn="1"/>
          </p:nvSpPr>
          <p:spPr bwMode="auto">
            <a:xfrm>
              <a:off x="4728" y="3526"/>
              <a:ext cx="45" cy="9"/>
            </a:xfrm>
            <a:custGeom>
              <a:avLst/>
              <a:gdLst/>
              <a:ahLst/>
              <a:cxnLst>
                <a:cxn ang="0">
                  <a:pos x="0" y="0"/>
                </a:cxn>
                <a:cxn ang="0">
                  <a:pos x="45" y="0"/>
                </a:cxn>
                <a:cxn ang="0">
                  <a:pos x="45" y="9"/>
                </a:cxn>
                <a:cxn ang="0">
                  <a:pos x="0" y="9"/>
                </a:cxn>
                <a:cxn ang="0">
                  <a:pos x="0" y="0"/>
                </a:cxn>
                <a:cxn ang="0">
                  <a:pos x="0" y="0"/>
                </a:cxn>
                <a:cxn ang="0">
                  <a:pos x="0" y="0"/>
                </a:cxn>
              </a:cxnLst>
              <a:rect l="0" t="0" r="r" b="b"/>
              <a:pathLst>
                <a:path w="45" h="9">
                  <a:moveTo>
                    <a:pt x="0" y="0"/>
                  </a:moveTo>
                  <a:lnTo>
                    <a:pt x="45" y="0"/>
                  </a:lnTo>
                  <a:lnTo>
                    <a:pt x="45" y="9"/>
                  </a:lnTo>
                  <a:lnTo>
                    <a:pt x="0" y="9"/>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113" name="Freeform 41"/>
            <p:cNvSpPr>
              <a:spLocks/>
            </p:cNvSpPr>
            <p:nvPr userDrawn="1"/>
          </p:nvSpPr>
          <p:spPr bwMode="auto">
            <a:xfrm>
              <a:off x="4724" y="3526"/>
              <a:ext cx="9" cy="9"/>
            </a:xfrm>
            <a:custGeom>
              <a:avLst/>
              <a:gdLst/>
              <a:ahLst/>
              <a:cxnLst>
                <a:cxn ang="0">
                  <a:pos x="0" y="5"/>
                </a:cxn>
                <a:cxn ang="0">
                  <a:pos x="0" y="9"/>
                </a:cxn>
                <a:cxn ang="0">
                  <a:pos x="4" y="9"/>
                </a:cxn>
                <a:cxn ang="0">
                  <a:pos x="4" y="0"/>
                </a:cxn>
                <a:cxn ang="0">
                  <a:pos x="9" y="5"/>
                </a:cxn>
                <a:cxn ang="0">
                  <a:pos x="0" y="5"/>
                </a:cxn>
                <a:cxn ang="0">
                  <a:pos x="0" y="5"/>
                </a:cxn>
                <a:cxn ang="0">
                  <a:pos x="0" y="5"/>
                </a:cxn>
              </a:cxnLst>
              <a:rect l="0" t="0" r="r" b="b"/>
              <a:pathLst>
                <a:path w="9" h="9">
                  <a:moveTo>
                    <a:pt x="0" y="5"/>
                  </a:moveTo>
                  <a:lnTo>
                    <a:pt x="0" y="9"/>
                  </a:lnTo>
                  <a:lnTo>
                    <a:pt x="4" y="9"/>
                  </a:lnTo>
                  <a:lnTo>
                    <a:pt x="4" y="0"/>
                  </a:lnTo>
                  <a:lnTo>
                    <a:pt x="9" y="5"/>
                  </a:lnTo>
                  <a:lnTo>
                    <a:pt x="0" y="5"/>
                  </a:lnTo>
                  <a:lnTo>
                    <a:pt x="0" y="5"/>
                  </a:lnTo>
                  <a:lnTo>
                    <a:pt x="0" y="5"/>
                  </a:lnTo>
                  <a:close/>
                </a:path>
              </a:pathLst>
            </a:custGeom>
            <a:solidFill>
              <a:srgbClr val="FFFFFF"/>
            </a:solidFill>
            <a:ln w="9525">
              <a:noFill/>
              <a:round/>
              <a:headEnd/>
              <a:tailEnd/>
            </a:ln>
          </p:spPr>
          <p:txBody>
            <a:bodyPr/>
            <a:lstStyle/>
            <a:p>
              <a:endParaRPr lang="en-US"/>
            </a:p>
          </p:txBody>
        </p:sp>
        <p:sp>
          <p:nvSpPr>
            <p:cNvPr id="3114" name="Freeform 42"/>
            <p:cNvSpPr>
              <a:spLocks/>
            </p:cNvSpPr>
            <p:nvPr userDrawn="1"/>
          </p:nvSpPr>
          <p:spPr bwMode="auto">
            <a:xfrm>
              <a:off x="4769" y="3531"/>
              <a:ext cx="8" cy="93"/>
            </a:xfrm>
            <a:custGeom>
              <a:avLst/>
              <a:gdLst/>
              <a:ahLst/>
              <a:cxnLst>
                <a:cxn ang="0">
                  <a:pos x="0" y="0"/>
                </a:cxn>
                <a:cxn ang="0">
                  <a:pos x="8" y="0"/>
                </a:cxn>
                <a:cxn ang="0">
                  <a:pos x="8" y="93"/>
                </a:cxn>
                <a:cxn ang="0">
                  <a:pos x="0" y="93"/>
                </a:cxn>
                <a:cxn ang="0">
                  <a:pos x="0" y="0"/>
                </a:cxn>
                <a:cxn ang="0">
                  <a:pos x="0" y="0"/>
                </a:cxn>
                <a:cxn ang="0">
                  <a:pos x="0" y="0"/>
                </a:cxn>
              </a:cxnLst>
              <a:rect l="0" t="0" r="r" b="b"/>
              <a:pathLst>
                <a:path w="8" h="93">
                  <a:moveTo>
                    <a:pt x="0" y="0"/>
                  </a:moveTo>
                  <a:lnTo>
                    <a:pt x="8" y="0"/>
                  </a:lnTo>
                  <a:lnTo>
                    <a:pt x="8" y="93"/>
                  </a:lnTo>
                  <a:lnTo>
                    <a:pt x="0" y="93"/>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115" name="Freeform 43"/>
            <p:cNvSpPr>
              <a:spLocks/>
            </p:cNvSpPr>
            <p:nvPr userDrawn="1"/>
          </p:nvSpPr>
          <p:spPr bwMode="auto">
            <a:xfrm>
              <a:off x="4769" y="3526"/>
              <a:ext cx="8" cy="9"/>
            </a:xfrm>
            <a:custGeom>
              <a:avLst/>
              <a:gdLst/>
              <a:ahLst/>
              <a:cxnLst>
                <a:cxn ang="0">
                  <a:pos x="4" y="0"/>
                </a:cxn>
                <a:cxn ang="0">
                  <a:pos x="8" y="0"/>
                </a:cxn>
                <a:cxn ang="0">
                  <a:pos x="8" y="5"/>
                </a:cxn>
                <a:cxn ang="0">
                  <a:pos x="0" y="5"/>
                </a:cxn>
                <a:cxn ang="0">
                  <a:pos x="4" y="9"/>
                </a:cxn>
                <a:cxn ang="0">
                  <a:pos x="4" y="0"/>
                </a:cxn>
                <a:cxn ang="0">
                  <a:pos x="4" y="0"/>
                </a:cxn>
                <a:cxn ang="0">
                  <a:pos x="4" y="0"/>
                </a:cxn>
              </a:cxnLst>
              <a:rect l="0" t="0" r="r" b="b"/>
              <a:pathLst>
                <a:path w="8" h="9">
                  <a:moveTo>
                    <a:pt x="4" y="0"/>
                  </a:moveTo>
                  <a:lnTo>
                    <a:pt x="8" y="0"/>
                  </a:lnTo>
                  <a:lnTo>
                    <a:pt x="8" y="5"/>
                  </a:lnTo>
                  <a:lnTo>
                    <a:pt x="0" y="5"/>
                  </a:lnTo>
                  <a:lnTo>
                    <a:pt x="4" y="9"/>
                  </a:lnTo>
                  <a:lnTo>
                    <a:pt x="4" y="0"/>
                  </a:lnTo>
                  <a:lnTo>
                    <a:pt x="4" y="0"/>
                  </a:lnTo>
                  <a:lnTo>
                    <a:pt x="4" y="0"/>
                  </a:lnTo>
                  <a:close/>
                </a:path>
              </a:pathLst>
            </a:custGeom>
            <a:solidFill>
              <a:srgbClr val="FFFFFF"/>
            </a:solidFill>
            <a:ln w="9525">
              <a:noFill/>
              <a:round/>
              <a:headEnd/>
              <a:tailEnd/>
            </a:ln>
          </p:spPr>
          <p:txBody>
            <a:bodyPr/>
            <a:lstStyle/>
            <a:p>
              <a:endParaRPr lang="en-US"/>
            </a:p>
          </p:txBody>
        </p:sp>
        <p:sp>
          <p:nvSpPr>
            <p:cNvPr id="3116" name="Freeform 44"/>
            <p:cNvSpPr>
              <a:spLocks/>
            </p:cNvSpPr>
            <p:nvPr userDrawn="1"/>
          </p:nvSpPr>
          <p:spPr bwMode="auto">
            <a:xfrm>
              <a:off x="4579" y="3620"/>
              <a:ext cx="194" cy="8"/>
            </a:xfrm>
            <a:custGeom>
              <a:avLst/>
              <a:gdLst/>
              <a:ahLst/>
              <a:cxnLst>
                <a:cxn ang="0">
                  <a:pos x="0" y="0"/>
                </a:cxn>
                <a:cxn ang="0">
                  <a:pos x="194" y="0"/>
                </a:cxn>
                <a:cxn ang="0">
                  <a:pos x="194" y="8"/>
                </a:cxn>
                <a:cxn ang="0">
                  <a:pos x="0" y="8"/>
                </a:cxn>
                <a:cxn ang="0">
                  <a:pos x="0" y="0"/>
                </a:cxn>
                <a:cxn ang="0">
                  <a:pos x="0" y="0"/>
                </a:cxn>
                <a:cxn ang="0">
                  <a:pos x="0" y="0"/>
                </a:cxn>
              </a:cxnLst>
              <a:rect l="0" t="0" r="r" b="b"/>
              <a:pathLst>
                <a:path w="194" h="8">
                  <a:moveTo>
                    <a:pt x="0" y="0"/>
                  </a:moveTo>
                  <a:lnTo>
                    <a:pt x="194" y="0"/>
                  </a:lnTo>
                  <a:lnTo>
                    <a:pt x="194" y="8"/>
                  </a:lnTo>
                  <a:lnTo>
                    <a:pt x="0" y="8"/>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117" name="Freeform 45"/>
            <p:cNvSpPr>
              <a:spLocks/>
            </p:cNvSpPr>
            <p:nvPr userDrawn="1"/>
          </p:nvSpPr>
          <p:spPr bwMode="auto">
            <a:xfrm>
              <a:off x="4769" y="3620"/>
              <a:ext cx="8" cy="8"/>
            </a:xfrm>
            <a:custGeom>
              <a:avLst/>
              <a:gdLst/>
              <a:ahLst/>
              <a:cxnLst>
                <a:cxn ang="0">
                  <a:pos x="8" y="4"/>
                </a:cxn>
                <a:cxn ang="0">
                  <a:pos x="8" y="8"/>
                </a:cxn>
                <a:cxn ang="0">
                  <a:pos x="4" y="8"/>
                </a:cxn>
                <a:cxn ang="0">
                  <a:pos x="4" y="0"/>
                </a:cxn>
                <a:cxn ang="0">
                  <a:pos x="0" y="4"/>
                </a:cxn>
                <a:cxn ang="0">
                  <a:pos x="8" y="4"/>
                </a:cxn>
                <a:cxn ang="0">
                  <a:pos x="8" y="4"/>
                </a:cxn>
                <a:cxn ang="0">
                  <a:pos x="8" y="4"/>
                </a:cxn>
              </a:cxnLst>
              <a:rect l="0" t="0" r="r" b="b"/>
              <a:pathLst>
                <a:path w="8" h="8">
                  <a:moveTo>
                    <a:pt x="8" y="4"/>
                  </a:moveTo>
                  <a:lnTo>
                    <a:pt x="8" y="8"/>
                  </a:lnTo>
                  <a:lnTo>
                    <a:pt x="4" y="8"/>
                  </a:lnTo>
                  <a:lnTo>
                    <a:pt x="4" y="0"/>
                  </a:lnTo>
                  <a:lnTo>
                    <a:pt x="0" y="4"/>
                  </a:lnTo>
                  <a:lnTo>
                    <a:pt x="8" y="4"/>
                  </a:lnTo>
                  <a:lnTo>
                    <a:pt x="8" y="4"/>
                  </a:lnTo>
                  <a:lnTo>
                    <a:pt x="8" y="4"/>
                  </a:lnTo>
                  <a:close/>
                </a:path>
              </a:pathLst>
            </a:custGeom>
            <a:solidFill>
              <a:srgbClr val="FFFFFF"/>
            </a:solidFill>
            <a:ln w="9525">
              <a:noFill/>
              <a:round/>
              <a:headEnd/>
              <a:tailEnd/>
            </a:ln>
          </p:spPr>
          <p:txBody>
            <a:bodyPr/>
            <a:lstStyle/>
            <a:p>
              <a:endParaRPr lang="en-US"/>
            </a:p>
          </p:txBody>
        </p:sp>
        <p:sp>
          <p:nvSpPr>
            <p:cNvPr id="3118" name="Freeform 46"/>
            <p:cNvSpPr>
              <a:spLocks/>
            </p:cNvSpPr>
            <p:nvPr userDrawn="1"/>
          </p:nvSpPr>
          <p:spPr bwMode="auto">
            <a:xfrm>
              <a:off x="4575" y="3529"/>
              <a:ext cx="8" cy="95"/>
            </a:xfrm>
            <a:custGeom>
              <a:avLst/>
              <a:gdLst/>
              <a:ahLst/>
              <a:cxnLst>
                <a:cxn ang="0">
                  <a:pos x="0" y="95"/>
                </a:cxn>
                <a:cxn ang="0">
                  <a:pos x="8" y="95"/>
                </a:cxn>
                <a:cxn ang="0">
                  <a:pos x="8" y="0"/>
                </a:cxn>
                <a:cxn ang="0">
                  <a:pos x="0" y="0"/>
                </a:cxn>
                <a:cxn ang="0">
                  <a:pos x="0" y="95"/>
                </a:cxn>
                <a:cxn ang="0">
                  <a:pos x="0" y="95"/>
                </a:cxn>
                <a:cxn ang="0">
                  <a:pos x="0" y="95"/>
                </a:cxn>
              </a:cxnLst>
              <a:rect l="0" t="0" r="r" b="b"/>
              <a:pathLst>
                <a:path w="8" h="95">
                  <a:moveTo>
                    <a:pt x="0" y="95"/>
                  </a:moveTo>
                  <a:lnTo>
                    <a:pt x="8" y="95"/>
                  </a:lnTo>
                  <a:lnTo>
                    <a:pt x="8" y="0"/>
                  </a:lnTo>
                  <a:lnTo>
                    <a:pt x="0" y="0"/>
                  </a:lnTo>
                  <a:lnTo>
                    <a:pt x="0" y="95"/>
                  </a:lnTo>
                  <a:lnTo>
                    <a:pt x="0" y="95"/>
                  </a:lnTo>
                  <a:lnTo>
                    <a:pt x="0" y="95"/>
                  </a:lnTo>
                  <a:close/>
                </a:path>
              </a:pathLst>
            </a:custGeom>
            <a:solidFill>
              <a:srgbClr val="FFFFFF"/>
            </a:solidFill>
            <a:ln w="9525">
              <a:noFill/>
              <a:round/>
              <a:headEnd/>
              <a:tailEnd/>
            </a:ln>
          </p:spPr>
          <p:txBody>
            <a:bodyPr/>
            <a:lstStyle/>
            <a:p>
              <a:endParaRPr lang="en-US"/>
            </a:p>
          </p:txBody>
        </p:sp>
        <p:sp>
          <p:nvSpPr>
            <p:cNvPr id="3119" name="Freeform 47"/>
            <p:cNvSpPr>
              <a:spLocks/>
            </p:cNvSpPr>
            <p:nvPr userDrawn="1"/>
          </p:nvSpPr>
          <p:spPr bwMode="auto">
            <a:xfrm>
              <a:off x="4575" y="3620"/>
              <a:ext cx="8" cy="8"/>
            </a:xfrm>
            <a:custGeom>
              <a:avLst/>
              <a:gdLst/>
              <a:ahLst/>
              <a:cxnLst>
                <a:cxn ang="0">
                  <a:pos x="4" y="8"/>
                </a:cxn>
                <a:cxn ang="0">
                  <a:pos x="0" y="8"/>
                </a:cxn>
                <a:cxn ang="0">
                  <a:pos x="0" y="4"/>
                </a:cxn>
                <a:cxn ang="0">
                  <a:pos x="8" y="4"/>
                </a:cxn>
                <a:cxn ang="0">
                  <a:pos x="4" y="0"/>
                </a:cxn>
                <a:cxn ang="0">
                  <a:pos x="4" y="8"/>
                </a:cxn>
                <a:cxn ang="0">
                  <a:pos x="4" y="8"/>
                </a:cxn>
                <a:cxn ang="0">
                  <a:pos x="4" y="8"/>
                </a:cxn>
              </a:cxnLst>
              <a:rect l="0" t="0" r="r" b="b"/>
              <a:pathLst>
                <a:path w="8" h="8">
                  <a:moveTo>
                    <a:pt x="4" y="8"/>
                  </a:moveTo>
                  <a:lnTo>
                    <a:pt x="0" y="8"/>
                  </a:lnTo>
                  <a:lnTo>
                    <a:pt x="0" y="4"/>
                  </a:lnTo>
                  <a:lnTo>
                    <a:pt x="8" y="4"/>
                  </a:lnTo>
                  <a:lnTo>
                    <a:pt x="4" y="0"/>
                  </a:lnTo>
                  <a:lnTo>
                    <a:pt x="4" y="8"/>
                  </a:lnTo>
                  <a:lnTo>
                    <a:pt x="4" y="8"/>
                  </a:lnTo>
                  <a:lnTo>
                    <a:pt x="4" y="8"/>
                  </a:lnTo>
                  <a:close/>
                </a:path>
              </a:pathLst>
            </a:custGeom>
            <a:solidFill>
              <a:srgbClr val="FFFFFF"/>
            </a:solidFill>
            <a:ln w="9525">
              <a:noFill/>
              <a:round/>
              <a:headEnd/>
              <a:tailEnd/>
            </a:ln>
          </p:spPr>
          <p:txBody>
            <a:bodyPr/>
            <a:lstStyle/>
            <a:p>
              <a:endParaRPr lang="en-US"/>
            </a:p>
          </p:txBody>
        </p:sp>
        <p:sp>
          <p:nvSpPr>
            <p:cNvPr id="3120" name="Freeform 48"/>
            <p:cNvSpPr>
              <a:spLocks/>
            </p:cNvSpPr>
            <p:nvPr userDrawn="1"/>
          </p:nvSpPr>
          <p:spPr bwMode="auto">
            <a:xfrm>
              <a:off x="4579" y="3525"/>
              <a:ext cx="48" cy="8"/>
            </a:xfrm>
            <a:custGeom>
              <a:avLst/>
              <a:gdLst/>
              <a:ahLst/>
              <a:cxnLst>
                <a:cxn ang="0">
                  <a:pos x="0" y="0"/>
                </a:cxn>
                <a:cxn ang="0">
                  <a:pos x="48" y="0"/>
                </a:cxn>
                <a:cxn ang="0">
                  <a:pos x="48" y="8"/>
                </a:cxn>
                <a:cxn ang="0">
                  <a:pos x="0" y="8"/>
                </a:cxn>
                <a:cxn ang="0">
                  <a:pos x="0" y="0"/>
                </a:cxn>
                <a:cxn ang="0">
                  <a:pos x="0" y="0"/>
                </a:cxn>
                <a:cxn ang="0">
                  <a:pos x="0" y="0"/>
                </a:cxn>
              </a:cxnLst>
              <a:rect l="0" t="0" r="r" b="b"/>
              <a:pathLst>
                <a:path w="48" h="8">
                  <a:moveTo>
                    <a:pt x="0" y="0"/>
                  </a:moveTo>
                  <a:lnTo>
                    <a:pt x="48" y="0"/>
                  </a:lnTo>
                  <a:lnTo>
                    <a:pt x="48" y="8"/>
                  </a:lnTo>
                  <a:lnTo>
                    <a:pt x="0" y="8"/>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121" name="Freeform 49"/>
            <p:cNvSpPr>
              <a:spLocks/>
            </p:cNvSpPr>
            <p:nvPr userDrawn="1"/>
          </p:nvSpPr>
          <p:spPr bwMode="auto">
            <a:xfrm>
              <a:off x="4575" y="3525"/>
              <a:ext cx="8" cy="8"/>
            </a:xfrm>
            <a:custGeom>
              <a:avLst/>
              <a:gdLst/>
              <a:ahLst/>
              <a:cxnLst>
                <a:cxn ang="0">
                  <a:pos x="0" y="4"/>
                </a:cxn>
                <a:cxn ang="0">
                  <a:pos x="0" y="0"/>
                </a:cxn>
                <a:cxn ang="0">
                  <a:pos x="4" y="0"/>
                </a:cxn>
                <a:cxn ang="0">
                  <a:pos x="4" y="8"/>
                </a:cxn>
                <a:cxn ang="0">
                  <a:pos x="8" y="4"/>
                </a:cxn>
                <a:cxn ang="0">
                  <a:pos x="0" y="4"/>
                </a:cxn>
                <a:cxn ang="0">
                  <a:pos x="0" y="4"/>
                </a:cxn>
                <a:cxn ang="0">
                  <a:pos x="0" y="4"/>
                </a:cxn>
              </a:cxnLst>
              <a:rect l="0" t="0" r="r" b="b"/>
              <a:pathLst>
                <a:path w="8" h="8">
                  <a:moveTo>
                    <a:pt x="0" y="4"/>
                  </a:moveTo>
                  <a:lnTo>
                    <a:pt x="0" y="0"/>
                  </a:lnTo>
                  <a:lnTo>
                    <a:pt x="4" y="0"/>
                  </a:lnTo>
                  <a:lnTo>
                    <a:pt x="4" y="8"/>
                  </a:lnTo>
                  <a:lnTo>
                    <a:pt x="8" y="4"/>
                  </a:lnTo>
                  <a:lnTo>
                    <a:pt x="0" y="4"/>
                  </a:lnTo>
                  <a:lnTo>
                    <a:pt x="0" y="4"/>
                  </a:lnTo>
                  <a:lnTo>
                    <a:pt x="0" y="4"/>
                  </a:lnTo>
                  <a:close/>
                </a:path>
              </a:pathLst>
            </a:custGeom>
            <a:solidFill>
              <a:srgbClr val="FFFFFF"/>
            </a:solidFill>
            <a:ln w="9525">
              <a:noFill/>
              <a:round/>
              <a:headEnd/>
              <a:tailEnd/>
            </a:ln>
          </p:spPr>
          <p:txBody>
            <a:bodyPr/>
            <a:lstStyle/>
            <a:p>
              <a:endParaRPr lang="en-US"/>
            </a:p>
          </p:txBody>
        </p:sp>
        <p:sp>
          <p:nvSpPr>
            <p:cNvPr id="3122" name="Freeform 50"/>
            <p:cNvSpPr>
              <a:spLocks/>
            </p:cNvSpPr>
            <p:nvPr userDrawn="1"/>
          </p:nvSpPr>
          <p:spPr bwMode="auto">
            <a:xfrm>
              <a:off x="4623" y="3288"/>
              <a:ext cx="8" cy="241"/>
            </a:xfrm>
            <a:custGeom>
              <a:avLst/>
              <a:gdLst/>
              <a:ahLst/>
              <a:cxnLst>
                <a:cxn ang="0">
                  <a:pos x="0" y="0"/>
                </a:cxn>
                <a:cxn ang="0">
                  <a:pos x="8" y="0"/>
                </a:cxn>
                <a:cxn ang="0">
                  <a:pos x="8" y="241"/>
                </a:cxn>
                <a:cxn ang="0">
                  <a:pos x="0" y="241"/>
                </a:cxn>
                <a:cxn ang="0">
                  <a:pos x="0" y="0"/>
                </a:cxn>
                <a:cxn ang="0">
                  <a:pos x="0" y="0"/>
                </a:cxn>
                <a:cxn ang="0">
                  <a:pos x="0" y="0"/>
                </a:cxn>
              </a:cxnLst>
              <a:rect l="0" t="0" r="r" b="b"/>
              <a:pathLst>
                <a:path w="8" h="241">
                  <a:moveTo>
                    <a:pt x="0" y="0"/>
                  </a:moveTo>
                  <a:lnTo>
                    <a:pt x="8" y="0"/>
                  </a:lnTo>
                  <a:lnTo>
                    <a:pt x="8" y="241"/>
                  </a:lnTo>
                  <a:lnTo>
                    <a:pt x="0" y="241"/>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123" name="Freeform 51"/>
            <p:cNvSpPr>
              <a:spLocks/>
            </p:cNvSpPr>
            <p:nvPr userDrawn="1"/>
          </p:nvSpPr>
          <p:spPr bwMode="auto">
            <a:xfrm>
              <a:off x="4623" y="3525"/>
              <a:ext cx="8" cy="8"/>
            </a:xfrm>
            <a:custGeom>
              <a:avLst/>
              <a:gdLst/>
              <a:ahLst/>
              <a:cxnLst>
                <a:cxn ang="0">
                  <a:pos x="4" y="8"/>
                </a:cxn>
                <a:cxn ang="0">
                  <a:pos x="8" y="8"/>
                </a:cxn>
                <a:cxn ang="0">
                  <a:pos x="8" y="4"/>
                </a:cxn>
                <a:cxn ang="0">
                  <a:pos x="0" y="4"/>
                </a:cxn>
                <a:cxn ang="0">
                  <a:pos x="4" y="0"/>
                </a:cxn>
                <a:cxn ang="0">
                  <a:pos x="4" y="8"/>
                </a:cxn>
                <a:cxn ang="0">
                  <a:pos x="4" y="8"/>
                </a:cxn>
                <a:cxn ang="0">
                  <a:pos x="4" y="8"/>
                </a:cxn>
              </a:cxnLst>
              <a:rect l="0" t="0" r="r" b="b"/>
              <a:pathLst>
                <a:path w="8" h="8">
                  <a:moveTo>
                    <a:pt x="4" y="8"/>
                  </a:moveTo>
                  <a:lnTo>
                    <a:pt x="8" y="8"/>
                  </a:lnTo>
                  <a:lnTo>
                    <a:pt x="8" y="4"/>
                  </a:lnTo>
                  <a:lnTo>
                    <a:pt x="0" y="4"/>
                  </a:lnTo>
                  <a:lnTo>
                    <a:pt x="4" y="0"/>
                  </a:lnTo>
                  <a:lnTo>
                    <a:pt x="4" y="8"/>
                  </a:lnTo>
                  <a:lnTo>
                    <a:pt x="4" y="8"/>
                  </a:lnTo>
                  <a:lnTo>
                    <a:pt x="4" y="8"/>
                  </a:lnTo>
                  <a:close/>
                </a:path>
              </a:pathLst>
            </a:custGeom>
            <a:solidFill>
              <a:srgbClr val="FFFFFF"/>
            </a:solidFill>
            <a:ln w="9525">
              <a:noFill/>
              <a:round/>
              <a:headEnd/>
              <a:tailEnd/>
            </a:ln>
          </p:spPr>
          <p:txBody>
            <a:bodyPr/>
            <a:lstStyle/>
            <a:p>
              <a:endParaRPr lang="en-US"/>
            </a:p>
          </p:txBody>
        </p:sp>
        <p:sp>
          <p:nvSpPr>
            <p:cNvPr id="3124" name="Freeform 52"/>
            <p:cNvSpPr>
              <a:spLocks/>
            </p:cNvSpPr>
            <p:nvPr userDrawn="1"/>
          </p:nvSpPr>
          <p:spPr bwMode="auto">
            <a:xfrm>
              <a:off x="4580" y="3284"/>
              <a:ext cx="47" cy="8"/>
            </a:xfrm>
            <a:custGeom>
              <a:avLst/>
              <a:gdLst/>
              <a:ahLst/>
              <a:cxnLst>
                <a:cxn ang="0">
                  <a:pos x="0" y="0"/>
                </a:cxn>
                <a:cxn ang="0">
                  <a:pos x="47" y="0"/>
                </a:cxn>
                <a:cxn ang="0">
                  <a:pos x="47" y="8"/>
                </a:cxn>
                <a:cxn ang="0">
                  <a:pos x="0" y="8"/>
                </a:cxn>
                <a:cxn ang="0">
                  <a:pos x="0" y="0"/>
                </a:cxn>
                <a:cxn ang="0">
                  <a:pos x="0" y="0"/>
                </a:cxn>
                <a:cxn ang="0">
                  <a:pos x="0" y="0"/>
                </a:cxn>
              </a:cxnLst>
              <a:rect l="0" t="0" r="r" b="b"/>
              <a:pathLst>
                <a:path w="47" h="8">
                  <a:moveTo>
                    <a:pt x="0" y="0"/>
                  </a:moveTo>
                  <a:lnTo>
                    <a:pt x="47" y="0"/>
                  </a:lnTo>
                  <a:lnTo>
                    <a:pt x="47" y="8"/>
                  </a:lnTo>
                  <a:lnTo>
                    <a:pt x="0" y="8"/>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125" name="Freeform 53"/>
            <p:cNvSpPr>
              <a:spLocks/>
            </p:cNvSpPr>
            <p:nvPr userDrawn="1"/>
          </p:nvSpPr>
          <p:spPr bwMode="auto">
            <a:xfrm>
              <a:off x="4623" y="3284"/>
              <a:ext cx="8" cy="8"/>
            </a:xfrm>
            <a:custGeom>
              <a:avLst/>
              <a:gdLst/>
              <a:ahLst/>
              <a:cxnLst>
                <a:cxn ang="0">
                  <a:pos x="8" y="4"/>
                </a:cxn>
                <a:cxn ang="0">
                  <a:pos x="8" y="0"/>
                </a:cxn>
                <a:cxn ang="0">
                  <a:pos x="4" y="0"/>
                </a:cxn>
                <a:cxn ang="0">
                  <a:pos x="4" y="8"/>
                </a:cxn>
                <a:cxn ang="0">
                  <a:pos x="0" y="4"/>
                </a:cxn>
                <a:cxn ang="0">
                  <a:pos x="8" y="4"/>
                </a:cxn>
                <a:cxn ang="0">
                  <a:pos x="8" y="4"/>
                </a:cxn>
                <a:cxn ang="0">
                  <a:pos x="8" y="4"/>
                </a:cxn>
              </a:cxnLst>
              <a:rect l="0" t="0" r="r" b="b"/>
              <a:pathLst>
                <a:path w="8" h="8">
                  <a:moveTo>
                    <a:pt x="8" y="4"/>
                  </a:moveTo>
                  <a:lnTo>
                    <a:pt x="8" y="0"/>
                  </a:lnTo>
                  <a:lnTo>
                    <a:pt x="4" y="0"/>
                  </a:lnTo>
                  <a:lnTo>
                    <a:pt x="4" y="8"/>
                  </a:lnTo>
                  <a:lnTo>
                    <a:pt x="0" y="4"/>
                  </a:lnTo>
                  <a:lnTo>
                    <a:pt x="8" y="4"/>
                  </a:lnTo>
                  <a:lnTo>
                    <a:pt x="8" y="4"/>
                  </a:lnTo>
                  <a:lnTo>
                    <a:pt x="8" y="4"/>
                  </a:lnTo>
                  <a:close/>
                </a:path>
              </a:pathLst>
            </a:custGeom>
            <a:solidFill>
              <a:srgbClr val="FFFFFF"/>
            </a:solidFill>
            <a:ln w="9525">
              <a:noFill/>
              <a:round/>
              <a:headEnd/>
              <a:tailEnd/>
            </a:ln>
          </p:spPr>
          <p:txBody>
            <a:bodyPr/>
            <a:lstStyle/>
            <a:p>
              <a:endParaRPr lang="en-US"/>
            </a:p>
          </p:txBody>
        </p:sp>
        <p:sp>
          <p:nvSpPr>
            <p:cNvPr id="3126" name="Freeform 54"/>
            <p:cNvSpPr>
              <a:spLocks/>
            </p:cNvSpPr>
            <p:nvPr userDrawn="1"/>
          </p:nvSpPr>
          <p:spPr bwMode="auto">
            <a:xfrm>
              <a:off x="4576" y="3193"/>
              <a:ext cx="9" cy="95"/>
            </a:xfrm>
            <a:custGeom>
              <a:avLst/>
              <a:gdLst/>
              <a:ahLst/>
              <a:cxnLst>
                <a:cxn ang="0">
                  <a:pos x="0" y="0"/>
                </a:cxn>
                <a:cxn ang="0">
                  <a:pos x="9" y="0"/>
                </a:cxn>
                <a:cxn ang="0">
                  <a:pos x="9" y="95"/>
                </a:cxn>
                <a:cxn ang="0">
                  <a:pos x="0" y="95"/>
                </a:cxn>
                <a:cxn ang="0">
                  <a:pos x="0" y="0"/>
                </a:cxn>
                <a:cxn ang="0">
                  <a:pos x="0" y="0"/>
                </a:cxn>
                <a:cxn ang="0">
                  <a:pos x="0" y="0"/>
                </a:cxn>
              </a:cxnLst>
              <a:rect l="0" t="0" r="r" b="b"/>
              <a:pathLst>
                <a:path w="9" h="95">
                  <a:moveTo>
                    <a:pt x="0" y="0"/>
                  </a:moveTo>
                  <a:lnTo>
                    <a:pt x="9" y="0"/>
                  </a:lnTo>
                  <a:lnTo>
                    <a:pt x="9" y="95"/>
                  </a:lnTo>
                  <a:lnTo>
                    <a:pt x="0" y="95"/>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127" name="Freeform 55"/>
            <p:cNvSpPr>
              <a:spLocks/>
            </p:cNvSpPr>
            <p:nvPr userDrawn="1"/>
          </p:nvSpPr>
          <p:spPr bwMode="auto">
            <a:xfrm>
              <a:off x="4576" y="3284"/>
              <a:ext cx="9" cy="8"/>
            </a:xfrm>
            <a:custGeom>
              <a:avLst/>
              <a:gdLst/>
              <a:ahLst/>
              <a:cxnLst>
                <a:cxn ang="0">
                  <a:pos x="4" y="8"/>
                </a:cxn>
                <a:cxn ang="0">
                  <a:pos x="0" y="8"/>
                </a:cxn>
                <a:cxn ang="0">
                  <a:pos x="0" y="4"/>
                </a:cxn>
                <a:cxn ang="0">
                  <a:pos x="9" y="4"/>
                </a:cxn>
                <a:cxn ang="0">
                  <a:pos x="4" y="0"/>
                </a:cxn>
                <a:cxn ang="0">
                  <a:pos x="4" y="8"/>
                </a:cxn>
                <a:cxn ang="0">
                  <a:pos x="4" y="8"/>
                </a:cxn>
                <a:cxn ang="0">
                  <a:pos x="4" y="8"/>
                </a:cxn>
              </a:cxnLst>
              <a:rect l="0" t="0" r="r" b="b"/>
              <a:pathLst>
                <a:path w="9" h="8">
                  <a:moveTo>
                    <a:pt x="4" y="8"/>
                  </a:moveTo>
                  <a:lnTo>
                    <a:pt x="0" y="8"/>
                  </a:lnTo>
                  <a:lnTo>
                    <a:pt x="0" y="4"/>
                  </a:lnTo>
                  <a:lnTo>
                    <a:pt x="9" y="4"/>
                  </a:lnTo>
                  <a:lnTo>
                    <a:pt x="4" y="0"/>
                  </a:lnTo>
                  <a:lnTo>
                    <a:pt x="4" y="8"/>
                  </a:lnTo>
                  <a:lnTo>
                    <a:pt x="4" y="8"/>
                  </a:lnTo>
                  <a:lnTo>
                    <a:pt x="4" y="8"/>
                  </a:lnTo>
                  <a:close/>
                </a:path>
              </a:pathLst>
            </a:custGeom>
            <a:solidFill>
              <a:srgbClr val="FFFFFF"/>
            </a:solidFill>
            <a:ln w="9525">
              <a:noFill/>
              <a:round/>
              <a:headEnd/>
              <a:tailEnd/>
            </a:ln>
          </p:spPr>
          <p:txBody>
            <a:bodyPr/>
            <a:lstStyle/>
            <a:p>
              <a:endParaRPr lang="en-US"/>
            </a:p>
          </p:txBody>
        </p:sp>
        <p:sp>
          <p:nvSpPr>
            <p:cNvPr id="3128" name="Freeform 56"/>
            <p:cNvSpPr>
              <a:spLocks/>
            </p:cNvSpPr>
            <p:nvPr userDrawn="1"/>
          </p:nvSpPr>
          <p:spPr bwMode="auto">
            <a:xfrm>
              <a:off x="4576" y="3191"/>
              <a:ext cx="9" cy="8"/>
            </a:xfrm>
            <a:custGeom>
              <a:avLst/>
              <a:gdLst/>
              <a:ahLst/>
              <a:cxnLst>
                <a:cxn ang="0">
                  <a:pos x="0" y="2"/>
                </a:cxn>
                <a:cxn ang="0">
                  <a:pos x="0" y="0"/>
                </a:cxn>
                <a:cxn ang="0">
                  <a:pos x="4" y="0"/>
                </a:cxn>
                <a:cxn ang="0">
                  <a:pos x="4" y="8"/>
                </a:cxn>
                <a:cxn ang="0">
                  <a:pos x="9" y="2"/>
                </a:cxn>
                <a:cxn ang="0">
                  <a:pos x="0" y="2"/>
                </a:cxn>
                <a:cxn ang="0">
                  <a:pos x="0" y="2"/>
                </a:cxn>
                <a:cxn ang="0">
                  <a:pos x="0" y="2"/>
                </a:cxn>
              </a:cxnLst>
              <a:rect l="0" t="0" r="r" b="b"/>
              <a:pathLst>
                <a:path w="9" h="8">
                  <a:moveTo>
                    <a:pt x="0" y="2"/>
                  </a:moveTo>
                  <a:lnTo>
                    <a:pt x="0" y="0"/>
                  </a:lnTo>
                  <a:lnTo>
                    <a:pt x="4" y="0"/>
                  </a:lnTo>
                  <a:lnTo>
                    <a:pt x="4" y="8"/>
                  </a:lnTo>
                  <a:lnTo>
                    <a:pt x="9" y="2"/>
                  </a:lnTo>
                  <a:lnTo>
                    <a:pt x="0" y="2"/>
                  </a:lnTo>
                  <a:lnTo>
                    <a:pt x="0" y="2"/>
                  </a:lnTo>
                  <a:lnTo>
                    <a:pt x="0" y="2"/>
                  </a:lnTo>
                  <a:close/>
                </a:path>
              </a:pathLst>
            </a:custGeom>
            <a:solidFill>
              <a:srgbClr val="FFFFFF"/>
            </a:solidFill>
            <a:ln w="9525">
              <a:noFill/>
              <a:round/>
              <a:headEnd/>
              <a:tailEnd/>
            </a:ln>
          </p:spPr>
          <p:txBody>
            <a:bodyPr/>
            <a:lstStyle/>
            <a:p>
              <a:endParaRPr lang="en-US"/>
            </a:p>
          </p:txBody>
        </p:sp>
        <p:sp>
          <p:nvSpPr>
            <p:cNvPr id="3129" name="Oval 57"/>
            <p:cNvSpPr>
              <a:spLocks noChangeArrowheads="1"/>
            </p:cNvSpPr>
            <p:nvPr userDrawn="1"/>
          </p:nvSpPr>
          <p:spPr bwMode="auto">
            <a:xfrm>
              <a:off x="5040" y="3577"/>
              <a:ext cx="49" cy="50"/>
            </a:xfrm>
            <a:prstGeom prst="ellipse">
              <a:avLst/>
            </a:prstGeom>
            <a:noFill/>
            <a:ln w="1588">
              <a:solidFill>
                <a:srgbClr val="FFFFFF"/>
              </a:solidFill>
              <a:round/>
              <a:headEnd/>
              <a:tailEnd/>
            </a:ln>
          </p:spPr>
          <p:txBody>
            <a:bodyPr/>
            <a:lstStyle/>
            <a:p>
              <a:endParaRPr lang="en-US"/>
            </a:p>
          </p:txBody>
        </p:sp>
        <p:sp>
          <p:nvSpPr>
            <p:cNvPr id="3130" name="Rectangle 58"/>
            <p:cNvSpPr>
              <a:spLocks noChangeArrowheads="1"/>
            </p:cNvSpPr>
            <p:nvPr userDrawn="1"/>
          </p:nvSpPr>
          <p:spPr bwMode="auto">
            <a:xfrm>
              <a:off x="5053" y="3578"/>
              <a:ext cx="35" cy="48"/>
            </a:xfrm>
            <a:prstGeom prst="rect">
              <a:avLst/>
            </a:prstGeom>
            <a:noFill/>
            <a:ln w="9525">
              <a:noFill/>
              <a:miter lim="800000"/>
              <a:headEnd/>
              <a:tailEnd/>
            </a:ln>
          </p:spPr>
          <p:txBody>
            <a:bodyPr lIns="0" tIns="0" rIns="0" bIns="0">
              <a:spAutoFit/>
            </a:bodyPr>
            <a:lstStyle/>
            <a:p>
              <a:r>
                <a:rPr lang="en-US" sz="500">
                  <a:solidFill>
                    <a:srgbClr val="FFFFFF"/>
                  </a:solidFill>
                  <a:latin typeface="URWGroteskT" pitchFamily="2" charset="0"/>
                </a:rPr>
                <a:t>R</a:t>
              </a:r>
              <a:endParaRPr lang="en-US" sz="2000"/>
            </a:p>
          </p:txBody>
        </p:sp>
      </p:grpSp>
      <p:sp>
        <p:nvSpPr>
          <p:cNvPr id="3131" name="Text Box 59"/>
          <p:cNvSpPr txBox="1">
            <a:spLocks noChangeArrowheads="1"/>
          </p:cNvSpPr>
          <p:nvPr/>
        </p:nvSpPr>
        <p:spPr bwMode="auto">
          <a:xfrm>
            <a:off x="165100" y="58738"/>
            <a:ext cx="2478088" cy="336550"/>
          </a:xfrm>
          <a:prstGeom prst="rect">
            <a:avLst/>
          </a:prstGeom>
          <a:noFill/>
          <a:ln w="9525">
            <a:noFill/>
            <a:miter lim="800000"/>
            <a:headEnd/>
            <a:tailEnd/>
          </a:ln>
          <a:effectLst/>
        </p:spPr>
        <p:txBody>
          <a:bodyPr wrap="none">
            <a:spAutoFit/>
          </a:bodyPr>
          <a:lstStyle/>
          <a:p>
            <a:r>
              <a:rPr lang="en-US" sz="1600">
                <a:solidFill>
                  <a:schemeClr val="bg1"/>
                </a:solidFill>
                <a:latin typeface="Minion" pitchFamily="82" charset="0"/>
              </a:rPr>
              <a:t>School of Natural Resources</a:t>
            </a:r>
          </a:p>
        </p:txBody>
      </p:sp>
      <p:graphicFrame>
        <p:nvGraphicFramePr>
          <p:cNvPr id="3132" name="Object 60"/>
          <p:cNvGraphicFramePr>
            <a:graphicFrameLocks noChangeAspect="1"/>
          </p:cNvGraphicFramePr>
          <p:nvPr/>
        </p:nvGraphicFramePr>
        <p:xfrm>
          <a:off x="0" y="0"/>
          <a:ext cx="9144000" cy="6886575"/>
        </p:xfrm>
        <a:graphic>
          <a:graphicData uri="http://schemas.openxmlformats.org/presentationml/2006/ole">
            <mc:AlternateContent xmlns:mc="http://schemas.openxmlformats.org/markup-compatibility/2006">
              <mc:Choice xmlns:v="urn:schemas-microsoft-com:vml" Requires="v">
                <p:oleObj spid="_x0000_s5205" name="Drawing" r:id="rId14" imgW="8486570" imgH="6391102" progId="Canvas.Drawing.7">
                  <p:embed/>
                </p:oleObj>
              </mc:Choice>
              <mc:Fallback>
                <p:oleObj name="Drawing" r:id="rId14" imgW="8486570" imgH="6391102" progId="Canvas.Drawing.7">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8657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7198182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b="0" i="0" u="none">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2">
                <a:lumMod val="67000"/>
              </a:schemeClr>
            </a:gs>
            <a:gs pos="71000">
              <a:schemeClr val="accent2">
                <a:lumMod val="97000"/>
                <a:lumOff val="3000"/>
              </a:schemeClr>
            </a:gs>
            <a:gs pos="100000">
              <a:schemeClr val="accent2">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3080" name="Text Box 8"/>
          <p:cNvSpPr txBox="1">
            <a:spLocks noChangeArrowheads="1"/>
          </p:cNvSpPr>
          <p:nvPr/>
        </p:nvSpPr>
        <p:spPr bwMode="auto">
          <a:xfrm>
            <a:off x="1588" y="6516688"/>
            <a:ext cx="2786062" cy="336550"/>
          </a:xfrm>
          <a:prstGeom prst="rect">
            <a:avLst/>
          </a:prstGeom>
          <a:noFill/>
          <a:ln w="9525">
            <a:noFill/>
            <a:miter lim="800000"/>
            <a:headEnd/>
            <a:tailEnd/>
          </a:ln>
          <a:effectLst/>
        </p:spPr>
        <p:txBody>
          <a:bodyPr wrap="none">
            <a:spAutoFit/>
          </a:bodyPr>
          <a:lstStyle/>
          <a:p>
            <a:r>
              <a:rPr lang="en-US" sz="1600">
                <a:solidFill>
                  <a:schemeClr val="bg1"/>
                </a:solidFill>
                <a:latin typeface="Minion" pitchFamily="82" charset="0"/>
              </a:rPr>
              <a:t>University of Nebraska</a:t>
            </a:r>
            <a:r>
              <a:rPr lang="en-US" sz="1600">
                <a:solidFill>
                  <a:schemeClr val="bg1"/>
                </a:solidFill>
                <a:latin typeface="Symbol" pitchFamily="18" charset="2"/>
              </a:rPr>
              <a:t>-</a:t>
            </a:r>
            <a:r>
              <a:rPr lang="en-US" sz="1600">
                <a:solidFill>
                  <a:schemeClr val="bg1"/>
                </a:solidFill>
                <a:latin typeface="Minion" pitchFamily="82" charset="0"/>
              </a:rPr>
              <a:t>Lincoln</a:t>
            </a:r>
          </a:p>
        </p:txBody>
      </p:sp>
      <p:grpSp>
        <p:nvGrpSpPr>
          <p:cNvPr id="3081" name="Group 9"/>
          <p:cNvGrpSpPr>
            <a:grpSpLocks/>
          </p:cNvGrpSpPr>
          <p:nvPr/>
        </p:nvGrpSpPr>
        <p:grpSpPr bwMode="auto">
          <a:xfrm>
            <a:off x="914400" y="5727700"/>
            <a:ext cx="819150" cy="704850"/>
            <a:chOff x="4575" y="3188"/>
            <a:chExt cx="516" cy="444"/>
          </a:xfrm>
        </p:grpSpPr>
        <p:sp>
          <p:nvSpPr>
            <p:cNvPr id="3082" name="AutoShape 10"/>
            <p:cNvSpPr>
              <a:spLocks noChangeAspect="1" noChangeArrowheads="1" noTextEdit="1"/>
            </p:cNvSpPr>
            <p:nvPr userDrawn="1"/>
          </p:nvSpPr>
          <p:spPr bwMode="auto">
            <a:xfrm>
              <a:off x="4575" y="3188"/>
              <a:ext cx="516" cy="444"/>
            </a:xfrm>
            <a:prstGeom prst="rect">
              <a:avLst/>
            </a:prstGeom>
            <a:noFill/>
            <a:ln w="9525">
              <a:noFill/>
              <a:miter lim="800000"/>
              <a:headEnd/>
              <a:tailEnd/>
            </a:ln>
          </p:spPr>
          <p:txBody>
            <a:bodyPr/>
            <a:lstStyle/>
            <a:p>
              <a:endParaRPr lang="en-US"/>
            </a:p>
          </p:txBody>
        </p:sp>
        <p:sp>
          <p:nvSpPr>
            <p:cNvPr id="3083" name="Freeform 11"/>
            <p:cNvSpPr>
              <a:spLocks/>
            </p:cNvSpPr>
            <p:nvPr userDrawn="1"/>
          </p:nvSpPr>
          <p:spPr bwMode="auto">
            <a:xfrm>
              <a:off x="4976" y="3573"/>
              <a:ext cx="5" cy="1"/>
            </a:xfrm>
            <a:custGeom>
              <a:avLst/>
              <a:gdLst/>
              <a:ahLst/>
              <a:cxnLst>
                <a:cxn ang="0">
                  <a:pos x="0" y="0"/>
                </a:cxn>
                <a:cxn ang="0">
                  <a:pos x="5" y="1"/>
                </a:cxn>
                <a:cxn ang="0">
                  <a:pos x="5" y="1"/>
                </a:cxn>
                <a:cxn ang="0">
                  <a:pos x="0" y="1"/>
                </a:cxn>
                <a:cxn ang="0">
                  <a:pos x="0" y="0"/>
                </a:cxn>
                <a:cxn ang="0">
                  <a:pos x="0" y="0"/>
                </a:cxn>
                <a:cxn ang="0">
                  <a:pos x="0" y="0"/>
                </a:cxn>
              </a:cxnLst>
              <a:rect l="0" t="0" r="r" b="b"/>
              <a:pathLst>
                <a:path w="5" h="1">
                  <a:moveTo>
                    <a:pt x="0" y="0"/>
                  </a:moveTo>
                  <a:lnTo>
                    <a:pt x="5" y="1"/>
                  </a:lnTo>
                  <a:lnTo>
                    <a:pt x="5" y="1"/>
                  </a:lnTo>
                  <a:lnTo>
                    <a:pt x="0" y="1"/>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084" name="Freeform 12"/>
            <p:cNvSpPr>
              <a:spLocks/>
            </p:cNvSpPr>
            <p:nvPr userDrawn="1"/>
          </p:nvSpPr>
          <p:spPr bwMode="auto">
            <a:xfrm>
              <a:off x="4579" y="3192"/>
              <a:ext cx="439" cy="432"/>
            </a:xfrm>
            <a:custGeom>
              <a:avLst/>
              <a:gdLst/>
              <a:ahLst/>
              <a:cxnLst>
                <a:cxn ang="0">
                  <a:pos x="285" y="208"/>
                </a:cxn>
                <a:cxn ang="0">
                  <a:pos x="235" y="0"/>
                </a:cxn>
                <a:cxn ang="0">
                  <a:pos x="386" y="97"/>
                </a:cxn>
                <a:cxn ang="0">
                  <a:pos x="439" y="339"/>
                </a:cxn>
                <a:cxn ang="0">
                  <a:pos x="149" y="237"/>
                </a:cxn>
                <a:cxn ang="0">
                  <a:pos x="194" y="432"/>
                </a:cxn>
                <a:cxn ang="0">
                  <a:pos x="48" y="337"/>
                </a:cxn>
                <a:cxn ang="0">
                  <a:pos x="1" y="96"/>
                </a:cxn>
                <a:cxn ang="0">
                  <a:pos x="278" y="43"/>
                </a:cxn>
                <a:cxn ang="0">
                  <a:pos x="382" y="55"/>
                </a:cxn>
                <a:cxn ang="0">
                  <a:pos x="375" y="55"/>
                </a:cxn>
                <a:cxn ang="0">
                  <a:pos x="367" y="58"/>
                </a:cxn>
                <a:cxn ang="0">
                  <a:pos x="361" y="60"/>
                </a:cxn>
                <a:cxn ang="0">
                  <a:pos x="357" y="63"/>
                </a:cxn>
                <a:cxn ang="0">
                  <a:pos x="353" y="69"/>
                </a:cxn>
                <a:cxn ang="0">
                  <a:pos x="350" y="75"/>
                </a:cxn>
                <a:cxn ang="0">
                  <a:pos x="348" y="86"/>
                </a:cxn>
                <a:cxn ang="0">
                  <a:pos x="348" y="93"/>
                </a:cxn>
                <a:cxn ang="0">
                  <a:pos x="348" y="333"/>
                </a:cxn>
                <a:cxn ang="0">
                  <a:pos x="350" y="344"/>
                </a:cxn>
                <a:cxn ang="0">
                  <a:pos x="353" y="352"/>
                </a:cxn>
                <a:cxn ang="0">
                  <a:pos x="359" y="361"/>
                </a:cxn>
                <a:cxn ang="0">
                  <a:pos x="364" y="366"/>
                </a:cxn>
                <a:cxn ang="0">
                  <a:pos x="369" y="371"/>
                </a:cxn>
                <a:cxn ang="0">
                  <a:pos x="378" y="376"/>
                </a:cxn>
                <a:cxn ang="0">
                  <a:pos x="386" y="378"/>
                </a:cxn>
                <a:cxn ang="0">
                  <a:pos x="397" y="378"/>
                </a:cxn>
                <a:cxn ang="0">
                  <a:pos x="322" y="392"/>
                </a:cxn>
                <a:cxn ang="0">
                  <a:pos x="289" y="350"/>
                </a:cxn>
                <a:cxn ang="0">
                  <a:pos x="111" y="345"/>
                </a:cxn>
                <a:cxn ang="0">
                  <a:pos x="111" y="352"/>
                </a:cxn>
                <a:cxn ang="0">
                  <a:pos x="113" y="359"/>
                </a:cxn>
                <a:cxn ang="0">
                  <a:pos x="115" y="366"/>
                </a:cxn>
                <a:cxn ang="0">
                  <a:pos x="120" y="371"/>
                </a:cxn>
                <a:cxn ang="0">
                  <a:pos x="125" y="377"/>
                </a:cxn>
                <a:cxn ang="0">
                  <a:pos x="132" y="378"/>
                </a:cxn>
                <a:cxn ang="0">
                  <a:pos x="143" y="380"/>
                </a:cxn>
                <a:cxn ang="0">
                  <a:pos x="41" y="391"/>
                </a:cxn>
                <a:cxn ang="0">
                  <a:pos x="60" y="380"/>
                </a:cxn>
                <a:cxn ang="0">
                  <a:pos x="68" y="378"/>
                </a:cxn>
                <a:cxn ang="0">
                  <a:pos x="76" y="374"/>
                </a:cxn>
                <a:cxn ang="0">
                  <a:pos x="80" y="370"/>
                </a:cxn>
                <a:cxn ang="0">
                  <a:pos x="86" y="362"/>
                </a:cxn>
                <a:cxn ang="0">
                  <a:pos x="87" y="354"/>
                </a:cxn>
                <a:cxn ang="0">
                  <a:pos x="88" y="344"/>
                </a:cxn>
                <a:cxn ang="0">
                  <a:pos x="87" y="86"/>
                </a:cxn>
                <a:cxn ang="0">
                  <a:pos x="87" y="82"/>
                </a:cxn>
                <a:cxn ang="0">
                  <a:pos x="82" y="75"/>
                </a:cxn>
                <a:cxn ang="0">
                  <a:pos x="76" y="70"/>
                </a:cxn>
                <a:cxn ang="0">
                  <a:pos x="65" y="63"/>
                </a:cxn>
                <a:cxn ang="0">
                  <a:pos x="54" y="58"/>
                </a:cxn>
                <a:cxn ang="0">
                  <a:pos x="44" y="55"/>
                </a:cxn>
                <a:cxn ang="0">
                  <a:pos x="41" y="44"/>
                </a:cxn>
                <a:cxn ang="0">
                  <a:pos x="325" y="313"/>
                </a:cxn>
                <a:cxn ang="0">
                  <a:pos x="325" y="84"/>
                </a:cxn>
                <a:cxn ang="0">
                  <a:pos x="322" y="75"/>
                </a:cxn>
                <a:cxn ang="0">
                  <a:pos x="321" y="69"/>
                </a:cxn>
                <a:cxn ang="0">
                  <a:pos x="316" y="63"/>
                </a:cxn>
                <a:cxn ang="0">
                  <a:pos x="311" y="59"/>
                </a:cxn>
                <a:cxn ang="0">
                  <a:pos x="303" y="56"/>
                </a:cxn>
                <a:cxn ang="0">
                  <a:pos x="292" y="55"/>
                </a:cxn>
                <a:cxn ang="0">
                  <a:pos x="278" y="43"/>
                </a:cxn>
              </a:cxnLst>
              <a:rect l="0" t="0" r="r" b="b"/>
              <a:pathLst>
                <a:path w="439" h="432">
                  <a:moveTo>
                    <a:pt x="1" y="1"/>
                  </a:moveTo>
                  <a:lnTo>
                    <a:pt x="128" y="3"/>
                  </a:lnTo>
                  <a:lnTo>
                    <a:pt x="285" y="208"/>
                  </a:lnTo>
                  <a:lnTo>
                    <a:pt x="285" y="97"/>
                  </a:lnTo>
                  <a:lnTo>
                    <a:pt x="235" y="97"/>
                  </a:lnTo>
                  <a:lnTo>
                    <a:pt x="235" y="0"/>
                  </a:lnTo>
                  <a:lnTo>
                    <a:pt x="439" y="0"/>
                  </a:lnTo>
                  <a:lnTo>
                    <a:pt x="439" y="97"/>
                  </a:lnTo>
                  <a:lnTo>
                    <a:pt x="386" y="97"/>
                  </a:lnTo>
                  <a:lnTo>
                    <a:pt x="386" y="218"/>
                  </a:lnTo>
                  <a:lnTo>
                    <a:pt x="386" y="339"/>
                  </a:lnTo>
                  <a:lnTo>
                    <a:pt x="439" y="339"/>
                  </a:lnTo>
                  <a:lnTo>
                    <a:pt x="439" y="432"/>
                  </a:lnTo>
                  <a:lnTo>
                    <a:pt x="308" y="432"/>
                  </a:lnTo>
                  <a:lnTo>
                    <a:pt x="149" y="237"/>
                  </a:lnTo>
                  <a:lnTo>
                    <a:pt x="149" y="339"/>
                  </a:lnTo>
                  <a:lnTo>
                    <a:pt x="194" y="339"/>
                  </a:lnTo>
                  <a:lnTo>
                    <a:pt x="194" y="432"/>
                  </a:lnTo>
                  <a:lnTo>
                    <a:pt x="0" y="432"/>
                  </a:lnTo>
                  <a:lnTo>
                    <a:pt x="0" y="337"/>
                  </a:lnTo>
                  <a:lnTo>
                    <a:pt x="48" y="337"/>
                  </a:lnTo>
                  <a:lnTo>
                    <a:pt x="48" y="217"/>
                  </a:lnTo>
                  <a:lnTo>
                    <a:pt x="48" y="96"/>
                  </a:lnTo>
                  <a:lnTo>
                    <a:pt x="1" y="96"/>
                  </a:lnTo>
                  <a:lnTo>
                    <a:pt x="1" y="1"/>
                  </a:lnTo>
                  <a:lnTo>
                    <a:pt x="1" y="1"/>
                  </a:lnTo>
                  <a:lnTo>
                    <a:pt x="278" y="43"/>
                  </a:lnTo>
                  <a:lnTo>
                    <a:pt x="394" y="43"/>
                  </a:lnTo>
                  <a:lnTo>
                    <a:pt x="394" y="55"/>
                  </a:lnTo>
                  <a:lnTo>
                    <a:pt x="382" y="55"/>
                  </a:lnTo>
                  <a:lnTo>
                    <a:pt x="378" y="55"/>
                  </a:lnTo>
                  <a:lnTo>
                    <a:pt x="376" y="55"/>
                  </a:lnTo>
                  <a:lnTo>
                    <a:pt x="375" y="55"/>
                  </a:lnTo>
                  <a:lnTo>
                    <a:pt x="371" y="55"/>
                  </a:lnTo>
                  <a:lnTo>
                    <a:pt x="368" y="56"/>
                  </a:lnTo>
                  <a:lnTo>
                    <a:pt x="367" y="58"/>
                  </a:lnTo>
                  <a:lnTo>
                    <a:pt x="364" y="58"/>
                  </a:lnTo>
                  <a:lnTo>
                    <a:pt x="361" y="60"/>
                  </a:lnTo>
                  <a:lnTo>
                    <a:pt x="361" y="60"/>
                  </a:lnTo>
                  <a:lnTo>
                    <a:pt x="359" y="62"/>
                  </a:lnTo>
                  <a:lnTo>
                    <a:pt x="359" y="63"/>
                  </a:lnTo>
                  <a:lnTo>
                    <a:pt x="357" y="63"/>
                  </a:lnTo>
                  <a:lnTo>
                    <a:pt x="356" y="65"/>
                  </a:lnTo>
                  <a:lnTo>
                    <a:pt x="354" y="66"/>
                  </a:lnTo>
                  <a:lnTo>
                    <a:pt x="353" y="69"/>
                  </a:lnTo>
                  <a:lnTo>
                    <a:pt x="350" y="73"/>
                  </a:lnTo>
                  <a:lnTo>
                    <a:pt x="350" y="74"/>
                  </a:lnTo>
                  <a:lnTo>
                    <a:pt x="350" y="75"/>
                  </a:lnTo>
                  <a:lnTo>
                    <a:pt x="349" y="80"/>
                  </a:lnTo>
                  <a:lnTo>
                    <a:pt x="348" y="84"/>
                  </a:lnTo>
                  <a:lnTo>
                    <a:pt x="348" y="86"/>
                  </a:lnTo>
                  <a:lnTo>
                    <a:pt x="348" y="89"/>
                  </a:lnTo>
                  <a:lnTo>
                    <a:pt x="348" y="91"/>
                  </a:lnTo>
                  <a:lnTo>
                    <a:pt x="348" y="93"/>
                  </a:lnTo>
                  <a:lnTo>
                    <a:pt x="348" y="213"/>
                  </a:lnTo>
                  <a:lnTo>
                    <a:pt x="348" y="330"/>
                  </a:lnTo>
                  <a:lnTo>
                    <a:pt x="348" y="333"/>
                  </a:lnTo>
                  <a:lnTo>
                    <a:pt x="348" y="336"/>
                  </a:lnTo>
                  <a:lnTo>
                    <a:pt x="349" y="340"/>
                  </a:lnTo>
                  <a:lnTo>
                    <a:pt x="350" y="344"/>
                  </a:lnTo>
                  <a:lnTo>
                    <a:pt x="352" y="348"/>
                  </a:lnTo>
                  <a:lnTo>
                    <a:pt x="353" y="350"/>
                  </a:lnTo>
                  <a:lnTo>
                    <a:pt x="353" y="352"/>
                  </a:lnTo>
                  <a:lnTo>
                    <a:pt x="354" y="354"/>
                  </a:lnTo>
                  <a:lnTo>
                    <a:pt x="356" y="356"/>
                  </a:lnTo>
                  <a:lnTo>
                    <a:pt x="359" y="361"/>
                  </a:lnTo>
                  <a:lnTo>
                    <a:pt x="360" y="362"/>
                  </a:lnTo>
                  <a:lnTo>
                    <a:pt x="361" y="365"/>
                  </a:lnTo>
                  <a:lnTo>
                    <a:pt x="364" y="366"/>
                  </a:lnTo>
                  <a:lnTo>
                    <a:pt x="365" y="367"/>
                  </a:lnTo>
                  <a:lnTo>
                    <a:pt x="367" y="370"/>
                  </a:lnTo>
                  <a:lnTo>
                    <a:pt x="369" y="371"/>
                  </a:lnTo>
                  <a:lnTo>
                    <a:pt x="372" y="373"/>
                  </a:lnTo>
                  <a:lnTo>
                    <a:pt x="375" y="373"/>
                  </a:lnTo>
                  <a:lnTo>
                    <a:pt x="378" y="376"/>
                  </a:lnTo>
                  <a:lnTo>
                    <a:pt x="379" y="377"/>
                  </a:lnTo>
                  <a:lnTo>
                    <a:pt x="383" y="377"/>
                  </a:lnTo>
                  <a:lnTo>
                    <a:pt x="386" y="378"/>
                  </a:lnTo>
                  <a:lnTo>
                    <a:pt x="388" y="378"/>
                  </a:lnTo>
                  <a:lnTo>
                    <a:pt x="393" y="378"/>
                  </a:lnTo>
                  <a:lnTo>
                    <a:pt x="397" y="378"/>
                  </a:lnTo>
                  <a:lnTo>
                    <a:pt x="399" y="378"/>
                  </a:lnTo>
                  <a:lnTo>
                    <a:pt x="399" y="392"/>
                  </a:lnTo>
                  <a:lnTo>
                    <a:pt x="322" y="392"/>
                  </a:lnTo>
                  <a:lnTo>
                    <a:pt x="321" y="389"/>
                  </a:lnTo>
                  <a:lnTo>
                    <a:pt x="314" y="380"/>
                  </a:lnTo>
                  <a:lnTo>
                    <a:pt x="289" y="350"/>
                  </a:lnTo>
                  <a:lnTo>
                    <a:pt x="217" y="256"/>
                  </a:lnTo>
                  <a:lnTo>
                    <a:pt x="111" y="122"/>
                  </a:lnTo>
                  <a:lnTo>
                    <a:pt x="111" y="345"/>
                  </a:lnTo>
                  <a:lnTo>
                    <a:pt x="111" y="348"/>
                  </a:lnTo>
                  <a:lnTo>
                    <a:pt x="111" y="351"/>
                  </a:lnTo>
                  <a:lnTo>
                    <a:pt x="111" y="352"/>
                  </a:lnTo>
                  <a:lnTo>
                    <a:pt x="113" y="355"/>
                  </a:lnTo>
                  <a:lnTo>
                    <a:pt x="113" y="358"/>
                  </a:lnTo>
                  <a:lnTo>
                    <a:pt x="113" y="359"/>
                  </a:lnTo>
                  <a:lnTo>
                    <a:pt x="114" y="362"/>
                  </a:lnTo>
                  <a:lnTo>
                    <a:pt x="114" y="363"/>
                  </a:lnTo>
                  <a:lnTo>
                    <a:pt x="115" y="366"/>
                  </a:lnTo>
                  <a:lnTo>
                    <a:pt x="118" y="370"/>
                  </a:lnTo>
                  <a:lnTo>
                    <a:pt x="118" y="370"/>
                  </a:lnTo>
                  <a:lnTo>
                    <a:pt x="120" y="371"/>
                  </a:lnTo>
                  <a:lnTo>
                    <a:pt x="122" y="373"/>
                  </a:lnTo>
                  <a:lnTo>
                    <a:pt x="124" y="376"/>
                  </a:lnTo>
                  <a:lnTo>
                    <a:pt x="125" y="377"/>
                  </a:lnTo>
                  <a:lnTo>
                    <a:pt x="126" y="377"/>
                  </a:lnTo>
                  <a:lnTo>
                    <a:pt x="129" y="378"/>
                  </a:lnTo>
                  <a:lnTo>
                    <a:pt x="132" y="378"/>
                  </a:lnTo>
                  <a:lnTo>
                    <a:pt x="135" y="380"/>
                  </a:lnTo>
                  <a:lnTo>
                    <a:pt x="137" y="380"/>
                  </a:lnTo>
                  <a:lnTo>
                    <a:pt x="143" y="380"/>
                  </a:lnTo>
                  <a:lnTo>
                    <a:pt x="158" y="380"/>
                  </a:lnTo>
                  <a:lnTo>
                    <a:pt x="158" y="391"/>
                  </a:lnTo>
                  <a:lnTo>
                    <a:pt x="41" y="391"/>
                  </a:lnTo>
                  <a:lnTo>
                    <a:pt x="41" y="380"/>
                  </a:lnTo>
                  <a:lnTo>
                    <a:pt x="56" y="380"/>
                  </a:lnTo>
                  <a:lnTo>
                    <a:pt x="60" y="380"/>
                  </a:lnTo>
                  <a:lnTo>
                    <a:pt x="63" y="380"/>
                  </a:lnTo>
                  <a:lnTo>
                    <a:pt x="65" y="378"/>
                  </a:lnTo>
                  <a:lnTo>
                    <a:pt x="68" y="378"/>
                  </a:lnTo>
                  <a:lnTo>
                    <a:pt x="71" y="377"/>
                  </a:lnTo>
                  <a:lnTo>
                    <a:pt x="73" y="377"/>
                  </a:lnTo>
                  <a:lnTo>
                    <a:pt x="76" y="374"/>
                  </a:lnTo>
                  <a:lnTo>
                    <a:pt x="77" y="373"/>
                  </a:lnTo>
                  <a:lnTo>
                    <a:pt x="79" y="373"/>
                  </a:lnTo>
                  <a:lnTo>
                    <a:pt x="80" y="370"/>
                  </a:lnTo>
                  <a:lnTo>
                    <a:pt x="82" y="369"/>
                  </a:lnTo>
                  <a:lnTo>
                    <a:pt x="84" y="365"/>
                  </a:lnTo>
                  <a:lnTo>
                    <a:pt x="86" y="362"/>
                  </a:lnTo>
                  <a:lnTo>
                    <a:pt x="86" y="361"/>
                  </a:lnTo>
                  <a:lnTo>
                    <a:pt x="87" y="359"/>
                  </a:lnTo>
                  <a:lnTo>
                    <a:pt x="87" y="354"/>
                  </a:lnTo>
                  <a:lnTo>
                    <a:pt x="87" y="350"/>
                  </a:lnTo>
                  <a:lnTo>
                    <a:pt x="88" y="347"/>
                  </a:lnTo>
                  <a:lnTo>
                    <a:pt x="88" y="344"/>
                  </a:lnTo>
                  <a:lnTo>
                    <a:pt x="88" y="217"/>
                  </a:lnTo>
                  <a:lnTo>
                    <a:pt x="88" y="89"/>
                  </a:lnTo>
                  <a:lnTo>
                    <a:pt x="87" y="86"/>
                  </a:lnTo>
                  <a:lnTo>
                    <a:pt x="87" y="85"/>
                  </a:lnTo>
                  <a:lnTo>
                    <a:pt x="87" y="84"/>
                  </a:lnTo>
                  <a:lnTo>
                    <a:pt x="87" y="82"/>
                  </a:lnTo>
                  <a:lnTo>
                    <a:pt x="86" y="80"/>
                  </a:lnTo>
                  <a:lnTo>
                    <a:pt x="84" y="78"/>
                  </a:lnTo>
                  <a:lnTo>
                    <a:pt x="82" y="75"/>
                  </a:lnTo>
                  <a:lnTo>
                    <a:pt x="82" y="74"/>
                  </a:lnTo>
                  <a:lnTo>
                    <a:pt x="79" y="73"/>
                  </a:lnTo>
                  <a:lnTo>
                    <a:pt x="76" y="70"/>
                  </a:lnTo>
                  <a:lnTo>
                    <a:pt x="73" y="67"/>
                  </a:lnTo>
                  <a:lnTo>
                    <a:pt x="69" y="65"/>
                  </a:lnTo>
                  <a:lnTo>
                    <a:pt x="65" y="63"/>
                  </a:lnTo>
                  <a:lnTo>
                    <a:pt x="61" y="60"/>
                  </a:lnTo>
                  <a:lnTo>
                    <a:pt x="57" y="59"/>
                  </a:lnTo>
                  <a:lnTo>
                    <a:pt x="54" y="58"/>
                  </a:lnTo>
                  <a:lnTo>
                    <a:pt x="50" y="58"/>
                  </a:lnTo>
                  <a:lnTo>
                    <a:pt x="46" y="56"/>
                  </a:lnTo>
                  <a:lnTo>
                    <a:pt x="44" y="55"/>
                  </a:lnTo>
                  <a:lnTo>
                    <a:pt x="42" y="55"/>
                  </a:lnTo>
                  <a:lnTo>
                    <a:pt x="41" y="55"/>
                  </a:lnTo>
                  <a:lnTo>
                    <a:pt x="41" y="44"/>
                  </a:lnTo>
                  <a:lnTo>
                    <a:pt x="113" y="44"/>
                  </a:lnTo>
                  <a:lnTo>
                    <a:pt x="219" y="178"/>
                  </a:lnTo>
                  <a:lnTo>
                    <a:pt x="325" y="313"/>
                  </a:lnTo>
                  <a:lnTo>
                    <a:pt x="325" y="93"/>
                  </a:lnTo>
                  <a:lnTo>
                    <a:pt x="325" y="86"/>
                  </a:lnTo>
                  <a:lnTo>
                    <a:pt x="325" y="84"/>
                  </a:lnTo>
                  <a:lnTo>
                    <a:pt x="325" y="82"/>
                  </a:lnTo>
                  <a:lnTo>
                    <a:pt x="323" y="77"/>
                  </a:lnTo>
                  <a:lnTo>
                    <a:pt x="322" y="75"/>
                  </a:lnTo>
                  <a:lnTo>
                    <a:pt x="322" y="73"/>
                  </a:lnTo>
                  <a:lnTo>
                    <a:pt x="321" y="71"/>
                  </a:lnTo>
                  <a:lnTo>
                    <a:pt x="321" y="69"/>
                  </a:lnTo>
                  <a:lnTo>
                    <a:pt x="319" y="67"/>
                  </a:lnTo>
                  <a:lnTo>
                    <a:pt x="319" y="66"/>
                  </a:lnTo>
                  <a:lnTo>
                    <a:pt x="316" y="63"/>
                  </a:lnTo>
                  <a:lnTo>
                    <a:pt x="315" y="62"/>
                  </a:lnTo>
                  <a:lnTo>
                    <a:pt x="314" y="62"/>
                  </a:lnTo>
                  <a:lnTo>
                    <a:pt x="311" y="59"/>
                  </a:lnTo>
                  <a:lnTo>
                    <a:pt x="308" y="58"/>
                  </a:lnTo>
                  <a:lnTo>
                    <a:pt x="306" y="56"/>
                  </a:lnTo>
                  <a:lnTo>
                    <a:pt x="303" y="56"/>
                  </a:lnTo>
                  <a:lnTo>
                    <a:pt x="299" y="55"/>
                  </a:lnTo>
                  <a:lnTo>
                    <a:pt x="296" y="55"/>
                  </a:lnTo>
                  <a:lnTo>
                    <a:pt x="292" y="55"/>
                  </a:lnTo>
                  <a:lnTo>
                    <a:pt x="289" y="55"/>
                  </a:lnTo>
                  <a:lnTo>
                    <a:pt x="278" y="55"/>
                  </a:lnTo>
                  <a:lnTo>
                    <a:pt x="278" y="43"/>
                  </a:lnTo>
                  <a:lnTo>
                    <a:pt x="278" y="43"/>
                  </a:lnTo>
                  <a:lnTo>
                    <a:pt x="1" y="1"/>
                  </a:lnTo>
                  <a:close/>
                </a:path>
              </a:pathLst>
            </a:custGeom>
            <a:solidFill>
              <a:srgbClr val="FFFFFF"/>
            </a:solidFill>
            <a:ln w="9525">
              <a:noFill/>
              <a:round/>
              <a:headEnd/>
              <a:tailEnd/>
            </a:ln>
          </p:spPr>
          <p:txBody>
            <a:bodyPr/>
            <a:lstStyle/>
            <a:p>
              <a:endParaRPr lang="en-US"/>
            </a:p>
          </p:txBody>
        </p:sp>
        <p:sp>
          <p:nvSpPr>
            <p:cNvPr id="3085" name="Freeform 13"/>
            <p:cNvSpPr>
              <a:spLocks/>
            </p:cNvSpPr>
            <p:nvPr userDrawn="1"/>
          </p:nvSpPr>
          <p:spPr bwMode="auto">
            <a:xfrm>
              <a:off x="4580" y="3191"/>
              <a:ext cx="127" cy="8"/>
            </a:xfrm>
            <a:custGeom>
              <a:avLst/>
              <a:gdLst/>
              <a:ahLst/>
              <a:cxnLst>
                <a:cxn ang="0">
                  <a:pos x="0" y="0"/>
                </a:cxn>
                <a:cxn ang="0">
                  <a:pos x="0" y="8"/>
                </a:cxn>
                <a:cxn ang="0">
                  <a:pos x="127" y="8"/>
                </a:cxn>
                <a:cxn ang="0">
                  <a:pos x="127" y="0"/>
                </a:cxn>
                <a:cxn ang="0">
                  <a:pos x="0" y="0"/>
                </a:cxn>
                <a:cxn ang="0">
                  <a:pos x="0" y="0"/>
                </a:cxn>
                <a:cxn ang="0">
                  <a:pos x="0" y="0"/>
                </a:cxn>
              </a:cxnLst>
              <a:rect l="0" t="0" r="r" b="b"/>
              <a:pathLst>
                <a:path w="127" h="8">
                  <a:moveTo>
                    <a:pt x="0" y="0"/>
                  </a:moveTo>
                  <a:lnTo>
                    <a:pt x="0" y="8"/>
                  </a:lnTo>
                  <a:lnTo>
                    <a:pt x="127" y="8"/>
                  </a:lnTo>
                  <a:lnTo>
                    <a:pt x="127" y="0"/>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086" name="Freeform 14"/>
            <p:cNvSpPr>
              <a:spLocks/>
            </p:cNvSpPr>
            <p:nvPr userDrawn="1"/>
          </p:nvSpPr>
          <p:spPr bwMode="auto">
            <a:xfrm>
              <a:off x="4703" y="3192"/>
              <a:ext cx="164" cy="210"/>
            </a:xfrm>
            <a:custGeom>
              <a:avLst/>
              <a:gdLst/>
              <a:ahLst/>
              <a:cxnLst>
                <a:cxn ang="0">
                  <a:pos x="6" y="0"/>
                </a:cxn>
                <a:cxn ang="0">
                  <a:pos x="0" y="6"/>
                </a:cxn>
                <a:cxn ang="0">
                  <a:pos x="157" y="210"/>
                </a:cxn>
                <a:cxn ang="0">
                  <a:pos x="164" y="206"/>
                </a:cxn>
                <a:cxn ang="0">
                  <a:pos x="6" y="0"/>
                </a:cxn>
                <a:cxn ang="0">
                  <a:pos x="6" y="0"/>
                </a:cxn>
                <a:cxn ang="0">
                  <a:pos x="6" y="0"/>
                </a:cxn>
              </a:cxnLst>
              <a:rect l="0" t="0" r="r" b="b"/>
              <a:pathLst>
                <a:path w="164" h="210">
                  <a:moveTo>
                    <a:pt x="6" y="0"/>
                  </a:moveTo>
                  <a:lnTo>
                    <a:pt x="0" y="6"/>
                  </a:lnTo>
                  <a:lnTo>
                    <a:pt x="157" y="210"/>
                  </a:lnTo>
                  <a:lnTo>
                    <a:pt x="164" y="206"/>
                  </a:lnTo>
                  <a:lnTo>
                    <a:pt x="6" y="0"/>
                  </a:lnTo>
                  <a:lnTo>
                    <a:pt x="6" y="0"/>
                  </a:lnTo>
                  <a:lnTo>
                    <a:pt x="6" y="0"/>
                  </a:lnTo>
                  <a:close/>
                </a:path>
              </a:pathLst>
            </a:custGeom>
            <a:solidFill>
              <a:srgbClr val="FFFFFF"/>
            </a:solidFill>
            <a:ln w="9525">
              <a:noFill/>
              <a:round/>
              <a:headEnd/>
              <a:tailEnd/>
            </a:ln>
          </p:spPr>
          <p:txBody>
            <a:bodyPr/>
            <a:lstStyle/>
            <a:p>
              <a:endParaRPr lang="en-US"/>
            </a:p>
          </p:txBody>
        </p:sp>
        <p:sp>
          <p:nvSpPr>
            <p:cNvPr id="3087" name="Freeform 15"/>
            <p:cNvSpPr>
              <a:spLocks/>
            </p:cNvSpPr>
            <p:nvPr userDrawn="1"/>
          </p:nvSpPr>
          <p:spPr bwMode="auto">
            <a:xfrm>
              <a:off x="4703" y="3191"/>
              <a:ext cx="6" cy="8"/>
            </a:xfrm>
            <a:custGeom>
              <a:avLst/>
              <a:gdLst/>
              <a:ahLst/>
              <a:cxnLst>
                <a:cxn ang="0">
                  <a:pos x="4" y="0"/>
                </a:cxn>
                <a:cxn ang="0">
                  <a:pos x="5" y="0"/>
                </a:cxn>
                <a:cxn ang="0">
                  <a:pos x="6" y="1"/>
                </a:cxn>
                <a:cxn ang="0">
                  <a:pos x="0" y="7"/>
                </a:cxn>
                <a:cxn ang="0">
                  <a:pos x="4" y="8"/>
                </a:cxn>
                <a:cxn ang="0">
                  <a:pos x="4" y="0"/>
                </a:cxn>
                <a:cxn ang="0">
                  <a:pos x="4" y="0"/>
                </a:cxn>
                <a:cxn ang="0">
                  <a:pos x="4" y="0"/>
                </a:cxn>
              </a:cxnLst>
              <a:rect l="0" t="0" r="r" b="b"/>
              <a:pathLst>
                <a:path w="6" h="8">
                  <a:moveTo>
                    <a:pt x="4" y="0"/>
                  </a:moveTo>
                  <a:lnTo>
                    <a:pt x="5" y="0"/>
                  </a:lnTo>
                  <a:lnTo>
                    <a:pt x="6" y="1"/>
                  </a:lnTo>
                  <a:lnTo>
                    <a:pt x="0" y="7"/>
                  </a:lnTo>
                  <a:lnTo>
                    <a:pt x="4" y="8"/>
                  </a:lnTo>
                  <a:lnTo>
                    <a:pt x="4" y="0"/>
                  </a:lnTo>
                  <a:lnTo>
                    <a:pt x="4" y="0"/>
                  </a:lnTo>
                  <a:lnTo>
                    <a:pt x="4" y="0"/>
                  </a:lnTo>
                  <a:close/>
                </a:path>
              </a:pathLst>
            </a:custGeom>
            <a:solidFill>
              <a:srgbClr val="FFFFFF"/>
            </a:solidFill>
            <a:ln w="9525">
              <a:noFill/>
              <a:round/>
              <a:headEnd/>
              <a:tailEnd/>
            </a:ln>
          </p:spPr>
          <p:txBody>
            <a:bodyPr/>
            <a:lstStyle/>
            <a:p>
              <a:endParaRPr lang="en-US"/>
            </a:p>
          </p:txBody>
        </p:sp>
        <p:sp>
          <p:nvSpPr>
            <p:cNvPr id="3088" name="Freeform 16"/>
            <p:cNvSpPr>
              <a:spLocks/>
            </p:cNvSpPr>
            <p:nvPr userDrawn="1"/>
          </p:nvSpPr>
          <p:spPr bwMode="auto">
            <a:xfrm>
              <a:off x="4860" y="3289"/>
              <a:ext cx="8" cy="111"/>
            </a:xfrm>
            <a:custGeom>
              <a:avLst/>
              <a:gdLst/>
              <a:ahLst/>
              <a:cxnLst>
                <a:cxn ang="0">
                  <a:pos x="0" y="0"/>
                </a:cxn>
                <a:cxn ang="0">
                  <a:pos x="8" y="0"/>
                </a:cxn>
                <a:cxn ang="0">
                  <a:pos x="8" y="111"/>
                </a:cxn>
                <a:cxn ang="0">
                  <a:pos x="0" y="111"/>
                </a:cxn>
                <a:cxn ang="0">
                  <a:pos x="0" y="0"/>
                </a:cxn>
                <a:cxn ang="0">
                  <a:pos x="0" y="0"/>
                </a:cxn>
                <a:cxn ang="0">
                  <a:pos x="0" y="0"/>
                </a:cxn>
              </a:cxnLst>
              <a:rect l="0" t="0" r="r" b="b"/>
              <a:pathLst>
                <a:path w="8" h="111">
                  <a:moveTo>
                    <a:pt x="0" y="0"/>
                  </a:moveTo>
                  <a:lnTo>
                    <a:pt x="8" y="0"/>
                  </a:lnTo>
                  <a:lnTo>
                    <a:pt x="8" y="111"/>
                  </a:lnTo>
                  <a:lnTo>
                    <a:pt x="0" y="111"/>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089" name="Freeform 17"/>
            <p:cNvSpPr>
              <a:spLocks/>
            </p:cNvSpPr>
            <p:nvPr userDrawn="1"/>
          </p:nvSpPr>
          <p:spPr bwMode="auto">
            <a:xfrm>
              <a:off x="4860" y="3398"/>
              <a:ext cx="8" cy="13"/>
            </a:xfrm>
            <a:custGeom>
              <a:avLst/>
              <a:gdLst/>
              <a:ahLst/>
              <a:cxnLst>
                <a:cxn ang="0">
                  <a:pos x="0" y="4"/>
                </a:cxn>
                <a:cxn ang="0">
                  <a:pos x="8" y="13"/>
                </a:cxn>
                <a:cxn ang="0">
                  <a:pos x="8" y="2"/>
                </a:cxn>
                <a:cxn ang="0">
                  <a:pos x="0" y="2"/>
                </a:cxn>
                <a:cxn ang="0">
                  <a:pos x="7" y="0"/>
                </a:cxn>
                <a:cxn ang="0">
                  <a:pos x="0" y="4"/>
                </a:cxn>
                <a:cxn ang="0">
                  <a:pos x="0" y="4"/>
                </a:cxn>
                <a:cxn ang="0">
                  <a:pos x="0" y="4"/>
                </a:cxn>
              </a:cxnLst>
              <a:rect l="0" t="0" r="r" b="b"/>
              <a:pathLst>
                <a:path w="8" h="13">
                  <a:moveTo>
                    <a:pt x="0" y="4"/>
                  </a:moveTo>
                  <a:lnTo>
                    <a:pt x="8" y="13"/>
                  </a:lnTo>
                  <a:lnTo>
                    <a:pt x="8" y="2"/>
                  </a:lnTo>
                  <a:lnTo>
                    <a:pt x="0" y="2"/>
                  </a:lnTo>
                  <a:lnTo>
                    <a:pt x="7" y="0"/>
                  </a:lnTo>
                  <a:lnTo>
                    <a:pt x="0" y="4"/>
                  </a:lnTo>
                  <a:lnTo>
                    <a:pt x="0" y="4"/>
                  </a:lnTo>
                  <a:lnTo>
                    <a:pt x="0" y="4"/>
                  </a:lnTo>
                  <a:close/>
                </a:path>
              </a:pathLst>
            </a:custGeom>
            <a:solidFill>
              <a:srgbClr val="FFFFFF"/>
            </a:solidFill>
            <a:ln w="9525">
              <a:noFill/>
              <a:round/>
              <a:headEnd/>
              <a:tailEnd/>
            </a:ln>
          </p:spPr>
          <p:txBody>
            <a:bodyPr/>
            <a:lstStyle/>
            <a:p>
              <a:endParaRPr lang="en-US"/>
            </a:p>
          </p:txBody>
        </p:sp>
        <p:sp>
          <p:nvSpPr>
            <p:cNvPr id="3090" name="Freeform 18"/>
            <p:cNvSpPr>
              <a:spLocks/>
            </p:cNvSpPr>
            <p:nvPr userDrawn="1"/>
          </p:nvSpPr>
          <p:spPr bwMode="auto">
            <a:xfrm>
              <a:off x="4814" y="3284"/>
              <a:ext cx="50" cy="10"/>
            </a:xfrm>
            <a:custGeom>
              <a:avLst/>
              <a:gdLst/>
              <a:ahLst/>
              <a:cxnLst>
                <a:cxn ang="0">
                  <a:pos x="0" y="0"/>
                </a:cxn>
                <a:cxn ang="0">
                  <a:pos x="50" y="0"/>
                </a:cxn>
                <a:cxn ang="0">
                  <a:pos x="50" y="10"/>
                </a:cxn>
                <a:cxn ang="0">
                  <a:pos x="0" y="10"/>
                </a:cxn>
                <a:cxn ang="0">
                  <a:pos x="0" y="0"/>
                </a:cxn>
                <a:cxn ang="0">
                  <a:pos x="0" y="0"/>
                </a:cxn>
                <a:cxn ang="0">
                  <a:pos x="0" y="0"/>
                </a:cxn>
              </a:cxnLst>
              <a:rect l="0" t="0" r="r" b="b"/>
              <a:pathLst>
                <a:path w="50" h="10">
                  <a:moveTo>
                    <a:pt x="0" y="0"/>
                  </a:moveTo>
                  <a:lnTo>
                    <a:pt x="50" y="0"/>
                  </a:lnTo>
                  <a:lnTo>
                    <a:pt x="50" y="10"/>
                  </a:lnTo>
                  <a:lnTo>
                    <a:pt x="0" y="10"/>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091" name="Freeform 19"/>
            <p:cNvSpPr>
              <a:spLocks/>
            </p:cNvSpPr>
            <p:nvPr userDrawn="1"/>
          </p:nvSpPr>
          <p:spPr bwMode="auto">
            <a:xfrm>
              <a:off x="4860" y="3284"/>
              <a:ext cx="8" cy="10"/>
            </a:xfrm>
            <a:custGeom>
              <a:avLst/>
              <a:gdLst/>
              <a:ahLst/>
              <a:cxnLst>
                <a:cxn ang="0">
                  <a:pos x="8" y="5"/>
                </a:cxn>
                <a:cxn ang="0">
                  <a:pos x="8" y="0"/>
                </a:cxn>
                <a:cxn ang="0">
                  <a:pos x="4" y="0"/>
                </a:cxn>
                <a:cxn ang="0">
                  <a:pos x="4" y="10"/>
                </a:cxn>
                <a:cxn ang="0">
                  <a:pos x="0" y="5"/>
                </a:cxn>
                <a:cxn ang="0">
                  <a:pos x="8" y="5"/>
                </a:cxn>
                <a:cxn ang="0">
                  <a:pos x="8" y="5"/>
                </a:cxn>
                <a:cxn ang="0">
                  <a:pos x="8" y="5"/>
                </a:cxn>
              </a:cxnLst>
              <a:rect l="0" t="0" r="r" b="b"/>
              <a:pathLst>
                <a:path w="8" h="10">
                  <a:moveTo>
                    <a:pt x="8" y="5"/>
                  </a:moveTo>
                  <a:lnTo>
                    <a:pt x="8" y="0"/>
                  </a:lnTo>
                  <a:lnTo>
                    <a:pt x="4" y="0"/>
                  </a:lnTo>
                  <a:lnTo>
                    <a:pt x="4" y="10"/>
                  </a:lnTo>
                  <a:lnTo>
                    <a:pt x="0" y="5"/>
                  </a:lnTo>
                  <a:lnTo>
                    <a:pt x="8" y="5"/>
                  </a:lnTo>
                  <a:lnTo>
                    <a:pt x="8" y="5"/>
                  </a:lnTo>
                  <a:lnTo>
                    <a:pt x="8" y="5"/>
                  </a:lnTo>
                  <a:close/>
                </a:path>
              </a:pathLst>
            </a:custGeom>
            <a:solidFill>
              <a:srgbClr val="FFFFFF"/>
            </a:solidFill>
            <a:ln w="9525">
              <a:noFill/>
              <a:round/>
              <a:headEnd/>
              <a:tailEnd/>
            </a:ln>
          </p:spPr>
          <p:txBody>
            <a:bodyPr/>
            <a:lstStyle/>
            <a:p>
              <a:endParaRPr lang="en-US"/>
            </a:p>
          </p:txBody>
        </p:sp>
        <p:sp>
          <p:nvSpPr>
            <p:cNvPr id="3092" name="Freeform 20"/>
            <p:cNvSpPr>
              <a:spLocks/>
            </p:cNvSpPr>
            <p:nvPr userDrawn="1"/>
          </p:nvSpPr>
          <p:spPr bwMode="auto">
            <a:xfrm>
              <a:off x="4810" y="3192"/>
              <a:ext cx="8" cy="97"/>
            </a:xfrm>
            <a:custGeom>
              <a:avLst/>
              <a:gdLst/>
              <a:ahLst/>
              <a:cxnLst>
                <a:cxn ang="0">
                  <a:pos x="0" y="0"/>
                </a:cxn>
                <a:cxn ang="0">
                  <a:pos x="8" y="0"/>
                </a:cxn>
                <a:cxn ang="0">
                  <a:pos x="8" y="97"/>
                </a:cxn>
                <a:cxn ang="0">
                  <a:pos x="0" y="97"/>
                </a:cxn>
                <a:cxn ang="0">
                  <a:pos x="0" y="0"/>
                </a:cxn>
                <a:cxn ang="0">
                  <a:pos x="0" y="0"/>
                </a:cxn>
                <a:cxn ang="0">
                  <a:pos x="0" y="0"/>
                </a:cxn>
              </a:cxnLst>
              <a:rect l="0" t="0" r="r" b="b"/>
              <a:pathLst>
                <a:path w="8" h="97">
                  <a:moveTo>
                    <a:pt x="0" y="0"/>
                  </a:moveTo>
                  <a:lnTo>
                    <a:pt x="8" y="0"/>
                  </a:lnTo>
                  <a:lnTo>
                    <a:pt x="8" y="97"/>
                  </a:lnTo>
                  <a:lnTo>
                    <a:pt x="0" y="97"/>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093" name="Freeform 21"/>
            <p:cNvSpPr>
              <a:spLocks/>
            </p:cNvSpPr>
            <p:nvPr userDrawn="1"/>
          </p:nvSpPr>
          <p:spPr bwMode="auto">
            <a:xfrm>
              <a:off x="4810" y="3284"/>
              <a:ext cx="8" cy="10"/>
            </a:xfrm>
            <a:custGeom>
              <a:avLst/>
              <a:gdLst/>
              <a:ahLst/>
              <a:cxnLst>
                <a:cxn ang="0">
                  <a:pos x="4" y="10"/>
                </a:cxn>
                <a:cxn ang="0">
                  <a:pos x="0" y="10"/>
                </a:cxn>
                <a:cxn ang="0">
                  <a:pos x="0" y="5"/>
                </a:cxn>
                <a:cxn ang="0">
                  <a:pos x="8" y="5"/>
                </a:cxn>
                <a:cxn ang="0">
                  <a:pos x="4" y="0"/>
                </a:cxn>
                <a:cxn ang="0">
                  <a:pos x="4" y="10"/>
                </a:cxn>
                <a:cxn ang="0">
                  <a:pos x="4" y="10"/>
                </a:cxn>
                <a:cxn ang="0">
                  <a:pos x="4" y="10"/>
                </a:cxn>
              </a:cxnLst>
              <a:rect l="0" t="0" r="r" b="b"/>
              <a:pathLst>
                <a:path w="8" h="10">
                  <a:moveTo>
                    <a:pt x="4" y="10"/>
                  </a:moveTo>
                  <a:lnTo>
                    <a:pt x="0" y="10"/>
                  </a:lnTo>
                  <a:lnTo>
                    <a:pt x="0" y="5"/>
                  </a:lnTo>
                  <a:lnTo>
                    <a:pt x="8" y="5"/>
                  </a:lnTo>
                  <a:lnTo>
                    <a:pt x="4" y="0"/>
                  </a:lnTo>
                  <a:lnTo>
                    <a:pt x="4" y="10"/>
                  </a:lnTo>
                  <a:lnTo>
                    <a:pt x="4" y="10"/>
                  </a:lnTo>
                  <a:lnTo>
                    <a:pt x="4" y="10"/>
                  </a:lnTo>
                  <a:close/>
                </a:path>
              </a:pathLst>
            </a:custGeom>
            <a:solidFill>
              <a:srgbClr val="FFFFFF"/>
            </a:solidFill>
            <a:ln w="9525">
              <a:noFill/>
              <a:round/>
              <a:headEnd/>
              <a:tailEnd/>
            </a:ln>
          </p:spPr>
          <p:txBody>
            <a:bodyPr/>
            <a:lstStyle/>
            <a:p>
              <a:endParaRPr lang="en-US"/>
            </a:p>
          </p:txBody>
        </p:sp>
        <p:sp>
          <p:nvSpPr>
            <p:cNvPr id="3094" name="Freeform 22"/>
            <p:cNvSpPr>
              <a:spLocks/>
            </p:cNvSpPr>
            <p:nvPr userDrawn="1"/>
          </p:nvSpPr>
          <p:spPr bwMode="auto">
            <a:xfrm>
              <a:off x="4814" y="3188"/>
              <a:ext cx="204" cy="8"/>
            </a:xfrm>
            <a:custGeom>
              <a:avLst/>
              <a:gdLst/>
              <a:ahLst/>
              <a:cxnLst>
                <a:cxn ang="0">
                  <a:pos x="0" y="0"/>
                </a:cxn>
                <a:cxn ang="0">
                  <a:pos x="0" y="8"/>
                </a:cxn>
                <a:cxn ang="0">
                  <a:pos x="204" y="8"/>
                </a:cxn>
                <a:cxn ang="0">
                  <a:pos x="204" y="0"/>
                </a:cxn>
                <a:cxn ang="0">
                  <a:pos x="0" y="0"/>
                </a:cxn>
                <a:cxn ang="0">
                  <a:pos x="0" y="0"/>
                </a:cxn>
                <a:cxn ang="0">
                  <a:pos x="0" y="0"/>
                </a:cxn>
              </a:cxnLst>
              <a:rect l="0" t="0" r="r" b="b"/>
              <a:pathLst>
                <a:path w="204" h="8">
                  <a:moveTo>
                    <a:pt x="0" y="0"/>
                  </a:moveTo>
                  <a:lnTo>
                    <a:pt x="0" y="8"/>
                  </a:lnTo>
                  <a:lnTo>
                    <a:pt x="204" y="8"/>
                  </a:lnTo>
                  <a:lnTo>
                    <a:pt x="204" y="0"/>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095" name="Freeform 23"/>
            <p:cNvSpPr>
              <a:spLocks/>
            </p:cNvSpPr>
            <p:nvPr userDrawn="1"/>
          </p:nvSpPr>
          <p:spPr bwMode="auto">
            <a:xfrm>
              <a:off x="4810" y="3188"/>
              <a:ext cx="8" cy="8"/>
            </a:xfrm>
            <a:custGeom>
              <a:avLst/>
              <a:gdLst/>
              <a:ahLst/>
              <a:cxnLst>
                <a:cxn ang="0">
                  <a:pos x="0" y="4"/>
                </a:cxn>
                <a:cxn ang="0">
                  <a:pos x="0" y="0"/>
                </a:cxn>
                <a:cxn ang="0">
                  <a:pos x="4" y="0"/>
                </a:cxn>
                <a:cxn ang="0">
                  <a:pos x="4" y="8"/>
                </a:cxn>
                <a:cxn ang="0">
                  <a:pos x="8" y="4"/>
                </a:cxn>
                <a:cxn ang="0">
                  <a:pos x="0" y="4"/>
                </a:cxn>
                <a:cxn ang="0">
                  <a:pos x="0" y="4"/>
                </a:cxn>
                <a:cxn ang="0">
                  <a:pos x="0" y="4"/>
                </a:cxn>
              </a:cxnLst>
              <a:rect l="0" t="0" r="r" b="b"/>
              <a:pathLst>
                <a:path w="8" h="8">
                  <a:moveTo>
                    <a:pt x="0" y="4"/>
                  </a:moveTo>
                  <a:lnTo>
                    <a:pt x="0" y="0"/>
                  </a:lnTo>
                  <a:lnTo>
                    <a:pt x="4" y="0"/>
                  </a:lnTo>
                  <a:lnTo>
                    <a:pt x="4" y="8"/>
                  </a:lnTo>
                  <a:lnTo>
                    <a:pt x="8" y="4"/>
                  </a:lnTo>
                  <a:lnTo>
                    <a:pt x="0" y="4"/>
                  </a:lnTo>
                  <a:lnTo>
                    <a:pt x="0" y="4"/>
                  </a:lnTo>
                  <a:lnTo>
                    <a:pt x="0" y="4"/>
                  </a:lnTo>
                  <a:close/>
                </a:path>
              </a:pathLst>
            </a:custGeom>
            <a:solidFill>
              <a:srgbClr val="FFFFFF"/>
            </a:solidFill>
            <a:ln w="9525">
              <a:noFill/>
              <a:round/>
              <a:headEnd/>
              <a:tailEnd/>
            </a:ln>
          </p:spPr>
          <p:txBody>
            <a:bodyPr/>
            <a:lstStyle/>
            <a:p>
              <a:endParaRPr lang="en-US"/>
            </a:p>
          </p:txBody>
        </p:sp>
        <p:sp>
          <p:nvSpPr>
            <p:cNvPr id="3096" name="Freeform 24"/>
            <p:cNvSpPr>
              <a:spLocks/>
            </p:cNvSpPr>
            <p:nvPr userDrawn="1"/>
          </p:nvSpPr>
          <p:spPr bwMode="auto">
            <a:xfrm>
              <a:off x="5014" y="3192"/>
              <a:ext cx="8" cy="97"/>
            </a:xfrm>
            <a:custGeom>
              <a:avLst/>
              <a:gdLst/>
              <a:ahLst/>
              <a:cxnLst>
                <a:cxn ang="0">
                  <a:pos x="0" y="0"/>
                </a:cxn>
                <a:cxn ang="0">
                  <a:pos x="8" y="0"/>
                </a:cxn>
                <a:cxn ang="0">
                  <a:pos x="8" y="97"/>
                </a:cxn>
                <a:cxn ang="0">
                  <a:pos x="0" y="97"/>
                </a:cxn>
                <a:cxn ang="0">
                  <a:pos x="0" y="0"/>
                </a:cxn>
                <a:cxn ang="0">
                  <a:pos x="0" y="0"/>
                </a:cxn>
                <a:cxn ang="0">
                  <a:pos x="0" y="0"/>
                </a:cxn>
              </a:cxnLst>
              <a:rect l="0" t="0" r="r" b="b"/>
              <a:pathLst>
                <a:path w="8" h="97">
                  <a:moveTo>
                    <a:pt x="0" y="0"/>
                  </a:moveTo>
                  <a:lnTo>
                    <a:pt x="8" y="0"/>
                  </a:lnTo>
                  <a:lnTo>
                    <a:pt x="8" y="97"/>
                  </a:lnTo>
                  <a:lnTo>
                    <a:pt x="0" y="97"/>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097" name="Freeform 25"/>
            <p:cNvSpPr>
              <a:spLocks/>
            </p:cNvSpPr>
            <p:nvPr userDrawn="1"/>
          </p:nvSpPr>
          <p:spPr bwMode="auto">
            <a:xfrm>
              <a:off x="5014" y="3188"/>
              <a:ext cx="8" cy="8"/>
            </a:xfrm>
            <a:custGeom>
              <a:avLst/>
              <a:gdLst/>
              <a:ahLst/>
              <a:cxnLst>
                <a:cxn ang="0">
                  <a:pos x="4" y="0"/>
                </a:cxn>
                <a:cxn ang="0">
                  <a:pos x="8" y="0"/>
                </a:cxn>
                <a:cxn ang="0">
                  <a:pos x="8" y="4"/>
                </a:cxn>
                <a:cxn ang="0">
                  <a:pos x="0" y="4"/>
                </a:cxn>
                <a:cxn ang="0">
                  <a:pos x="4" y="8"/>
                </a:cxn>
                <a:cxn ang="0">
                  <a:pos x="4" y="0"/>
                </a:cxn>
                <a:cxn ang="0">
                  <a:pos x="4" y="0"/>
                </a:cxn>
                <a:cxn ang="0">
                  <a:pos x="4" y="0"/>
                </a:cxn>
              </a:cxnLst>
              <a:rect l="0" t="0" r="r" b="b"/>
              <a:pathLst>
                <a:path w="8" h="8">
                  <a:moveTo>
                    <a:pt x="4" y="0"/>
                  </a:moveTo>
                  <a:lnTo>
                    <a:pt x="8" y="0"/>
                  </a:lnTo>
                  <a:lnTo>
                    <a:pt x="8" y="4"/>
                  </a:lnTo>
                  <a:lnTo>
                    <a:pt x="0" y="4"/>
                  </a:lnTo>
                  <a:lnTo>
                    <a:pt x="4" y="8"/>
                  </a:lnTo>
                  <a:lnTo>
                    <a:pt x="4" y="0"/>
                  </a:lnTo>
                  <a:lnTo>
                    <a:pt x="4" y="0"/>
                  </a:lnTo>
                  <a:lnTo>
                    <a:pt x="4" y="0"/>
                  </a:lnTo>
                  <a:close/>
                </a:path>
              </a:pathLst>
            </a:custGeom>
            <a:solidFill>
              <a:srgbClr val="FFFFFF"/>
            </a:solidFill>
            <a:ln w="9525">
              <a:noFill/>
              <a:round/>
              <a:headEnd/>
              <a:tailEnd/>
            </a:ln>
          </p:spPr>
          <p:txBody>
            <a:bodyPr/>
            <a:lstStyle/>
            <a:p>
              <a:endParaRPr lang="en-US"/>
            </a:p>
          </p:txBody>
        </p:sp>
        <p:sp>
          <p:nvSpPr>
            <p:cNvPr id="3098" name="Freeform 26"/>
            <p:cNvSpPr>
              <a:spLocks/>
            </p:cNvSpPr>
            <p:nvPr userDrawn="1"/>
          </p:nvSpPr>
          <p:spPr bwMode="auto">
            <a:xfrm>
              <a:off x="4965" y="3285"/>
              <a:ext cx="53" cy="9"/>
            </a:xfrm>
            <a:custGeom>
              <a:avLst/>
              <a:gdLst/>
              <a:ahLst/>
              <a:cxnLst>
                <a:cxn ang="0">
                  <a:pos x="0" y="0"/>
                </a:cxn>
                <a:cxn ang="0">
                  <a:pos x="53" y="0"/>
                </a:cxn>
                <a:cxn ang="0">
                  <a:pos x="53" y="9"/>
                </a:cxn>
                <a:cxn ang="0">
                  <a:pos x="0" y="9"/>
                </a:cxn>
                <a:cxn ang="0">
                  <a:pos x="0" y="0"/>
                </a:cxn>
                <a:cxn ang="0">
                  <a:pos x="0" y="0"/>
                </a:cxn>
                <a:cxn ang="0">
                  <a:pos x="0" y="0"/>
                </a:cxn>
              </a:cxnLst>
              <a:rect l="0" t="0" r="r" b="b"/>
              <a:pathLst>
                <a:path w="53" h="9">
                  <a:moveTo>
                    <a:pt x="0" y="0"/>
                  </a:moveTo>
                  <a:lnTo>
                    <a:pt x="53" y="0"/>
                  </a:lnTo>
                  <a:lnTo>
                    <a:pt x="53" y="9"/>
                  </a:lnTo>
                  <a:lnTo>
                    <a:pt x="0" y="9"/>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099" name="Freeform 27"/>
            <p:cNvSpPr>
              <a:spLocks/>
            </p:cNvSpPr>
            <p:nvPr userDrawn="1"/>
          </p:nvSpPr>
          <p:spPr bwMode="auto">
            <a:xfrm>
              <a:off x="5014" y="3285"/>
              <a:ext cx="8" cy="9"/>
            </a:xfrm>
            <a:custGeom>
              <a:avLst/>
              <a:gdLst/>
              <a:ahLst/>
              <a:cxnLst>
                <a:cxn ang="0">
                  <a:pos x="8" y="4"/>
                </a:cxn>
                <a:cxn ang="0">
                  <a:pos x="8" y="9"/>
                </a:cxn>
                <a:cxn ang="0">
                  <a:pos x="4" y="9"/>
                </a:cxn>
                <a:cxn ang="0">
                  <a:pos x="4" y="0"/>
                </a:cxn>
                <a:cxn ang="0">
                  <a:pos x="0" y="4"/>
                </a:cxn>
                <a:cxn ang="0">
                  <a:pos x="8" y="4"/>
                </a:cxn>
                <a:cxn ang="0">
                  <a:pos x="8" y="4"/>
                </a:cxn>
                <a:cxn ang="0">
                  <a:pos x="8" y="4"/>
                </a:cxn>
              </a:cxnLst>
              <a:rect l="0" t="0" r="r" b="b"/>
              <a:pathLst>
                <a:path w="8" h="9">
                  <a:moveTo>
                    <a:pt x="8" y="4"/>
                  </a:moveTo>
                  <a:lnTo>
                    <a:pt x="8" y="9"/>
                  </a:lnTo>
                  <a:lnTo>
                    <a:pt x="4" y="9"/>
                  </a:lnTo>
                  <a:lnTo>
                    <a:pt x="4" y="0"/>
                  </a:lnTo>
                  <a:lnTo>
                    <a:pt x="0" y="4"/>
                  </a:lnTo>
                  <a:lnTo>
                    <a:pt x="8" y="4"/>
                  </a:lnTo>
                  <a:lnTo>
                    <a:pt x="8" y="4"/>
                  </a:lnTo>
                  <a:lnTo>
                    <a:pt x="8" y="4"/>
                  </a:lnTo>
                  <a:close/>
                </a:path>
              </a:pathLst>
            </a:custGeom>
            <a:solidFill>
              <a:srgbClr val="FFFFFF"/>
            </a:solidFill>
            <a:ln w="9525">
              <a:noFill/>
              <a:round/>
              <a:headEnd/>
              <a:tailEnd/>
            </a:ln>
          </p:spPr>
          <p:txBody>
            <a:bodyPr/>
            <a:lstStyle/>
            <a:p>
              <a:endParaRPr lang="en-US"/>
            </a:p>
          </p:txBody>
        </p:sp>
        <p:sp>
          <p:nvSpPr>
            <p:cNvPr id="3100" name="Freeform 28"/>
            <p:cNvSpPr>
              <a:spLocks/>
            </p:cNvSpPr>
            <p:nvPr userDrawn="1"/>
          </p:nvSpPr>
          <p:spPr bwMode="auto">
            <a:xfrm>
              <a:off x="4962" y="3289"/>
              <a:ext cx="7" cy="242"/>
            </a:xfrm>
            <a:custGeom>
              <a:avLst/>
              <a:gdLst/>
              <a:ahLst/>
              <a:cxnLst>
                <a:cxn ang="0">
                  <a:pos x="7" y="0"/>
                </a:cxn>
                <a:cxn ang="0">
                  <a:pos x="0" y="0"/>
                </a:cxn>
                <a:cxn ang="0">
                  <a:pos x="0" y="121"/>
                </a:cxn>
                <a:cxn ang="0">
                  <a:pos x="0" y="242"/>
                </a:cxn>
                <a:cxn ang="0">
                  <a:pos x="7" y="242"/>
                </a:cxn>
                <a:cxn ang="0">
                  <a:pos x="7" y="121"/>
                </a:cxn>
                <a:cxn ang="0">
                  <a:pos x="7" y="0"/>
                </a:cxn>
                <a:cxn ang="0">
                  <a:pos x="7" y="0"/>
                </a:cxn>
                <a:cxn ang="0">
                  <a:pos x="7" y="0"/>
                </a:cxn>
              </a:cxnLst>
              <a:rect l="0" t="0" r="r" b="b"/>
              <a:pathLst>
                <a:path w="7" h="242">
                  <a:moveTo>
                    <a:pt x="7" y="0"/>
                  </a:moveTo>
                  <a:lnTo>
                    <a:pt x="0" y="0"/>
                  </a:lnTo>
                  <a:lnTo>
                    <a:pt x="0" y="121"/>
                  </a:lnTo>
                  <a:lnTo>
                    <a:pt x="0" y="242"/>
                  </a:lnTo>
                  <a:lnTo>
                    <a:pt x="7" y="242"/>
                  </a:lnTo>
                  <a:lnTo>
                    <a:pt x="7" y="121"/>
                  </a:lnTo>
                  <a:lnTo>
                    <a:pt x="7" y="0"/>
                  </a:lnTo>
                  <a:lnTo>
                    <a:pt x="7" y="0"/>
                  </a:lnTo>
                  <a:lnTo>
                    <a:pt x="7" y="0"/>
                  </a:lnTo>
                  <a:close/>
                </a:path>
              </a:pathLst>
            </a:custGeom>
            <a:solidFill>
              <a:srgbClr val="FFFFFF"/>
            </a:solidFill>
            <a:ln w="9525">
              <a:noFill/>
              <a:round/>
              <a:headEnd/>
              <a:tailEnd/>
            </a:ln>
          </p:spPr>
          <p:txBody>
            <a:bodyPr/>
            <a:lstStyle/>
            <a:p>
              <a:endParaRPr lang="en-US"/>
            </a:p>
          </p:txBody>
        </p:sp>
        <p:sp>
          <p:nvSpPr>
            <p:cNvPr id="3101" name="Freeform 29"/>
            <p:cNvSpPr>
              <a:spLocks/>
            </p:cNvSpPr>
            <p:nvPr userDrawn="1"/>
          </p:nvSpPr>
          <p:spPr bwMode="auto">
            <a:xfrm>
              <a:off x="4962" y="3285"/>
              <a:ext cx="7" cy="9"/>
            </a:xfrm>
            <a:custGeom>
              <a:avLst/>
              <a:gdLst/>
              <a:ahLst/>
              <a:cxnLst>
                <a:cxn ang="0">
                  <a:pos x="3" y="0"/>
                </a:cxn>
                <a:cxn ang="0">
                  <a:pos x="0" y="0"/>
                </a:cxn>
                <a:cxn ang="0">
                  <a:pos x="0" y="4"/>
                </a:cxn>
                <a:cxn ang="0">
                  <a:pos x="7" y="4"/>
                </a:cxn>
                <a:cxn ang="0">
                  <a:pos x="3" y="9"/>
                </a:cxn>
                <a:cxn ang="0">
                  <a:pos x="3" y="0"/>
                </a:cxn>
                <a:cxn ang="0">
                  <a:pos x="3" y="0"/>
                </a:cxn>
                <a:cxn ang="0">
                  <a:pos x="3" y="0"/>
                </a:cxn>
              </a:cxnLst>
              <a:rect l="0" t="0" r="r" b="b"/>
              <a:pathLst>
                <a:path w="7" h="9">
                  <a:moveTo>
                    <a:pt x="3" y="0"/>
                  </a:moveTo>
                  <a:lnTo>
                    <a:pt x="0" y="0"/>
                  </a:lnTo>
                  <a:lnTo>
                    <a:pt x="0" y="4"/>
                  </a:lnTo>
                  <a:lnTo>
                    <a:pt x="7" y="4"/>
                  </a:lnTo>
                  <a:lnTo>
                    <a:pt x="3" y="9"/>
                  </a:lnTo>
                  <a:lnTo>
                    <a:pt x="3" y="0"/>
                  </a:lnTo>
                  <a:lnTo>
                    <a:pt x="3" y="0"/>
                  </a:lnTo>
                  <a:lnTo>
                    <a:pt x="3" y="0"/>
                  </a:lnTo>
                  <a:close/>
                </a:path>
              </a:pathLst>
            </a:custGeom>
            <a:solidFill>
              <a:srgbClr val="FFFFFF"/>
            </a:solidFill>
            <a:ln w="9525">
              <a:noFill/>
              <a:round/>
              <a:headEnd/>
              <a:tailEnd/>
            </a:ln>
          </p:spPr>
          <p:txBody>
            <a:bodyPr/>
            <a:lstStyle/>
            <a:p>
              <a:endParaRPr lang="en-US"/>
            </a:p>
          </p:txBody>
        </p:sp>
        <p:sp>
          <p:nvSpPr>
            <p:cNvPr id="3102" name="Freeform 30"/>
            <p:cNvSpPr>
              <a:spLocks/>
            </p:cNvSpPr>
            <p:nvPr userDrawn="1"/>
          </p:nvSpPr>
          <p:spPr bwMode="auto">
            <a:xfrm>
              <a:off x="4965" y="3526"/>
              <a:ext cx="53" cy="9"/>
            </a:xfrm>
            <a:custGeom>
              <a:avLst/>
              <a:gdLst/>
              <a:ahLst/>
              <a:cxnLst>
                <a:cxn ang="0">
                  <a:pos x="0" y="0"/>
                </a:cxn>
                <a:cxn ang="0">
                  <a:pos x="0" y="7"/>
                </a:cxn>
                <a:cxn ang="0">
                  <a:pos x="53" y="9"/>
                </a:cxn>
                <a:cxn ang="0">
                  <a:pos x="53" y="0"/>
                </a:cxn>
                <a:cxn ang="0">
                  <a:pos x="0" y="0"/>
                </a:cxn>
                <a:cxn ang="0">
                  <a:pos x="0" y="0"/>
                </a:cxn>
                <a:cxn ang="0">
                  <a:pos x="0" y="0"/>
                </a:cxn>
              </a:cxnLst>
              <a:rect l="0" t="0" r="r" b="b"/>
              <a:pathLst>
                <a:path w="53" h="9">
                  <a:moveTo>
                    <a:pt x="0" y="0"/>
                  </a:moveTo>
                  <a:lnTo>
                    <a:pt x="0" y="7"/>
                  </a:lnTo>
                  <a:lnTo>
                    <a:pt x="53" y="9"/>
                  </a:lnTo>
                  <a:lnTo>
                    <a:pt x="53" y="0"/>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103" name="Freeform 31"/>
            <p:cNvSpPr>
              <a:spLocks/>
            </p:cNvSpPr>
            <p:nvPr userDrawn="1"/>
          </p:nvSpPr>
          <p:spPr bwMode="auto">
            <a:xfrm>
              <a:off x="4962" y="3526"/>
              <a:ext cx="7" cy="7"/>
            </a:xfrm>
            <a:custGeom>
              <a:avLst/>
              <a:gdLst/>
              <a:ahLst/>
              <a:cxnLst>
                <a:cxn ang="0">
                  <a:pos x="0" y="5"/>
                </a:cxn>
                <a:cxn ang="0">
                  <a:pos x="0" y="7"/>
                </a:cxn>
                <a:cxn ang="0">
                  <a:pos x="3" y="7"/>
                </a:cxn>
                <a:cxn ang="0">
                  <a:pos x="3" y="0"/>
                </a:cxn>
                <a:cxn ang="0">
                  <a:pos x="7" y="5"/>
                </a:cxn>
                <a:cxn ang="0">
                  <a:pos x="0" y="5"/>
                </a:cxn>
                <a:cxn ang="0">
                  <a:pos x="0" y="5"/>
                </a:cxn>
                <a:cxn ang="0">
                  <a:pos x="0" y="5"/>
                </a:cxn>
              </a:cxnLst>
              <a:rect l="0" t="0" r="r" b="b"/>
              <a:pathLst>
                <a:path w="7" h="7">
                  <a:moveTo>
                    <a:pt x="0" y="5"/>
                  </a:moveTo>
                  <a:lnTo>
                    <a:pt x="0" y="7"/>
                  </a:lnTo>
                  <a:lnTo>
                    <a:pt x="3" y="7"/>
                  </a:lnTo>
                  <a:lnTo>
                    <a:pt x="3" y="0"/>
                  </a:lnTo>
                  <a:lnTo>
                    <a:pt x="7" y="5"/>
                  </a:lnTo>
                  <a:lnTo>
                    <a:pt x="0" y="5"/>
                  </a:lnTo>
                  <a:lnTo>
                    <a:pt x="0" y="5"/>
                  </a:lnTo>
                  <a:lnTo>
                    <a:pt x="0" y="5"/>
                  </a:lnTo>
                  <a:close/>
                </a:path>
              </a:pathLst>
            </a:custGeom>
            <a:solidFill>
              <a:srgbClr val="FFFFFF"/>
            </a:solidFill>
            <a:ln w="9525">
              <a:noFill/>
              <a:round/>
              <a:headEnd/>
              <a:tailEnd/>
            </a:ln>
          </p:spPr>
          <p:txBody>
            <a:bodyPr/>
            <a:lstStyle/>
            <a:p>
              <a:endParaRPr lang="en-US"/>
            </a:p>
          </p:txBody>
        </p:sp>
        <p:sp>
          <p:nvSpPr>
            <p:cNvPr id="3104" name="Freeform 32"/>
            <p:cNvSpPr>
              <a:spLocks/>
            </p:cNvSpPr>
            <p:nvPr userDrawn="1"/>
          </p:nvSpPr>
          <p:spPr bwMode="auto">
            <a:xfrm>
              <a:off x="5014" y="3531"/>
              <a:ext cx="8" cy="93"/>
            </a:xfrm>
            <a:custGeom>
              <a:avLst/>
              <a:gdLst/>
              <a:ahLst/>
              <a:cxnLst>
                <a:cxn ang="0">
                  <a:pos x="0" y="0"/>
                </a:cxn>
                <a:cxn ang="0">
                  <a:pos x="8" y="0"/>
                </a:cxn>
                <a:cxn ang="0">
                  <a:pos x="8" y="93"/>
                </a:cxn>
                <a:cxn ang="0">
                  <a:pos x="0" y="93"/>
                </a:cxn>
                <a:cxn ang="0">
                  <a:pos x="0" y="0"/>
                </a:cxn>
                <a:cxn ang="0">
                  <a:pos x="0" y="0"/>
                </a:cxn>
                <a:cxn ang="0">
                  <a:pos x="0" y="0"/>
                </a:cxn>
              </a:cxnLst>
              <a:rect l="0" t="0" r="r" b="b"/>
              <a:pathLst>
                <a:path w="8" h="93">
                  <a:moveTo>
                    <a:pt x="0" y="0"/>
                  </a:moveTo>
                  <a:lnTo>
                    <a:pt x="8" y="0"/>
                  </a:lnTo>
                  <a:lnTo>
                    <a:pt x="8" y="93"/>
                  </a:lnTo>
                  <a:lnTo>
                    <a:pt x="0" y="93"/>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105" name="Freeform 33"/>
            <p:cNvSpPr>
              <a:spLocks/>
            </p:cNvSpPr>
            <p:nvPr userDrawn="1"/>
          </p:nvSpPr>
          <p:spPr bwMode="auto">
            <a:xfrm>
              <a:off x="5014" y="3526"/>
              <a:ext cx="8" cy="9"/>
            </a:xfrm>
            <a:custGeom>
              <a:avLst/>
              <a:gdLst/>
              <a:ahLst/>
              <a:cxnLst>
                <a:cxn ang="0">
                  <a:pos x="4" y="0"/>
                </a:cxn>
                <a:cxn ang="0">
                  <a:pos x="8" y="0"/>
                </a:cxn>
                <a:cxn ang="0">
                  <a:pos x="8" y="5"/>
                </a:cxn>
                <a:cxn ang="0">
                  <a:pos x="0" y="5"/>
                </a:cxn>
                <a:cxn ang="0">
                  <a:pos x="4" y="9"/>
                </a:cxn>
                <a:cxn ang="0">
                  <a:pos x="4" y="0"/>
                </a:cxn>
                <a:cxn ang="0">
                  <a:pos x="4" y="0"/>
                </a:cxn>
                <a:cxn ang="0">
                  <a:pos x="4" y="0"/>
                </a:cxn>
              </a:cxnLst>
              <a:rect l="0" t="0" r="r" b="b"/>
              <a:pathLst>
                <a:path w="8" h="9">
                  <a:moveTo>
                    <a:pt x="4" y="0"/>
                  </a:moveTo>
                  <a:lnTo>
                    <a:pt x="8" y="0"/>
                  </a:lnTo>
                  <a:lnTo>
                    <a:pt x="8" y="5"/>
                  </a:lnTo>
                  <a:lnTo>
                    <a:pt x="0" y="5"/>
                  </a:lnTo>
                  <a:lnTo>
                    <a:pt x="4" y="9"/>
                  </a:lnTo>
                  <a:lnTo>
                    <a:pt x="4" y="0"/>
                  </a:lnTo>
                  <a:lnTo>
                    <a:pt x="4" y="0"/>
                  </a:lnTo>
                  <a:lnTo>
                    <a:pt x="4" y="0"/>
                  </a:lnTo>
                  <a:close/>
                </a:path>
              </a:pathLst>
            </a:custGeom>
            <a:solidFill>
              <a:srgbClr val="FFFFFF"/>
            </a:solidFill>
            <a:ln w="9525">
              <a:noFill/>
              <a:round/>
              <a:headEnd/>
              <a:tailEnd/>
            </a:ln>
          </p:spPr>
          <p:txBody>
            <a:bodyPr/>
            <a:lstStyle/>
            <a:p>
              <a:endParaRPr lang="en-US"/>
            </a:p>
          </p:txBody>
        </p:sp>
        <p:sp>
          <p:nvSpPr>
            <p:cNvPr id="3106" name="Freeform 34"/>
            <p:cNvSpPr>
              <a:spLocks/>
            </p:cNvSpPr>
            <p:nvPr userDrawn="1"/>
          </p:nvSpPr>
          <p:spPr bwMode="auto">
            <a:xfrm>
              <a:off x="4887" y="3620"/>
              <a:ext cx="131" cy="8"/>
            </a:xfrm>
            <a:custGeom>
              <a:avLst/>
              <a:gdLst/>
              <a:ahLst/>
              <a:cxnLst>
                <a:cxn ang="0">
                  <a:pos x="0" y="0"/>
                </a:cxn>
                <a:cxn ang="0">
                  <a:pos x="131" y="0"/>
                </a:cxn>
                <a:cxn ang="0">
                  <a:pos x="131" y="8"/>
                </a:cxn>
                <a:cxn ang="0">
                  <a:pos x="0" y="8"/>
                </a:cxn>
                <a:cxn ang="0">
                  <a:pos x="0" y="0"/>
                </a:cxn>
                <a:cxn ang="0">
                  <a:pos x="0" y="0"/>
                </a:cxn>
                <a:cxn ang="0">
                  <a:pos x="0" y="0"/>
                </a:cxn>
              </a:cxnLst>
              <a:rect l="0" t="0" r="r" b="b"/>
              <a:pathLst>
                <a:path w="131" h="8">
                  <a:moveTo>
                    <a:pt x="0" y="0"/>
                  </a:moveTo>
                  <a:lnTo>
                    <a:pt x="131" y="0"/>
                  </a:lnTo>
                  <a:lnTo>
                    <a:pt x="131" y="8"/>
                  </a:lnTo>
                  <a:lnTo>
                    <a:pt x="0" y="8"/>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107" name="Freeform 35"/>
            <p:cNvSpPr>
              <a:spLocks/>
            </p:cNvSpPr>
            <p:nvPr userDrawn="1"/>
          </p:nvSpPr>
          <p:spPr bwMode="auto">
            <a:xfrm>
              <a:off x="5014" y="3620"/>
              <a:ext cx="8" cy="8"/>
            </a:xfrm>
            <a:custGeom>
              <a:avLst/>
              <a:gdLst/>
              <a:ahLst/>
              <a:cxnLst>
                <a:cxn ang="0">
                  <a:pos x="8" y="4"/>
                </a:cxn>
                <a:cxn ang="0">
                  <a:pos x="8" y="8"/>
                </a:cxn>
                <a:cxn ang="0">
                  <a:pos x="4" y="8"/>
                </a:cxn>
                <a:cxn ang="0">
                  <a:pos x="4" y="0"/>
                </a:cxn>
                <a:cxn ang="0">
                  <a:pos x="0" y="4"/>
                </a:cxn>
                <a:cxn ang="0">
                  <a:pos x="8" y="4"/>
                </a:cxn>
                <a:cxn ang="0">
                  <a:pos x="8" y="4"/>
                </a:cxn>
                <a:cxn ang="0">
                  <a:pos x="8" y="4"/>
                </a:cxn>
              </a:cxnLst>
              <a:rect l="0" t="0" r="r" b="b"/>
              <a:pathLst>
                <a:path w="8" h="8">
                  <a:moveTo>
                    <a:pt x="8" y="4"/>
                  </a:moveTo>
                  <a:lnTo>
                    <a:pt x="8" y="8"/>
                  </a:lnTo>
                  <a:lnTo>
                    <a:pt x="4" y="8"/>
                  </a:lnTo>
                  <a:lnTo>
                    <a:pt x="4" y="0"/>
                  </a:lnTo>
                  <a:lnTo>
                    <a:pt x="0" y="4"/>
                  </a:lnTo>
                  <a:lnTo>
                    <a:pt x="8" y="4"/>
                  </a:lnTo>
                  <a:lnTo>
                    <a:pt x="8" y="4"/>
                  </a:lnTo>
                  <a:lnTo>
                    <a:pt x="8" y="4"/>
                  </a:lnTo>
                  <a:close/>
                </a:path>
              </a:pathLst>
            </a:custGeom>
            <a:solidFill>
              <a:srgbClr val="FFFFFF"/>
            </a:solidFill>
            <a:ln w="9525">
              <a:noFill/>
              <a:round/>
              <a:headEnd/>
              <a:tailEnd/>
            </a:ln>
          </p:spPr>
          <p:txBody>
            <a:bodyPr/>
            <a:lstStyle/>
            <a:p>
              <a:endParaRPr lang="en-US"/>
            </a:p>
          </p:txBody>
        </p:sp>
        <p:sp>
          <p:nvSpPr>
            <p:cNvPr id="3108" name="Freeform 36"/>
            <p:cNvSpPr>
              <a:spLocks/>
            </p:cNvSpPr>
            <p:nvPr userDrawn="1"/>
          </p:nvSpPr>
          <p:spPr bwMode="auto">
            <a:xfrm>
              <a:off x="4726" y="3426"/>
              <a:ext cx="164" cy="201"/>
            </a:xfrm>
            <a:custGeom>
              <a:avLst/>
              <a:gdLst/>
              <a:ahLst/>
              <a:cxnLst>
                <a:cxn ang="0">
                  <a:pos x="159" y="201"/>
                </a:cxn>
                <a:cxn ang="0">
                  <a:pos x="164" y="195"/>
                </a:cxn>
                <a:cxn ang="0">
                  <a:pos x="5" y="0"/>
                </a:cxn>
                <a:cxn ang="0">
                  <a:pos x="0" y="5"/>
                </a:cxn>
                <a:cxn ang="0">
                  <a:pos x="159" y="201"/>
                </a:cxn>
                <a:cxn ang="0">
                  <a:pos x="159" y="201"/>
                </a:cxn>
                <a:cxn ang="0">
                  <a:pos x="159" y="201"/>
                </a:cxn>
              </a:cxnLst>
              <a:rect l="0" t="0" r="r" b="b"/>
              <a:pathLst>
                <a:path w="164" h="201">
                  <a:moveTo>
                    <a:pt x="159" y="201"/>
                  </a:moveTo>
                  <a:lnTo>
                    <a:pt x="164" y="195"/>
                  </a:lnTo>
                  <a:lnTo>
                    <a:pt x="5" y="0"/>
                  </a:lnTo>
                  <a:lnTo>
                    <a:pt x="0" y="5"/>
                  </a:lnTo>
                  <a:lnTo>
                    <a:pt x="159" y="201"/>
                  </a:lnTo>
                  <a:lnTo>
                    <a:pt x="159" y="201"/>
                  </a:lnTo>
                  <a:lnTo>
                    <a:pt x="159" y="201"/>
                  </a:lnTo>
                  <a:close/>
                </a:path>
              </a:pathLst>
            </a:custGeom>
            <a:solidFill>
              <a:srgbClr val="FFFFFF"/>
            </a:solidFill>
            <a:ln w="9525">
              <a:noFill/>
              <a:round/>
              <a:headEnd/>
              <a:tailEnd/>
            </a:ln>
          </p:spPr>
          <p:txBody>
            <a:bodyPr/>
            <a:lstStyle/>
            <a:p>
              <a:endParaRPr lang="en-US"/>
            </a:p>
          </p:txBody>
        </p:sp>
        <p:sp>
          <p:nvSpPr>
            <p:cNvPr id="3109" name="Freeform 37"/>
            <p:cNvSpPr>
              <a:spLocks/>
            </p:cNvSpPr>
            <p:nvPr userDrawn="1"/>
          </p:nvSpPr>
          <p:spPr bwMode="auto">
            <a:xfrm>
              <a:off x="4885" y="3620"/>
              <a:ext cx="5" cy="8"/>
            </a:xfrm>
            <a:custGeom>
              <a:avLst/>
              <a:gdLst/>
              <a:ahLst/>
              <a:cxnLst>
                <a:cxn ang="0">
                  <a:pos x="2" y="8"/>
                </a:cxn>
                <a:cxn ang="0">
                  <a:pos x="0" y="8"/>
                </a:cxn>
                <a:cxn ang="0">
                  <a:pos x="0" y="7"/>
                </a:cxn>
                <a:cxn ang="0">
                  <a:pos x="5" y="1"/>
                </a:cxn>
                <a:cxn ang="0">
                  <a:pos x="2" y="0"/>
                </a:cxn>
                <a:cxn ang="0">
                  <a:pos x="2" y="8"/>
                </a:cxn>
                <a:cxn ang="0">
                  <a:pos x="2" y="8"/>
                </a:cxn>
                <a:cxn ang="0">
                  <a:pos x="2" y="8"/>
                </a:cxn>
              </a:cxnLst>
              <a:rect l="0" t="0" r="r" b="b"/>
              <a:pathLst>
                <a:path w="5" h="8">
                  <a:moveTo>
                    <a:pt x="2" y="8"/>
                  </a:moveTo>
                  <a:lnTo>
                    <a:pt x="0" y="8"/>
                  </a:lnTo>
                  <a:lnTo>
                    <a:pt x="0" y="7"/>
                  </a:lnTo>
                  <a:lnTo>
                    <a:pt x="5" y="1"/>
                  </a:lnTo>
                  <a:lnTo>
                    <a:pt x="2" y="0"/>
                  </a:lnTo>
                  <a:lnTo>
                    <a:pt x="2" y="8"/>
                  </a:lnTo>
                  <a:lnTo>
                    <a:pt x="2" y="8"/>
                  </a:lnTo>
                  <a:lnTo>
                    <a:pt x="2" y="8"/>
                  </a:lnTo>
                  <a:close/>
                </a:path>
              </a:pathLst>
            </a:custGeom>
            <a:solidFill>
              <a:srgbClr val="FFFFFF"/>
            </a:solidFill>
            <a:ln w="9525">
              <a:noFill/>
              <a:round/>
              <a:headEnd/>
              <a:tailEnd/>
            </a:ln>
          </p:spPr>
          <p:txBody>
            <a:bodyPr/>
            <a:lstStyle/>
            <a:p>
              <a:endParaRPr lang="en-US"/>
            </a:p>
          </p:txBody>
        </p:sp>
        <p:sp>
          <p:nvSpPr>
            <p:cNvPr id="3110" name="Freeform 38"/>
            <p:cNvSpPr>
              <a:spLocks/>
            </p:cNvSpPr>
            <p:nvPr userDrawn="1"/>
          </p:nvSpPr>
          <p:spPr bwMode="auto">
            <a:xfrm>
              <a:off x="4724" y="3429"/>
              <a:ext cx="9" cy="102"/>
            </a:xfrm>
            <a:custGeom>
              <a:avLst/>
              <a:gdLst/>
              <a:ahLst/>
              <a:cxnLst>
                <a:cxn ang="0">
                  <a:pos x="0" y="0"/>
                </a:cxn>
                <a:cxn ang="0">
                  <a:pos x="9" y="0"/>
                </a:cxn>
                <a:cxn ang="0">
                  <a:pos x="9" y="102"/>
                </a:cxn>
                <a:cxn ang="0">
                  <a:pos x="0" y="102"/>
                </a:cxn>
                <a:cxn ang="0">
                  <a:pos x="0" y="0"/>
                </a:cxn>
                <a:cxn ang="0">
                  <a:pos x="0" y="0"/>
                </a:cxn>
                <a:cxn ang="0">
                  <a:pos x="0" y="0"/>
                </a:cxn>
              </a:cxnLst>
              <a:rect l="0" t="0" r="r" b="b"/>
              <a:pathLst>
                <a:path w="9" h="102">
                  <a:moveTo>
                    <a:pt x="0" y="0"/>
                  </a:moveTo>
                  <a:lnTo>
                    <a:pt x="9" y="0"/>
                  </a:lnTo>
                  <a:lnTo>
                    <a:pt x="9" y="102"/>
                  </a:lnTo>
                  <a:lnTo>
                    <a:pt x="0" y="102"/>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111" name="Freeform 39"/>
            <p:cNvSpPr>
              <a:spLocks/>
            </p:cNvSpPr>
            <p:nvPr userDrawn="1"/>
          </p:nvSpPr>
          <p:spPr bwMode="auto">
            <a:xfrm>
              <a:off x="4724" y="3418"/>
              <a:ext cx="9" cy="13"/>
            </a:xfrm>
            <a:custGeom>
              <a:avLst/>
              <a:gdLst/>
              <a:ahLst/>
              <a:cxnLst>
                <a:cxn ang="0">
                  <a:pos x="7" y="8"/>
                </a:cxn>
                <a:cxn ang="0">
                  <a:pos x="0" y="0"/>
                </a:cxn>
                <a:cxn ang="0">
                  <a:pos x="0" y="11"/>
                </a:cxn>
                <a:cxn ang="0">
                  <a:pos x="9" y="11"/>
                </a:cxn>
                <a:cxn ang="0">
                  <a:pos x="2" y="13"/>
                </a:cxn>
                <a:cxn ang="0">
                  <a:pos x="7" y="8"/>
                </a:cxn>
                <a:cxn ang="0">
                  <a:pos x="7" y="8"/>
                </a:cxn>
                <a:cxn ang="0">
                  <a:pos x="7" y="8"/>
                </a:cxn>
              </a:cxnLst>
              <a:rect l="0" t="0" r="r" b="b"/>
              <a:pathLst>
                <a:path w="9" h="13">
                  <a:moveTo>
                    <a:pt x="7" y="8"/>
                  </a:moveTo>
                  <a:lnTo>
                    <a:pt x="0" y="0"/>
                  </a:lnTo>
                  <a:lnTo>
                    <a:pt x="0" y="11"/>
                  </a:lnTo>
                  <a:lnTo>
                    <a:pt x="9" y="11"/>
                  </a:lnTo>
                  <a:lnTo>
                    <a:pt x="2" y="13"/>
                  </a:lnTo>
                  <a:lnTo>
                    <a:pt x="7" y="8"/>
                  </a:lnTo>
                  <a:lnTo>
                    <a:pt x="7" y="8"/>
                  </a:lnTo>
                  <a:lnTo>
                    <a:pt x="7" y="8"/>
                  </a:lnTo>
                  <a:close/>
                </a:path>
              </a:pathLst>
            </a:custGeom>
            <a:solidFill>
              <a:srgbClr val="FFFFFF"/>
            </a:solidFill>
            <a:ln w="9525">
              <a:noFill/>
              <a:round/>
              <a:headEnd/>
              <a:tailEnd/>
            </a:ln>
          </p:spPr>
          <p:txBody>
            <a:bodyPr/>
            <a:lstStyle/>
            <a:p>
              <a:endParaRPr lang="en-US"/>
            </a:p>
          </p:txBody>
        </p:sp>
        <p:sp>
          <p:nvSpPr>
            <p:cNvPr id="3112" name="Freeform 40"/>
            <p:cNvSpPr>
              <a:spLocks/>
            </p:cNvSpPr>
            <p:nvPr userDrawn="1"/>
          </p:nvSpPr>
          <p:spPr bwMode="auto">
            <a:xfrm>
              <a:off x="4728" y="3526"/>
              <a:ext cx="45" cy="9"/>
            </a:xfrm>
            <a:custGeom>
              <a:avLst/>
              <a:gdLst/>
              <a:ahLst/>
              <a:cxnLst>
                <a:cxn ang="0">
                  <a:pos x="0" y="0"/>
                </a:cxn>
                <a:cxn ang="0">
                  <a:pos x="45" y="0"/>
                </a:cxn>
                <a:cxn ang="0">
                  <a:pos x="45" y="9"/>
                </a:cxn>
                <a:cxn ang="0">
                  <a:pos x="0" y="9"/>
                </a:cxn>
                <a:cxn ang="0">
                  <a:pos x="0" y="0"/>
                </a:cxn>
                <a:cxn ang="0">
                  <a:pos x="0" y="0"/>
                </a:cxn>
                <a:cxn ang="0">
                  <a:pos x="0" y="0"/>
                </a:cxn>
              </a:cxnLst>
              <a:rect l="0" t="0" r="r" b="b"/>
              <a:pathLst>
                <a:path w="45" h="9">
                  <a:moveTo>
                    <a:pt x="0" y="0"/>
                  </a:moveTo>
                  <a:lnTo>
                    <a:pt x="45" y="0"/>
                  </a:lnTo>
                  <a:lnTo>
                    <a:pt x="45" y="9"/>
                  </a:lnTo>
                  <a:lnTo>
                    <a:pt x="0" y="9"/>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113" name="Freeform 41"/>
            <p:cNvSpPr>
              <a:spLocks/>
            </p:cNvSpPr>
            <p:nvPr userDrawn="1"/>
          </p:nvSpPr>
          <p:spPr bwMode="auto">
            <a:xfrm>
              <a:off x="4724" y="3526"/>
              <a:ext cx="9" cy="9"/>
            </a:xfrm>
            <a:custGeom>
              <a:avLst/>
              <a:gdLst/>
              <a:ahLst/>
              <a:cxnLst>
                <a:cxn ang="0">
                  <a:pos x="0" y="5"/>
                </a:cxn>
                <a:cxn ang="0">
                  <a:pos x="0" y="9"/>
                </a:cxn>
                <a:cxn ang="0">
                  <a:pos x="4" y="9"/>
                </a:cxn>
                <a:cxn ang="0">
                  <a:pos x="4" y="0"/>
                </a:cxn>
                <a:cxn ang="0">
                  <a:pos x="9" y="5"/>
                </a:cxn>
                <a:cxn ang="0">
                  <a:pos x="0" y="5"/>
                </a:cxn>
                <a:cxn ang="0">
                  <a:pos x="0" y="5"/>
                </a:cxn>
                <a:cxn ang="0">
                  <a:pos x="0" y="5"/>
                </a:cxn>
              </a:cxnLst>
              <a:rect l="0" t="0" r="r" b="b"/>
              <a:pathLst>
                <a:path w="9" h="9">
                  <a:moveTo>
                    <a:pt x="0" y="5"/>
                  </a:moveTo>
                  <a:lnTo>
                    <a:pt x="0" y="9"/>
                  </a:lnTo>
                  <a:lnTo>
                    <a:pt x="4" y="9"/>
                  </a:lnTo>
                  <a:lnTo>
                    <a:pt x="4" y="0"/>
                  </a:lnTo>
                  <a:lnTo>
                    <a:pt x="9" y="5"/>
                  </a:lnTo>
                  <a:lnTo>
                    <a:pt x="0" y="5"/>
                  </a:lnTo>
                  <a:lnTo>
                    <a:pt x="0" y="5"/>
                  </a:lnTo>
                  <a:lnTo>
                    <a:pt x="0" y="5"/>
                  </a:lnTo>
                  <a:close/>
                </a:path>
              </a:pathLst>
            </a:custGeom>
            <a:solidFill>
              <a:srgbClr val="FFFFFF"/>
            </a:solidFill>
            <a:ln w="9525">
              <a:noFill/>
              <a:round/>
              <a:headEnd/>
              <a:tailEnd/>
            </a:ln>
          </p:spPr>
          <p:txBody>
            <a:bodyPr/>
            <a:lstStyle/>
            <a:p>
              <a:endParaRPr lang="en-US"/>
            </a:p>
          </p:txBody>
        </p:sp>
        <p:sp>
          <p:nvSpPr>
            <p:cNvPr id="3114" name="Freeform 42"/>
            <p:cNvSpPr>
              <a:spLocks/>
            </p:cNvSpPr>
            <p:nvPr userDrawn="1"/>
          </p:nvSpPr>
          <p:spPr bwMode="auto">
            <a:xfrm>
              <a:off x="4769" y="3531"/>
              <a:ext cx="8" cy="93"/>
            </a:xfrm>
            <a:custGeom>
              <a:avLst/>
              <a:gdLst/>
              <a:ahLst/>
              <a:cxnLst>
                <a:cxn ang="0">
                  <a:pos x="0" y="0"/>
                </a:cxn>
                <a:cxn ang="0">
                  <a:pos x="8" y="0"/>
                </a:cxn>
                <a:cxn ang="0">
                  <a:pos x="8" y="93"/>
                </a:cxn>
                <a:cxn ang="0">
                  <a:pos x="0" y="93"/>
                </a:cxn>
                <a:cxn ang="0">
                  <a:pos x="0" y="0"/>
                </a:cxn>
                <a:cxn ang="0">
                  <a:pos x="0" y="0"/>
                </a:cxn>
                <a:cxn ang="0">
                  <a:pos x="0" y="0"/>
                </a:cxn>
              </a:cxnLst>
              <a:rect l="0" t="0" r="r" b="b"/>
              <a:pathLst>
                <a:path w="8" h="93">
                  <a:moveTo>
                    <a:pt x="0" y="0"/>
                  </a:moveTo>
                  <a:lnTo>
                    <a:pt x="8" y="0"/>
                  </a:lnTo>
                  <a:lnTo>
                    <a:pt x="8" y="93"/>
                  </a:lnTo>
                  <a:lnTo>
                    <a:pt x="0" y="93"/>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115" name="Freeform 43"/>
            <p:cNvSpPr>
              <a:spLocks/>
            </p:cNvSpPr>
            <p:nvPr userDrawn="1"/>
          </p:nvSpPr>
          <p:spPr bwMode="auto">
            <a:xfrm>
              <a:off x="4769" y="3526"/>
              <a:ext cx="8" cy="9"/>
            </a:xfrm>
            <a:custGeom>
              <a:avLst/>
              <a:gdLst/>
              <a:ahLst/>
              <a:cxnLst>
                <a:cxn ang="0">
                  <a:pos x="4" y="0"/>
                </a:cxn>
                <a:cxn ang="0">
                  <a:pos x="8" y="0"/>
                </a:cxn>
                <a:cxn ang="0">
                  <a:pos x="8" y="5"/>
                </a:cxn>
                <a:cxn ang="0">
                  <a:pos x="0" y="5"/>
                </a:cxn>
                <a:cxn ang="0">
                  <a:pos x="4" y="9"/>
                </a:cxn>
                <a:cxn ang="0">
                  <a:pos x="4" y="0"/>
                </a:cxn>
                <a:cxn ang="0">
                  <a:pos x="4" y="0"/>
                </a:cxn>
                <a:cxn ang="0">
                  <a:pos x="4" y="0"/>
                </a:cxn>
              </a:cxnLst>
              <a:rect l="0" t="0" r="r" b="b"/>
              <a:pathLst>
                <a:path w="8" h="9">
                  <a:moveTo>
                    <a:pt x="4" y="0"/>
                  </a:moveTo>
                  <a:lnTo>
                    <a:pt x="8" y="0"/>
                  </a:lnTo>
                  <a:lnTo>
                    <a:pt x="8" y="5"/>
                  </a:lnTo>
                  <a:lnTo>
                    <a:pt x="0" y="5"/>
                  </a:lnTo>
                  <a:lnTo>
                    <a:pt x="4" y="9"/>
                  </a:lnTo>
                  <a:lnTo>
                    <a:pt x="4" y="0"/>
                  </a:lnTo>
                  <a:lnTo>
                    <a:pt x="4" y="0"/>
                  </a:lnTo>
                  <a:lnTo>
                    <a:pt x="4" y="0"/>
                  </a:lnTo>
                  <a:close/>
                </a:path>
              </a:pathLst>
            </a:custGeom>
            <a:solidFill>
              <a:srgbClr val="FFFFFF"/>
            </a:solidFill>
            <a:ln w="9525">
              <a:noFill/>
              <a:round/>
              <a:headEnd/>
              <a:tailEnd/>
            </a:ln>
          </p:spPr>
          <p:txBody>
            <a:bodyPr/>
            <a:lstStyle/>
            <a:p>
              <a:endParaRPr lang="en-US"/>
            </a:p>
          </p:txBody>
        </p:sp>
        <p:sp>
          <p:nvSpPr>
            <p:cNvPr id="3116" name="Freeform 44"/>
            <p:cNvSpPr>
              <a:spLocks/>
            </p:cNvSpPr>
            <p:nvPr userDrawn="1"/>
          </p:nvSpPr>
          <p:spPr bwMode="auto">
            <a:xfrm>
              <a:off x="4579" y="3620"/>
              <a:ext cx="194" cy="8"/>
            </a:xfrm>
            <a:custGeom>
              <a:avLst/>
              <a:gdLst/>
              <a:ahLst/>
              <a:cxnLst>
                <a:cxn ang="0">
                  <a:pos x="0" y="0"/>
                </a:cxn>
                <a:cxn ang="0">
                  <a:pos x="194" y="0"/>
                </a:cxn>
                <a:cxn ang="0">
                  <a:pos x="194" y="8"/>
                </a:cxn>
                <a:cxn ang="0">
                  <a:pos x="0" y="8"/>
                </a:cxn>
                <a:cxn ang="0">
                  <a:pos x="0" y="0"/>
                </a:cxn>
                <a:cxn ang="0">
                  <a:pos x="0" y="0"/>
                </a:cxn>
                <a:cxn ang="0">
                  <a:pos x="0" y="0"/>
                </a:cxn>
              </a:cxnLst>
              <a:rect l="0" t="0" r="r" b="b"/>
              <a:pathLst>
                <a:path w="194" h="8">
                  <a:moveTo>
                    <a:pt x="0" y="0"/>
                  </a:moveTo>
                  <a:lnTo>
                    <a:pt x="194" y="0"/>
                  </a:lnTo>
                  <a:lnTo>
                    <a:pt x="194" y="8"/>
                  </a:lnTo>
                  <a:lnTo>
                    <a:pt x="0" y="8"/>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117" name="Freeform 45"/>
            <p:cNvSpPr>
              <a:spLocks/>
            </p:cNvSpPr>
            <p:nvPr userDrawn="1"/>
          </p:nvSpPr>
          <p:spPr bwMode="auto">
            <a:xfrm>
              <a:off x="4769" y="3620"/>
              <a:ext cx="8" cy="8"/>
            </a:xfrm>
            <a:custGeom>
              <a:avLst/>
              <a:gdLst/>
              <a:ahLst/>
              <a:cxnLst>
                <a:cxn ang="0">
                  <a:pos x="8" y="4"/>
                </a:cxn>
                <a:cxn ang="0">
                  <a:pos x="8" y="8"/>
                </a:cxn>
                <a:cxn ang="0">
                  <a:pos x="4" y="8"/>
                </a:cxn>
                <a:cxn ang="0">
                  <a:pos x="4" y="0"/>
                </a:cxn>
                <a:cxn ang="0">
                  <a:pos x="0" y="4"/>
                </a:cxn>
                <a:cxn ang="0">
                  <a:pos x="8" y="4"/>
                </a:cxn>
                <a:cxn ang="0">
                  <a:pos x="8" y="4"/>
                </a:cxn>
                <a:cxn ang="0">
                  <a:pos x="8" y="4"/>
                </a:cxn>
              </a:cxnLst>
              <a:rect l="0" t="0" r="r" b="b"/>
              <a:pathLst>
                <a:path w="8" h="8">
                  <a:moveTo>
                    <a:pt x="8" y="4"/>
                  </a:moveTo>
                  <a:lnTo>
                    <a:pt x="8" y="8"/>
                  </a:lnTo>
                  <a:lnTo>
                    <a:pt x="4" y="8"/>
                  </a:lnTo>
                  <a:lnTo>
                    <a:pt x="4" y="0"/>
                  </a:lnTo>
                  <a:lnTo>
                    <a:pt x="0" y="4"/>
                  </a:lnTo>
                  <a:lnTo>
                    <a:pt x="8" y="4"/>
                  </a:lnTo>
                  <a:lnTo>
                    <a:pt x="8" y="4"/>
                  </a:lnTo>
                  <a:lnTo>
                    <a:pt x="8" y="4"/>
                  </a:lnTo>
                  <a:close/>
                </a:path>
              </a:pathLst>
            </a:custGeom>
            <a:solidFill>
              <a:srgbClr val="FFFFFF"/>
            </a:solidFill>
            <a:ln w="9525">
              <a:noFill/>
              <a:round/>
              <a:headEnd/>
              <a:tailEnd/>
            </a:ln>
          </p:spPr>
          <p:txBody>
            <a:bodyPr/>
            <a:lstStyle/>
            <a:p>
              <a:endParaRPr lang="en-US"/>
            </a:p>
          </p:txBody>
        </p:sp>
        <p:sp>
          <p:nvSpPr>
            <p:cNvPr id="3118" name="Freeform 46"/>
            <p:cNvSpPr>
              <a:spLocks/>
            </p:cNvSpPr>
            <p:nvPr userDrawn="1"/>
          </p:nvSpPr>
          <p:spPr bwMode="auto">
            <a:xfrm>
              <a:off x="4575" y="3529"/>
              <a:ext cx="8" cy="95"/>
            </a:xfrm>
            <a:custGeom>
              <a:avLst/>
              <a:gdLst/>
              <a:ahLst/>
              <a:cxnLst>
                <a:cxn ang="0">
                  <a:pos x="0" y="95"/>
                </a:cxn>
                <a:cxn ang="0">
                  <a:pos x="8" y="95"/>
                </a:cxn>
                <a:cxn ang="0">
                  <a:pos x="8" y="0"/>
                </a:cxn>
                <a:cxn ang="0">
                  <a:pos x="0" y="0"/>
                </a:cxn>
                <a:cxn ang="0">
                  <a:pos x="0" y="95"/>
                </a:cxn>
                <a:cxn ang="0">
                  <a:pos x="0" y="95"/>
                </a:cxn>
                <a:cxn ang="0">
                  <a:pos x="0" y="95"/>
                </a:cxn>
              </a:cxnLst>
              <a:rect l="0" t="0" r="r" b="b"/>
              <a:pathLst>
                <a:path w="8" h="95">
                  <a:moveTo>
                    <a:pt x="0" y="95"/>
                  </a:moveTo>
                  <a:lnTo>
                    <a:pt x="8" y="95"/>
                  </a:lnTo>
                  <a:lnTo>
                    <a:pt x="8" y="0"/>
                  </a:lnTo>
                  <a:lnTo>
                    <a:pt x="0" y="0"/>
                  </a:lnTo>
                  <a:lnTo>
                    <a:pt x="0" y="95"/>
                  </a:lnTo>
                  <a:lnTo>
                    <a:pt x="0" y="95"/>
                  </a:lnTo>
                  <a:lnTo>
                    <a:pt x="0" y="95"/>
                  </a:lnTo>
                  <a:close/>
                </a:path>
              </a:pathLst>
            </a:custGeom>
            <a:solidFill>
              <a:srgbClr val="FFFFFF"/>
            </a:solidFill>
            <a:ln w="9525">
              <a:noFill/>
              <a:round/>
              <a:headEnd/>
              <a:tailEnd/>
            </a:ln>
          </p:spPr>
          <p:txBody>
            <a:bodyPr/>
            <a:lstStyle/>
            <a:p>
              <a:endParaRPr lang="en-US"/>
            </a:p>
          </p:txBody>
        </p:sp>
        <p:sp>
          <p:nvSpPr>
            <p:cNvPr id="3119" name="Freeform 47"/>
            <p:cNvSpPr>
              <a:spLocks/>
            </p:cNvSpPr>
            <p:nvPr userDrawn="1"/>
          </p:nvSpPr>
          <p:spPr bwMode="auto">
            <a:xfrm>
              <a:off x="4575" y="3620"/>
              <a:ext cx="8" cy="8"/>
            </a:xfrm>
            <a:custGeom>
              <a:avLst/>
              <a:gdLst/>
              <a:ahLst/>
              <a:cxnLst>
                <a:cxn ang="0">
                  <a:pos x="4" y="8"/>
                </a:cxn>
                <a:cxn ang="0">
                  <a:pos x="0" y="8"/>
                </a:cxn>
                <a:cxn ang="0">
                  <a:pos x="0" y="4"/>
                </a:cxn>
                <a:cxn ang="0">
                  <a:pos x="8" y="4"/>
                </a:cxn>
                <a:cxn ang="0">
                  <a:pos x="4" y="0"/>
                </a:cxn>
                <a:cxn ang="0">
                  <a:pos x="4" y="8"/>
                </a:cxn>
                <a:cxn ang="0">
                  <a:pos x="4" y="8"/>
                </a:cxn>
                <a:cxn ang="0">
                  <a:pos x="4" y="8"/>
                </a:cxn>
              </a:cxnLst>
              <a:rect l="0" t="0" r="r" b="b"/>
              <a:pathLst>
                <a:path w="8" h="8">
                  <a:moveTo>
                    <a:pt x="4" y="8"/>
                  </a:moveTo>
                  <a:lnTo>
                    <a:pt x="0" y="8"/>
                  </a:lnTo>
                  <a:lnTo>
                    <a:pt x="0" y="4"/>
                  </a:lnTo>
                  <a:lnTo>
                    <a:pt x="8" y="4"/>
                  </a:lnTo>
                  <a:lnTo>
                    <a:pt x="4" y="0"/>
                  </a:lnTo>
                  <a:lnTo>
                    <a:pt x="4" y="8"/>
                  </a:lnTo>
                  <a:lnTo>
                    <a:pt x="4" y="8"/>
                  </a:lnTo>
                  <a:lnTo>
                    <a:pt x="4" y="8"/>
                  </a:lnTo>
                  <a:close/>
                </a:path>
              </a:pathLst>
            </a:custGeom>
            <a:solidFill>
              <a:srgbClr val="FFFFFF"/>
            </a:solidFill>
            <a:ln w="9525">
              <a:noFill/>
              <a:round/>
              <a:headEnd/>
              <a:tailEnd/>
            </a:ln>
          </p:spPr>
          <p:txBody>
            <a:bodyPr/>
            <a:lstStyle/>
            <a:p>
              <a:endParaRPr lang="en-US"/>
            </a:p>
          </p:txBody>
        </p:sp>
        <p:sp>
          <p:nvSpPr>
            <p:cNvPr id="3120" name="Freeform 48"/>
            <p:cNvSpPr>
              <a:spLocks/>
            </p:cNvSpPr>
            <p:nvPr userDrawn="1"/>
          </p:nvSpPr>
          <p:spPr bwMode="auto">
            <a:xfrm>
              <a:off x="4579" y="3525"/>
              <a:ext cx="48" cy="8"/>
            </a:xfrm>
            <a:custGeom>
              <a:avLst/>
              <a:gdLst/>
              <a:ahLst/>
              <a:cxnLst>
                <a:cxn ang="0">
                  <a:pos x="0" y="0"/>
                </a:cxn>
                <a:cxn ang="0">
                  <a:pos x="48" y="0"/>
                </a:cxn>
                <a:cxn ang="0">
                  <a:pos x="48" y="8"/>
                </a:cxn>
                <a:cxn ang="0">
                  <a:pos x="0" y="8"/>
                </a:cxn>
                <a:cxn ang="0">
                  <a:pos x="0" y="0"/>
                </a:cxn>
                <a:cxn ang="0">
                  <a:pos x="0" y="0"/>
                </a:cxn>
                <a:cxn ang="0">
                  <a:pos x="0" y="0"/>
                </a:cxn>
              </a:cxnLst>
              <a:rect l="0" t="0" r="r" b="b"/>
              <a:pathLst>
                <a:path w="48" h="8">
                  <a:moveTo>
                    <a:pt x="0" y="0"/>
                  </a:moveTo>
                  <a:lnTo>
                    <a:pt x="48" y="0"/>
                  </a:lnTo>
                  <a:lnTo>
                    <a:pt x="48" y="8"/>
                  </a:lnTo>
                  <a:lnTo>
                    <a:pt x="0" y="8"/>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121" name="Freeform 49"/>
            <p:cNvSpPr>
              <a:spLocks/>
            </p:cNvSpPr>
            <p:nvPr userDrawn="1"/>
          </p:nvSpPr>
          <p:spPr bwMode="auto">
            <a:xfrm>
              <a:off x="4575" y="3525"/>
              <a:ext cx="8" cy="8"/>
            </a:xfrm>
            <a:custGeom>
              <a:avLst/>
              <a:gdLst/>
              <a:ahLst/>
              <a:cxnLst>
                <a:cxn ang="0">
                  <a:pos x="0" y="4"/>
                </a:cxn>
                <a:cxn ang="0">
                  <a:pos x="0" y="0"/>
                </a:cxn>
                <a:cxn ang="0">
                  <a:pos x="4" y="0"/>
                </a:cxn>
                <a:cxn ang="0">
                  <a:pos x="4" y="8"/>
                </a:cxn>
                <a:cxn ang="0">
                  <a:pos x="8" y="4"/>
                </a:cxn>
                <a:cxn ang="0">
                  <a:pos x="0" y="4"/>
                </a:cxn>
                <a:cxn ang="0">
                  <a:pos x="0" y="4"/>
                </a:cxn>
                <a:cxn ang="0">
                  <a:pos x="0" y="4"/>
                </a:cxn>
              </a:cxnLst>
              <a:rect l="0" t="0" r="r" b="b"/>
              <a:pathLst>
                <a:path w="8" h="8">
                  <a:moveTo>
                    <a:pt x="0" y="4"/>
                  </a:moveTo>
                  <a:lnTo>
                    <a:pt x="0" y="0"/>
                  </a:lnTo>
                  <a:lnTo>
                    <a:pt x="4" y="0"/>
                  </a:lnTo>
                  <a:lnTo>
                    <a:pt x="4" y="8"/>
                  </a:lnTo>
                  <a:lnTo>
                    <a:pt x="8" y="4"/>
                  </a:lnTo>
                  <a:lnTo>
                    <a:pt x="0" y="4"/>
                  </a:lnTo>
                  <a:lnTo>
                    <a:pt x="0" y="4"/>
                  </a:lnTo>
                  <a:lnTo>
                    <a:pt x="0" y="4"/>
                  </a:lnTo>
                  <a:close/>
                </a:path>
              </a:pathLst>
            </a:custGeom>
            <a:solidFill>
              <a:srgbClr val="FFFFFF"/>
            </a:solidFill>
            <a:ln w="9525">
              <a:noFill/>
              <a:round/>
              <a:headEnd/>
              <a:tailEnd/>
            </a:ln>
          </p:spPr>
          <p:txBody>
            <a:bodyPr/>
            <a:lstStyle/>
            <a:p>
              <a:endParaRPr lang="en-US"/>
            </a:p>
          </p:txBody>
        </p:sp>
        <p:sp>
          <p:nvSpPr>
            <p:cNvPr id="3122" name="Freeform 50"/>
            <p:cNvSpPr>
              <a:spLocks/>
            </p:cNvSpPr>
            <p:nvPr userDrawn="1"/>
          </p:nvSpPr>
          <p:spPr bwMode="auto">
            <a:xfrm>
              <a:off x="4623" y="3288"/>
              <a:ext cx="8" cy="241"/>
            </a:xfrm>
            <a:custGeom>
              <a:avLst/>
              <a:gdLst/>
              <a:ahLst/>
              <a:cxnLst>
                <a:cxn ang="0">
                  <a:pos x="0" y="0"/>
                </a:cxn>
                <a:cxn ang="0">
                  <a:pos x="8" y="0"/>
                </a:cxn>
                <a:cxn ang="0">
                  <a:pos x="8" y="241"/>
                </a:cxn>
                <a:cxn ang="0">
                  <a:pos x="0" y="241"/>
                </a:cxn>
                <a:cxn ang="0">
                  <a:pos x="0" y="0"/>
                </a:cxn>
                <a:cxn ang="0">
                  <a:pos x="0" y="0"/>
                </a:cxn>
                <a:cxn ang="0">
                  <a:pos x="0" y="0"/>
                </a:cxn>
              </a:cxnLst>
              <a:rect l="0" t="0" r="r" b="b"/>
              <a:pathLst>
                <a:path w="8" h="241">
                  <a:moveTo>
                    <a:pt x="0" y="0"/>
                  </a:moveTo>
                  <a:lnTo>
                    <a:pt x="8" y="0"/>
                  </a:lnTo>
                  <a:lnTo>
                    <a:pt x="8" y="241"/>
                  </a:lnTo>
                  <a:lnTo>
                    <a:pt x="0" y="241"/>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123" name="Freeform 51"/>
            <p:cNvSpPr>
              <a:spLocks/>
            </p:cNvSpPr>
            <p:nvPr userDrawn="1"/>
          </p:nvSpPr>
          <p:spPr bwMode="auto">
            <a:xfrm>
              <a:off x="4623" y="3525"/>
              <a:ext cx="8" cy="8"/>
            </a:xfrm>
            <a:custGeom>
              <a:avLst/>
              <a:gdLst/>
              <a:ahLst/>
              <a:cxnLst>
                <a:cxn ang="0">
                  <a:pos x="4" y="8"/>
                </a:cxn>
                <a:cxn ang="0">
                  <a:pos x="8" y="8"/>
                </a:cxn>
                <a:cxn ang="0">
                  <a:pos x="8" y="4"/>
                </a:cxn>
                <a:cxn ang="0">
                  <a:pos x="0" y="4"/>
                </a:cxn>
                <a:cxn ang="0">
                  <a:pos x="4" y="0"/>
                </a:cxn>
                <a:cxn ang="0">
                  <a:pos x="4" y="8"/>
                </a:cxn>
                <a:cxn ang="0">
                  <a:pos x="4" y="8"/>
                </a:cxn>
                <a:cxn ang="0">
                  <a:pos x="4" y="8"/>
                </a:cxn>
              </a:cxnLst>
              <a:rect l="0" t="0" r="r" b="b"/>
              <a:pathLst>
                <a:path w="8" h="8">
                  <a:moveTo>
                    <a:pt x="4" y="8"/>
                  </a:moveTo>
                  <a:lnTo>
                    <a:pt x="8" y="8"/>
                  </a:lnTo>
                  <a:lnTo>
                    <a:pt x="8" y="4"/>
                  </a:lnTo>
                  <a:lnTo>
                    <a:pt x="0" y="4"/>
                  </a:lnTo>
                  <a:lnTo>
                    <a:pt x="4" y="0"/>
                  </a:lnTo>
                  <a:lnTo>
                    <a:pt x="4" y="8"/>
                  </a:lnTo>
                  <a:lnTo>
                    <a:pt x="4" y="8"/>
                  </a:lnTo>
                  <a:lnTo>
                    <a:pt x="4" y="8"/>
                  </a:lnTo>
                  <a:close/>
                </a:path>
              </a:pathLst>
            </a:custGeom>
            <a:solidFill>
              <a:srgbClr val="FFFFFF"/>
            </a:solidFill>
            <a:ln w="9525">
              <a:noFill/>
              <a:round/>
              <a:headEnd/>
              <a:tailEnd/>
            </a:ln>
          </p:spPr>
          <p:txBody>
            <a:bodyPr/>
            <a:lstStyle/>
            <a:p>
              <a:endParaRPr lang="en-US"/>
            </a:p>
          </p:txBody>
        </p:sp>
        <p:sp>
          <p:nvSpPr>
            <p:cNvPr id="3124" name="Freeform 52"/>
            <p:cNvSpPr>
              <a:spLocks/>
            </p:cNvSpPr>
            <p:nvPr userDrawn="1"/>
          </p:nvSpPr>
          <p:spPr bwMode="auto">
            <a:xfrm>
              <a:off x="4580" y="3284"/>
              <a:ext cx="47" cy="8"/>
            </a:xfrm>
            <a:custGeom>
              <a:avLst/>
              <a:gdLst/>
              <a:ahLst/>
              <a:cxnLst>
                <a:cxn ang="0">
                  <a:pos x="0" y="0"/>
                </a:cxn>
                <a:cxn ang="0">
                  <a:pos x="47" y="0"/>
                </a:cxn>
                <a:cxn ang="0">
                  <a:pos x="47" y="8"/>
                </a:cxn>
                <a:cxn ang="0">
                  <a:pos x="0" y="8"/>
                </a:cxn>
                <a:cxn ang="0">
                  <a:pos x="0" y="0"/>
                </a:cxn>
                <a:cxn ang="0">
                  <a:pos x="0" y="0"/>
                </a:cxn>
                <a:cxn ang="0">
                  <a:pos x="0" y="0"/>
                </a:cxn>
              </a:cxnLst>
              <a:rect l="0" t="0" r="r" b="b"/>
              <a:pathLst>
                <a:path w="47" h="8">
                  <a:moveTo>
                    <a:pt x="0" y="0"/>
                  </a:moveTo>
                  <a:lnTo>
                    <a:pt x="47" y="0"/>
                  </a:lnTo>
                  <a:lnTo>
                    <a:pt x="47" y="8"/>
                  </a:lnTo>
                  <a:lnTo>
                    <a:pt x="0" y="8"/>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125" name="Freeform 53"/>
            <p:cNvSpPr>
              <a:spLocks/>
            </p:cNvSpPr>
            <p:nvPr userDrawn="1"/>
          </p:nvSpPr>
          <p:spPr bwMode="auto">
            <a:xfrm>
              <a:off x="4623" y="3284"/>
              <a:ext cx="8" cy="8"/>
            </a:xfrm>
            <a:custGeom>
              <a:avLst/>
              <a:gdLst/>
              <a:ahLst/>
              <a:cxnLst>
                <a:cxn ang="0">
                  <a:pos x="8" y="4"/>
                </a:cxn>
                <a:cxn ang="0">
                  <a:pos x="8" y="0"/>
                </a:cxn>
                <a:cxn ang="0">
                  <a:pos x="4" y="0"/>
                </a:cxn>
                <a:cxn ang="0">
                  <a:pos x="4" y="8"/>
                </a:cxn>
                <a:cxn ang="0">
                  <a:pos x="0" y="4"/>
                </a:cxn>
                <a:cxn ang="0">
                  <a:pos x="8" y="4"/>
                </a:cxn>
                <a:cxn ang="0">
                  <a:pos x="8" y="4"/>
                </a:cxn>
                <a:cxn ang="0">
                  <a:pos x="8" y="4"/>
                </a:cxn>
              </a:cxnLst>
              <a:rect l="0" t="0" r="r" b="b"/>
              <a:pathLst>
                <a:path w="8" h="8">
                  <a:moveTo>
                    <a:pt x="8" y="4"/>
                  </a:moveTo>
                  <a:lnTo>
                    <a:pt x="8" y="0"/>
                  </a:lnTo>
                  <a:lnTo>
                    <a:pt x="4" y="0"/>
                  </a:lnTo>
                  <a:lnTo>
                    <a:pt x="4" y="8"/>
                  </a:lnTo>
                  <a:lnTo>
                    <a:pt x="0" y="4"/>
                  </a:lnTo>
                  <a:lnTo>
                    <a:pt x="8" y="4"/>
                  </a:lnTo>
                  <a:lnTo>
                    <a:pt x="8" y="4"/>
                  </a:lnTo>
                  <a:lnTo>
                    <a:pt x="8" y="4"/>
                  </a:lnTo>
                  <a:close/>
                </a:path>
              </a:pathLst>
            </a:custGeom>
            <a:solidFill>
              <a:srgbClr val="FFFFFF"/>
            </a:solidFill>
            <a:ln w="9525">
              <a:noFill/>
              <a:round/>
              <a:headEnd/>
              <a:tailEnd/>
            </a:ln>
          </p:spPr>
          <p:txBody>
            <a:bodyPr/>
            <a:lstStyle/>
            <a:p>
              <a:endParaRPr lang="en-US"/>
            </a:p>
          </p:txBody>
        </p:sp>
        <p:sp>
          <p:nvSpPr>
            <p:cNvPr id="3126" name="Freeform 54"/>
            <p:cNvSpPr>
              <a:spLocks/>
            </p:cNvSpPr>
            <p:nvPr userDrawn="1"/>
          </p:nvSpPr>
          <p:spPr bwMode="auto">
            <a:xfrm>
              <a:off x="4576" y="3193"/>
              <a:ext cx="9" cy="95"/>
            </a:xfrm>
            <a:custGeom>
              <a:avLst/>
              <a:gdLst/>
              <a:ahLst/>
              <a:cxnLst>
                <a:cxn ang="0">
                  <a:pos x="0" y="0"/>
                </a:cxn>
                <a:cxn ang="0">
                  <a:pos x="9" y="0"/>
                </a:cxn>
                <a:cxn ang="0">
                  <a:pos x="9" y="95"/>
                </a:cxn>
                <a:cxn ang="0">
                  <a:pos x="0" y="95"/>
                </a:cxn>
                <a:cxn ang="0">
                  <a:pos x="0" y="0"/>
                </a:cxn>
                <a:cxn ang="0">
                  <a:pos x="0" y="0"/>
                </a:cxn>
                <a:cxn ang="0">
                  <a:pos x="0" y="0"/>
                </a:cxn>
              </a:cxnLst>
              <a:rect l="0" t="0" r="r" b="b"/>
              <a:pathLst>
                <a:path w="9" h="95">
                  <a:moveTo>
                    <a:pt x="0" y="0"/>
                  </a:moveTo>
                  <a:lnTo>
                    <a:pt x="9" y="0"/>
                  </a:lnTo>
                  <a:lnTo>
                    <a:pt x="9" y="95"/>
                  </a:lnTo>
                  <a:lnTo>
                    <a:pt x="0" y="95"/>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127" name="Freeform 55"/>
            <p:cNvSpPr>
              <a:spLocks/>
            </p:cNvSpPr>
            <p:nvPr userDrawn="1"/>
          </p:nvSpPr>
          <p:spPr bwMode="auto">
            <a:xfrm>
              <a:off x="4576" y="3284"/>
              <a:ext cx="9" cy="8"/>
            </a:xfrm>
            <a:custGeom>
              <a:avLst/>
              <a:gdLst/>
              <a:ahLst/>
              <a:cxnLst>
                <a:cxn ang="0">
                  <a:pos x="4" y="8"/>
                </a:cxn>
                <a:cxn ang="0">
                  <a:pos x="0" y="8"/>
                </a:cxn>
                <a:cxn ang="0">
                  <a:pos x="0" y="4"/>
                </a:cxn>
                <a:cxn ang="0">
                  <a:pos x="9" y="4"/>
                </a:cxn>
                <a:cxn ang="0">
                  <a:pos x="4" y="0"/>
                </a:cxn>
                <a:cxn ang="0">
                  <a:pos x="4" y="8"/>
                </a:cxn>
                <a:cxn ang="0">
                  <a:pos x="4" y="8"/>
                </a:cxn>
                <a:cxn ang="0">
                  <a:pos x="4" y="8"/>
                </a:cxn>
              </a:cxnLst>
              <a:rect l="0" t="0" r="r" b="b"/>
              <a:pathLst>
                <a:path w="9" h="8">
                  <a:moveTo>
                    <a:pt x="4" y="8"/>
                  </a:moveTo>
                  <a:lnTo>
                    <a:pt x="0" y="8"/>
                  </a:lnTo>
                  <a:lnTo>
                    <a:pt x="0" y="4"/>
                  </a:lnTo>
                  <a:lnTo>
                    <a:pt x="9" y="4"/>
                  </a:lnTo>
                  <a:lnTo>
                    <a:pt x="4" y="0"/>
                  </a:lnTo>
                  <a:lnTo>
                    <a:pt x="4" y="8"/>
                  </a:lnTo>
                  <a:lnTo>
                    <a:pt x="4" y="8"/>
                  </a:lnTo>
                  <a:lnTo>
                    <a:pt x="4" y="8"/>
                  </a:lnTo>
                  <a:close/>
                </a:path>
              </a:pathLst>
            </a:custGeom>
            <a:solidFill>
              <a:srgbClr val="FFFFFF"/>
            </a:solidFill>
            <a:ln w="9525">
              <a:noFill/>
              <a:round/>
              <a:headEnd/>
              <a:tailEnd/>
            </a:ln>
          </p:spPr>
          <p:txBody>
            <a:bodyPr/>
            <a:lstStyle/>
            <a:p>
              <a:endParaRPr lang="en-US"/>
            </a:p>
          </p:txBody>
        </p:sp>
        <p:sp>
          <p:nvSpPr>
            <p:cNvPr id="3128" name="Freeform 56"/>
            <p:cNvSpPr>
              <a:spLocks/>
            </p:cNvSpPr>
            <p:nvPr userDrawn="1"/>
          </p:nvSpPr>
          <p:spPr bwMode="auto">
            <a:xfrm>
              <a:off x="4576" y="3191"/>
              <a:ext cx="9" cy="8"/>
            </a:xfrm>
            <a:custGeom>
              <a:avLst/>
              <a:gdLst/>
              <a:ahLst/>
              <a:cxnLst>
                <a:cxn ang="0">
                  <a:pos x="0" y="2"/>
                </a:cxn>
                <a:cxn ang="0">
                  <a:pos x="0" y="0"/>
                </a:cxn>
                <a:cxn ang="0">
                  <a:pos x="4" y="0"/>
                </a:cxn>
                <a:cxn ang="0">
                  <a:pos x="4" y="8"/>
                </a:cxn>
                <a:cxn ang="0">
                  <a:pos x="9" y="2"/>
                </a:cxn>
                <a:cxn ang="0">
                  <a:pos x="0" y="2"/>
                </a:cxn>
                <a:cxn ang="0">
                  <a:pos x="0" y="2"/>
                </a:cxn>
                <a:cxn ang="0">
                  <a:pos x="0" y="2"/>
                </a:cxn>
              </a:cxnLst>
              <a:rect l="0" t="0" r="r" b="b"/>
              <a:pathLst>
                <a:path w="9" h="8">
                  <a:moveTo>
                    <a:pt x="0" y="2"/>
                  </a:moveTo>
                  <a:lnTo>
                    <a:pt x="0" y="0"/>
                  </a:lnTo>
                  <a:lnTo>
                    <a:pt x="4" y="0"/>
                  </a:lnTo>
                  <a:lnTo>
                    <a:pt x="4" y="8"/>
                  </a:lnTo>
                  <a:lnTo>
                    <a:pt x="9" y="2"/>
                  </a:lnTo>
                  <a:lnTo>
                    <a:pt x="0" y="2"/>
                  </a:lnTo>
                  <a:lnTo>
                    <a:pt x="0" y="2"/>
                  </a:lnTo>
                  <a:lnTo>
                    <a:pt x="0" y="2"/>
                  </a:lnTo>
                  <a:close/>
                </a:path>
              </a:pathLst>
            </a:custGeom>
            <a:solidFill>
              <a:srgbClr val="FFFFFF"/>
            </a:solidFill>
            <a:ln w="9525">
              <a:noFill/>
              <a:round/>
              <a:headEnd/>
              <a:tailEnd/>
            </a:ln>
          </p:spPr>
          <p:txBody>
            <a:bodyPr/>
            <a:lstStyle/>
            <a:p>
              <a:endParaRPr lang="en-US"/>
            </a:p>
          </p:txBody>
        </p:sp>
        <p:sp>
          <p:nvSpPr>
            <p:cNvPr id="3129" name="Oval 57"/>
            <p:cNvSpPr>
              <a:spLocks noChangeArrowheads="1"/>
            </p:cNvSpPr>
            <p:nvPr userDrawn="1"/>
          </p:nvSpPr>
          <p:spPr bwMode="auto">
            <a:xfrm>
              <a:off x="5040" y="3577"/>
              <a:ext cx="49" cy="50"/>
            </a:xfrm>
            <a:prstGeom prst="ellipse">
              <a:avLst/>
            </a:prstGeom>
            <a:noFill/>
            <a:ln w="1588">
              <a:solidFill>
                <a:srgbClr val="FFFFFF"/>
              </a:solidFill>
              <a:round/>
              <a:headEnd/>
              <a:tailEnd/>
            </a:ln>
          </p:spPr>
          <p:txBody>
            <a:bodyPr/>
            <a:lstStyle/>
            <a:p>
              <a:endParaRPr lang="en-US"/>
            </a:p>
          </p:txBody>
        </p:sp>
        <p:sp>
          <p:nvSpPr>
            <p:cNvPr id="3130" name="Rectangle 58"/>
            <p:cNvSpPr>
              <a:spLocks noChangeArrowheads="1"/>
            </p:cNvSpPr>
            <p:nvPr userDrawn="1"/>
          </p:nvSpPr>
          <p:spPr bwMode="auto">
            <a:xfrm>
              <a:off x="5053" y="3578"/>
              <a:ext cx="35" cy="48"/>
            </a:xfrm>
            <a:prstGeom prst="rect">
              <a:avLst/>
            </a:prstGeom>
            <a:noFill/>
            <a:ln w="9525">
              <a:noFill/>
              <a:miter lim="800000"/>
              <a:headEnd/>
              <a:tailEnd/>
            </a:ln>
          </p:spPr>
          <p:txBody>
            <a:bodyPr lIns="0" tIns="0" rIns="0" bIns="0">
              <a:spAutoFit/>
            </a:bodyPr>
            <a:lstStyle/>
            <a:p>
              <a:r>
                <a:rPr lang="en-US" sz="500">
                  <a:solidFill>
                    <a:srgbClr val="FFFFFF"/>
                  </a:solidFill>
                  <a:latin typeface="URWGroteskT" pitchFamily="2" charset="0"/>
                </a:rPr>
                <a:t>R</a:t>
              </a:r>
              <a:endParaRPr lang="en-US" sz="2000"/>
            </a:p>
          </p:txBody>
        </p:sp>
      </p:grpSp>
      <p:sp>
        <p:nvSpPr>
          <p:cNvPr id="3131" name="Text Box 59"/>
          <p:cNvSpPr txBox="1">
            <a:spLocks noChangeArrowheads="1"/>
          </p:cNvSpPr>
          <p:nvPr/>
        </p:nvSpPr>
        <p:spPr bwMode="auto">
          <a:xfrm>
            <a:off x="165100" y="58738"/>
            <a:ext cx="2478088" cy="336550"/>
          </a:xfrm>
          <a:prstGeom prst="rect">
            <a:avLst/>
          </a:prstGeom>
          <a:noFill/>
          <a:ln w="9525">
            <a:noFill/>
            <a:miter lim="800000"/>
            <a:headEnd/>
            <a:tailEnd/>
          </a:ln>
          <a:effectLst/>
        </p:spPr>
        <p:txBody>
          <a:bodyPr wrap="none">
            <a:spAutoFit/>
          </a:bodyPr>
          <a:lstStyle/>
          <a:p>
            <a:r>
              <a:rPr lang="en-US" sz="1600">
                <a:solidFill>
                  <a:schemeClr val="bg1"/>
                </a:solidFill>
                <a:latin typeface="Minion" pitchFamily="82" charset="0"/>
              </a:rPr>
              <a:t>School of Natural Resources</a:t>
            </a:r>
          </a:p>
        </p:txBody>
      </p:sp>
      <p:graphicFrame>
        <p:nvGraphicFramePr>
          <p:cNvPr id="3132" name="Object 60"/>
          <p:cNvGraphicFramePr>
            <a:graphicFrameLocks noChangeAspect="1"/>
          </p:cNvGraphicFramePr>
          <p:nvPr/>
        </p:nvGraphicFramePr>
        <p:xfrm>
          <a:off x="0" y="0"/>
          <a:ext cx="9144000" cy="6886575"/>
        </p:xfrm>
        <a:graphic>
          <a:graphicData uri="http://schemas.openxmlformats.org/presentationml/2006/ole">
            <mc:AlternateContent xmlns:mc="http://schemas.openxmlformats.org/markup-compatibility/2006">
              <mc:Choice xmlns:v="urn:schemas-microsoft-com:vml" Requires="v">
                <p:oleObj spid="_x0000_s6216" name="Drawing" r:id="rId14" imgW="8486570" imgH="6391102" progId="Canvas.Drawing.7">
                  <p:embed/>
                </p:oleObj>
              </mc:Choice>
              <mc:Fallback>
                <p:oleObj name="Drawing" r:id="rId14" imgW="8486570" imgH="6391102" progId="Canvas.Drawing.7">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8657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8482894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2">
                <a:lumMod val="67000"/>
              </a:schemeClr>
            </a:gs>
            <a:gs pos="71000">
              <a:schemeClr val="accent2">
                <a:lumMod val="97000"/>
                <a:lumOff val="3000"/>
              </a:schemeClr>
            </a:gs>
            <a:gs pos="100000">
              <a:schemeClr val="accent2">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3080" name="Text Box 8"/>
          <p:cNvSpPr txBox="1">
            <a:spLocks noChangeArrowheads="1"/>
          </p:cNvSpPr>
          <p:nvPr/>
        </p:nvSpPr>
        <p:spPr bwMode="auto">
          <a:xfrm>
            <a:off x="1588" y="6516688"/>
            <a:ext cx="2786062" cy="336550"/>
          </a:xfrm>
          <a:prstGeom prst="rect">
            <a:avLst/>
          </a:prstGeom>
          <a:noFill/>
          <a:ln w="9525">
            <a:noFill/>
            <a:miter lim="800000"/>
            <a:headEnd/>
            <a:tailEnd/>
          </a:ln>
          <a:effectLst/>
        </p:spPr>
        <p:txBody>
          <a:bodyPr wrap="none">
            <a:spAutoFit/>
          </a:bodyPr>
          <a:lstStyle/>
          <a:p>
            <a:r>
              <a:rPr lang="en-US" sz="1600">
                <a:solidFill>
                  <a:schemeClr val="bg1"/>
                </a:solidFill>
                <a:latin typeface="Minion" pitchFamily="82" charset="0"/>
              </a:rPr>
              <a:t>University of Nebraska</a:t>
            </a:r>
            <a:r>
              <a:rPr lang="en-US" sz="1600">
                <a:solidFill>
                  <a:schemeClr val="bg1"/>
                </a:solidFill>
                <a:latin typeface="Symbol" pitchFamily="18" charset="2"/>
              </a:rPr>
              <a:t>-</a:t>
            </a:r>
            <a:r>
              <a:rPr lang="en-US" sz="1600">
                <a:solidFill>
                  <a:schemeClr val="bg1"/>
                </a:solidFill>
                <a:latin typeface="Minion" pitchFamily="82" charset="0"/>
              </a:rPr>
              <a:t>Lincoln</a:t>
            </a:r>
          </a:p>
        </p:txBody>
      </p:sp>
      <p:grpSp>
        <p:nvGrpSpPr>
          <p:cNvPr id="3081" name="Group 9"/>
          <p:cNvGrpSpPr>
            <a:grpSpLocks/>
          </p:cNvGrpSpPr>
          <p:nvPr/>
        </p:nvGrpSpPr>
        <p:grpSpPr bwMode="auto">
          <a:xfrm>
            <a:off x="914400" y="5727700"/>
            <a:ext cx="819150" cy="704850"/>
            <a:chOff x="4575" y="3188"/>
            <a:chExt cx="516" cy="444"/>
          </a:xfrm>
        </p:grpSpPr>
        <p:sp>
          <p:nvSpPr>
            <p:cNvPr id="3082" name="AutoShape 10"/>
            <p:cNvSpPr>
              <a:spLocks noChangeAspect="1" noChangeArrowheads="1" noTextEdit="1"/>
            </p:cNvSpPr>
            <p:nvPr userDrawn="1"/>
          </p:nvSpPr>
          <p:spPr bwMode="auto">
            <a:xfrm>
              <a:off x="4575" y="3188"/>
              <a:ext cx="516" cy="444"/>
            </a:xfrm>
            <a:prstGeom prst="rect">
              <a:avLst/>
            </a:prstGeom>
            <a:noFill/>
            <a:ln w="9525">
              <a:noFill/>
              <a:miter lim="800000"/>
              <a:headEnd/>
              <a:tailEnd/>
            </a:ln>
          </p:spPr>
          <p:txBody>
            <a:bodyPr/>
            <a:lstStyle/>
            <a:p>
              <a:endParaRPr lang="en-US"/>
            </a:p>
          </p:txBody>
        </p:sp>
        <p:sp>
          <p:nvSpPr>
            <p:cNvPr id="3083" name="Freeform 11"/>
            <p:cNvSpPr>
              <a:spLocks/>
            </p:cNvSpPr>
            <p:nvPr userDrawn="1"/>
          </p:nvSpPr>
          <p:spPr bwMode="auto">
            <a:xfrm>
              <a:off x="4976" y="3573"/>
              <a:ext cx="5" cy="1"/>
            </a:xfrm>
            <a:custGeom>
              <a:avLst/>
              <a:gdLst/>
              <a:ahLst/>
              <a:cxnLst>
                <a:cxn ang="0">
                  <a:pos x="0" y="0"/>
                </a:cxn>
                <a:cxn ang="0">
                  <a:pos x="5" y="1"/>
                </a:cxn>
                <a:cxn ang="0">
                  <a:pos x="5" y="1"/>
                </a:cxn>
                <a:cxn ang="0">
                  <a:pos x="0" y="1"/>
                </a:cxn>
                <a:cxn ang="0">
                  <a:pos x="0" y="0"/>
                </a:cxn>
                <a:cxn ang="0">
                  <a:pos x="0" y="0"/>
                </a:cxn>
                <a:cxn ang="0">
                  <a:pos x="0" y="0"/>
                </a:cxn>
              </a:cxnLst>
              <a:rect l="0" t="0" r="r" b="b"/>
              <a:pathLst>
                <a:path w="5" h="1">
                  <a:moveTo>
                    <a:pt x="0" y="0"/>
                  </a:moveTo>
                  <a:lnTo>
                    <a:pt x="5" y="1"/>
                  </a:lnTo>
                  <a:lnTo>
                    <a:pt x="5" y="1"/>
                  </a:lnTo>
                  <a:lnTo>
                    <a:pt x="0" y="1"/>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084" name="Freeform 12"/>
            <p:cNvSpPr>
              <a:spLocks/>
            </p:cNvSpPr>
            <p:nvPr userDrawn="1"/>
          </p:nvSpPr>
          <p:spPr bwMode="auto">
            <a:xfrm>
              <a:off x="4579" y="3192"/>
              <a:ext cx="439" cy="432"/>
            </a:xfrm>
            <a:custGeom>
              <a:avLst/>
              <a:gdLst/>
              <a:ahLst/>
              <a:cxnLst>
                <a:cxn ang="0">
                  <a:pos x="285" y="208"/>
                </a:cxn>
                <a:cxn ang="0">
                  <a:pos x="235" y="0"/>
                </a:cxn>
                <a:cxn ang="0">
                  <a:pos x="386" y="97"/>
                </a:cxn>
                <a:cxn ang="0">
                  <a:pos x="439" y="339"/>
                </a:cxn>
                <a:cxn ang="0">
                  <a:pos x="149" y="237"/>
                </a:cxn>
                <a:cxn ang="0">
                  <a:pos x="194" y="432"/>
                </a:cxn>
                <a:cxn ang="0">
                  <a:pos x="48" y="337"/>
                </a:cxn>
                <a:cxn ang="0">
                  <a:pos x="1" y="96"/>
                </a:cxn>
                <a:cxn ang="0">
                  <a:pos x="278" y="43"/>
                </a:cxn>
                <a:cxn ang="0">
                  <a:pos x="382" y="55"/>
                </a:cxn>
                <a:cxn ang="0">
                  <a:pos x="375" y="55"/>
                </a:cxn>
                <a:cxn ang="0">
                  <a:pos x="367" y="58"/>
                </a:cxn>
                <a:cxn ang="0">
                  <a:pos x="361" y="60"/>
                </a:cxn>
                <a:cxn ang="0">
                  <a:pos x="357" y="63"/>
                </a:cxn>
                <a:cxn ang="0">
                  <a:pos x="353" y="69"/>
                </a:cxn>
                <a:cxn ang="0">
                  <a:pos x="350" y="75"/>
                </a:cxn>
                <a:cxn ang="0">
                  <a:pos x="348" y="86"/>
                </a:cxn>
                <a:cxn ang="0">
                  <a:pos x="348" y="93"/>
                </a:cxn>
                <a:cxn ang="0">
                  <a:pos x="348" y="333"/>
                </a:cxn>
                <a:cxn ang="0">
                  <a:pos x="350" y="344"/>
                </a:cxn>
                <a:cxn ang="0">
                  <a:pos x="353" y="352"/>
                </a:cxn>
                <a:cxn ang="0">
                  <a:pos x="359" y="361"/>
                </a:cxn>
                <a:cxn ang="0">
                  <a:pos x="364" y="366"/>
                </a:cxn>
                <a:cxn ang="0">
                  <a:pos x="369" y="371"/>
                </a:cxn>
                <a:cxn ang="0">
                  <a:pos x="378" y="376"/>
                </a:cxn>
                <a:cxn ang="0">
                  <a:pos x="386" y="378"/>
                </a:cxn>
                <a:cxn ang="0">
                  <a:pos x="397" y="378"/>
                </a:cxn>
                <a:cxn ang="0">
                  <a:pos x="322" y="392"/>
                </a:cxn>
                <a:cxn ang="0">
                  <a:pos x="289" y="350"/>
                </a:cxn>
                <a:cxn ang="0">
                  <a:pos x="111" y="345"/>
                </a:cxn>
                <a:cxn ang="0">
                  <a:pos x="111" y="352"/>
                </a:cxn>
                <a:cxn ang="0">
                  <a:pos x="113" y="359"/>
                </a:cxn>
                <a:cxn ang="0">
                  <a:pos x="115" y="366"/>
                </a:cxn>
                <a:cxn ang="0">
                  <a:pos x="120" y="371"/>
                </a:cxn>
                <a:cxn ang="0">
                  <a:pos x="125" y="377"/>
                </a:cxn>
                <a:cxn ang="0">
                  <a:pos x="132" y="378"/>
                </a:cxn>
                <a:cxn ang="0">
                  <a:pos x="143" y="380"/>
                </a:cxn>
                <a:cxn ang="0">
                  <a:pos x="41" y="391"/>
                </a:cxn>
                <a:cxn ang="0">
                  <a:pos x="60" y="380"/>
                </a:cxn>
                <a:cxn ang="0">
                  <a:pos x="68" y="378"/>
                </a:cxn>
                <a:cxn ang="0">
                  <a:pos x="76" y="374"/>
                </a:cxn>
                <a:cxn ang="0">
                  <a:pos x="80" y="370"/>
                </a:cxn>
                <a:cxn ang="0">
                  <a:pos x="86" y="362"/>
                </a:cxn>
                <a:cxn ang="0">
                  <a:pos x="87" y="354"/>
                </a:cxn>
                <a:cxn ang="0">
                  <a:pos x="88" y="344"/>
                </a:cxn>
                <a:cxn ang="0">
                  <a:pos x="87" y="86"/>
                </a:cxn>
                <a:cxn ang="0">
                  <a:pos x="87" y="82"/>
                </a:cxn>
                <a:cxn ang="0">
                  <a:pos x="82" y="75"/>
                </a:cxn>
                <a:cxn ang="0">
                  <a:pos x="76" y="70"/>
                </a:cxn>
                <a:cxn ang="0">
                  <a:pos x="65" y="63"/>
                </a:cxn>
                <a:cxn ang="0">
                  <a:pos x="54" y="58"/>
                </a:cxn>
                <a:cxn ang="0">
                  <a:pos x="44" y="55"/>
                </a:cxn>
                <a:cxn ang="0">
                  <a:pos x="41" y="44"/>
                </a:cxn>
                <a:cxn ang="0">
                  <a:pos x="325" y="313"/>
                </a:cxn>
                <a:cxn ang="0">
                  <a:pos x="325" y="84"/>
                </a:cxn>
                <a:cxn ang="0">
                  <a:pos x="322" y="75"/>
                </a:cxn>
                <a:cxn ang="0">
                  <a:pos x="321" y="69"/>
                </a:cxn>
                <a:cxn ang="0">
                  <a:pos x="316" y="63"/>
                </a:cxn>
                <a:cxn ang="0">
                  <a:pos x="311" y="59"/>
                </a:cxn>
                <a:cxn ang="0">
                  <a:pos x="303" y="56"/>
                </a:cxn>
                <a:cxn ang="0">
                  <a:pos x="292" y="55"/>
                </a:cxn>
                <a:cxn ang="0">
                  <a:pos x="278" y="43"/>
                </a:cxn>
              </a:cxnLst>
              <a:rect l="0" t="0" r="r" b="b"/>
              <a:pathLst>
                <a:path w="439" h="432">
                  <a:moveTo>
                    <a:pt x="1" y="1"/>
                  </a:moveTo>
                  <a:lnTo>
                    <a:pt x="128" y="3"/>
                  </a:lnTo>
                  <a:lnTo>
                    <a:pt x="285" y="208"/>
                  </a:lnTo>
                  <a:lnTo>
                    <a:pt x="285" y="97"/>
                  </a:lnTo>
                  <a:lnTo>
                    <a:pt x="235" y="97"/>
                  </a:lnTo>
                  <a:lnTo>
                    <a:pt x="235" y="0"/>
                  </a:lnTo>
                  <a:lnTo>
                    <a:pt x="439" y="0"/>
                  </a:lnTo>
                  <a:lnTo>
                    <a:pt x="439" y="97"/>
                  </a:lnTo>
                  <a:lnTo>
                    <a:pt x="386" y="97"/>
                  </a:lnTo>
                  <a:lnTo>
                    <a:pt x="386" y="218"/>
                  </a:lnTo>
                  <a:lnTo>
                    <a:pt x="386" y="339"/>
                  </a:lnTo>
                  <a:lnTo>
                    <a:pt x="439" y="339"/>
                  </a:lnTo>
                  <a:lnTo>
                    <a:pt x="439" y="432"/>
                  </a:lnTo>
                  <a:lnTo>
                    <a:pt x="308" y="432"/>
                  </a:lnTo>
                  <a:lnTo>
                    <a:pt x="149" y="237"/>
                  </a:lnTo>
                  <a:lnTo>
                    <a:pt x="149" y="339"/>
                  </a:lnTo>
                  <a:lnTo>
                    <a:pt x="194" y="339"/>
                  </a:lnTo>
                  <a:lnTo>
                    <a:pt x="194" y="432"/>
                  </a:lnTo>
                  <a:lnTo>
                    <a:pt x="0" y="432"/>
                  </a:lnTo>
                  <a:lnTo>
                    <a:pt x="0" y="337"/>
                  </a:lnTo>
                  <a:lnTo>
                    <a:pt x="48" y="337"/>
                  </a:lnTo>
                  <a:lnTo>
                    <a:pt x="48" y="217"/>
                  </a:lnTo>
                  <a:lnTo>
                    <a:pt x="48" y="96"/>
                  </a:lnTo>
                  <a:lnTo>
                    <a:pt x="1" y="96"/>
                  </a:lnTo>
                  <a:lnTo>
                    <a:pt x="1" y="1"/>
                  </a:lnTo>
                  <a:lnTo>
                    <a:pt x="1" y="1"/>
                  </a:lnTo>
                  <a:lnTo>
                    <a:pt x="278" y="43"/>
                  </a:lnTo>
                  <a:lnTo>
                    <a:pt x="394" y="43"/>
                  </a:lnTo>
                  <a:lnTo>
                    <a:pt x="394" y="55"/>
                  </a:lnTo>
                  <a:lnTo>
                    <a:pt x="382" y="55"/>
                  </a:lnTo>
                  <a:lnTo>
                    <a:pt x="378" y="55"/>
                  </a:lnTo>
                  <a:lnTo>
                    <a:pt x="376" y="55"/>
                  </a:lnTo>
                  <a:lnTo>
                    <a:pt x="375" y="55"/>
                  </a:lnTo>
                  <a:lnTo>
                    <a:pt x="371" y="55"/>
                  </a:lnTo>
                  <a:lnTo>
                    <a:pt x="368" y="56"/>
                  </a:lnTo>
                  <a:lnTo>
                    <a:pt x="367" y="58"/>
                  </a:lnTo>
                  <a:lnTo>
                    <a:pt x="364" y="58"/>
                  </a:lnTo>
                  <a:lnTo>
                    <a:pt x="361" y="60"/>
                  </a:lnTo>
                  <a:lnTo>
                    <a:pt x="361" y="60"/>
                  </a:lnTo>
                  <a:lnTo>
                    <a:pt x="359" y="62"/>
                  </a:lnTo>
                  <a:lnTo>
                    <a:pt x="359" y="63"/>
                  </a:lnTo>
                  <a:lnTo>
                    <a:pt x="357" y="63"/>
                  </a:lnTo>
                  <a:lnTo>
                    <a:pt x="356" y="65"/>
                  </a:lnTo>
                  <a:lnTo>
                    <a:pt x="354" y="66"/>
                  </a:lnTo>
                  <a:lnTo>
                    <a:pt x="353" y="69"/>
                  </a:lnTo>
                  <a:lnTo>
                    <a:pt x="350" y="73"/>
                  </a:lnTo>
                  <a:lnTo>
                    <a:pt x="350" y="74"/>
                  </a:lnTo>
                  <a:lnTo>
                    <a:pt x="350" y="75"/>
                  </a:lnTo>
                  <a:lnTo>
                    <a:pt x="349" y="80"/>
                  </a:lnTo>
                  <a:lnTo>
                    <a:pt x="348" y="84"/>
                  </a:lnTo>
                  <a:lnTo>
                    <a:pt x="348" y="86"/>
                  </a:lnTo>
                  <a:lnTo>
                    <a:pt x="348" y="89"/>
                  </a:lnTo>
                  <a:lnTo>
                    <a:pt x="348" y="91"/>
                  </a:lnTo>
                  <a:lnTo>
                    <a:pt x="348" y="93"/>
                  </a:lnTo>
                  <a:lnTo>
                    <a:pt x="348" y="213"/>
                  </a:lnTo>
                  <a:lnTo>
                    <a:pt x="348" y="330"/>
                  </a:lnTo>
                  <a:lnTo>
                    <a:pt x="348" y="333"/>
                  </a:lnTo>
                  <a:lnTo>
                    <a:pt x="348" y="336"/>
                  </a:lnTo>
                  <a:lnTo>
                    <a:pt x="349" y="340"/>
                  </a:lnTo>
                  <a:lnTo>
                    <a:pt x="350" y="344"/>
                  </a:lnTo>
                  <a:lnTo>
                    <a:pt x="352" y="348"/>
                  </a:lnTo>
                  <a:lnTo>
                    <a:pt x="353" y="350"/>
                  </a:lnTo>
                  <a:lnTo>
                    <a:pt x="353" y="352"/>
                  </a:lnTo>
                  <a:lnTo>
                    <a:pt x="354" y="354"/>
                  </a:lnTo>
                  <a:lnTo>
                    <a:pt x="356" y="356"/>
                  </a:lnTo>
                  <a:lnTo>
                    <a:pt x="359" y="361"/>
                  </a:lnTo>
                  <a:lnTo>
                    <a:pt x="360" y="362"/>
                  </a:lnTo>
                  <a:lnTo>
                    <a:pt x="361" y="365"/>
                  </a:lnTo>
                  <a:lnTo>
                    <a:pt x="364" y="366"/>
                  </a:lnTo>
                  <a:lnTo>
                    <a:pt x="365" y="367"/>
                  </a:lnTo>
                  <a:lnTo>
                    <a:pt x="367" y="370"/>
                  </a:lnTo>
                  <a:lnTo>
                    <a:pt x="369" y="371"/>
                  </a:lnTo>
                  <a:lnTo>
                    <a:pt x="372" y="373"/>
                  </a:lnTo>
                  <a:lnTo>
                    <a:pt x="375" y="373"/>
                  </a:lnTo>
                  <a:lnTo>
                    <a:pt x="378" y="376"/>
                  </a:lnTo>
                  <a:lnTo>
                    <a:pt x="379" y="377"/>
                  </a:lnTo>
                  <a:lnTo>
                    <a:pt x="383" y="377"/>
                  </a:lnTo>
                  <a:lnTo>
                    <a:pt x="386" y="378"/>
                  </a:lnTo>
                  <a:lnTo>
                    <a:pt x="388" y="378"/>
                  </a:lnTo>
                  <a:lnTo>
                    <a:pt x="393" y="378"/>
                  </a:lnTo>
                  <a:lnTo>
                    <a:pt x="397" y="378"/>
                  </a:lnTo>
                  <a:lnTo>
                    <a:pt x="399" y="378"/>
                  </a:lnTo>
                  <a:lnTo>
                    <a:pt x="399" y="392"/>
                  </a:lnTo>
                  <a:lnTo>
                    <a:pt x="322" y="392"/>
                  </a:lnTo>
                  <a:lnTo>
                    <a:pt x="321" y="389"/>
                  </a:lnTo>
                  <a:lnTo>
                    <a:pt x="314" y="380"/>
                  </a:lnTo>
                  <a:lnTo>
                    <a:pt x="289" y="350"/>
                  </a:lnTo>
                  <a:lnTo>
                    <a:pt x="217" y="256"/>
                  </a:lnTo>
                  <a:lnTo>
                    <a:pt x="111" y="122"/>
                  </a:lnTo>
                  <a:lnTo>
                    <a:pt x="111" y="345"/>
                  </a:lnTo>
                  <a:lnTo>
                    <a:pt x="111" y="348"/>
                  </a:lnTo>
                  <a:lnTo>
                    <a:pt x="111" y="351"/>
                  </a:lnTo>
                  <a:lnTo>
                    <a:pt x="111" y="352"/>
                  </a:lnTo>
                  <a:lnTo>
                    <a:pt x="113" y="355"/>
                  </a:lnTo>
                  <a:lnTo>
                    <a:pt x="113" y="358"/>
                  </a:lnTo>
                  <a:lnTo>
                    <a:pt x="113" y="359"/>
                  </a:lnTo>
                  <a:lnTo>
                    <a:pt x="114" y="362"/>
                  </a:lnTo>
                  <a:lnTo>
                    <a:pt x="114" y="363"/>
                  </a:lnTo>
                  <a:lnTo>
                    <a:pt x="115" y="366"/>
                  </a:lnTo>
                  <a:lnTo>
                    <a:pt x="118" y="370"/>
                  </a:lnTo>
                  <a:lnTo>
                    <a:pt x="118" y="370"/>
                  </a:lnTo>
                  <a:lnTo>
                    <a:pt x="120" y="371"/>
                  </a:lnTo>
                  <a:lnTo>
                    <a:pt x="122" y="373"/>
                  </a:lnTo>
                  <a:lnTo>
                    <a:pt x="124" y="376"/>
                  </a:lnTo>
                  <a:lnTo>
                    <a:pt x="125" y="377"/>
                  </a:lnTo>
                  <a:lnTo>
                    <a:pt x="126" y="377"/>
                  </a:lnTo>
                  <a:lnTo>
                    <a:pt x="129" y="378"/>
                  </a:lnTo>
                  <a:lnTo>
                    <a:pt x="132" y="378"/>
                  </a:lnTo>
                  <a:lnTo>
                    <a:pt x="135" y="380"/>
                  </a:lnTo>
                  <a:lnTo>
                    <a:pt x="137" y="380"/>
                  </a:lnTo>
                  <a:lnTo>
                    <a:pt x="143" y="380"/>
                  </a:lnTo>
                  <a:lnTo>
                    <a:pt x="158" y="380"/>
                  </a:lnTo>
                  <a:lnTo>
                    <a:pt x="158" y="391"/>
                  </a:lnTo>
                  <a:lnTo>
                    <a:pt x="41" y="391"/>
                  </a:lnTo>
                  <a:lnTo>
                    <a:pt x="41" y="380"/>
                  </a:lnTo>
                  <a:lnTo>
                    <a:pt x="56" y="380"/>
                  </a:lnTo>
                  <a:lnTo>
                    <a:pt x="60" y="380"/>
                  </a:lnTo>
                  <a:lnTo>
                    <a:pt x="63" y="380"/>
                  </a:lnTo>
                  <a:lnTo>
                    <a:pt x="65" y="378"/>
                  </a:lnTo>
                  <a:lnTo>
                    <a:pt x="68" y="378"/>
                  </a:lnTo>
                  <a:lnTo>
                    <a:pt x="71" y="377"/>
                  </a:lnTo>
                  <a:lnTo>
                    <a:pt x="73" y="377"/>
                  </a:lnTo>
                  <a:lnTo>
                    <a:pt x="76" y="374"/>
                  </a:lnTo>
                  <a:lnTo>
                    <a:pt x="77" y="373"/>
                  </a:lnTo>
                  <a:lnTo>
                    <a:pt x="79" y="373"/>
                  </a:lnTo>
                  <a:lnTo>
                    <a:pt x="80" y="370"/>
                  </a:lnTo>
                  <a:lnTo>
                    <a:pt x="82" y="369"/>
                  </a:lnTo>
                  <a:lnTo>
                    <a:pt x="84" y="365"/>
                  </a:lnTo>
                  <a:lnTo>
                    <a:pt x="86" y="362"/>
                  </a:lnTo>
                  <a:lnTo>
                    <a:pt x="86" y="361"/>
                  </a:lnTo>
                  <a:lnTo>
                    <a:pt x="87" y="359"/>
                  </a:lnTo>
                  <a:lnTo>
                    <a:pt x="87" y="354"/>
                  </a:lnTo>
                  <a:lnTo>
                    <a:pt x="87" y="350"/>
                  </a:lnTo>
                  <a:lnTo>
                    <a:pt x="88" y="347"/>
                  </a:lnTo>
                  <a:lnTo>
                    <a:pt x="88" y="344"/>
                  </a:lnTo>
                  <a:lnTo>
                    <a:pt x="88" y="217"/>
                  </a:lnTo>
                  <a:lnTo>
                    <a:pt x="88" y="89"/>
                  </a:lnTo>
                  <a:lnTo>
                    <a:pt x="87" y="86"/>
                  </a:lnTo>
                  <a:lnTo>
                    <a:pt x="87" y="85"/>
                  </a:lnTo>
                  <a:lnTo>
                    <a:pt x="87" y="84"/>
                  </a:lnTo>
                  <a:lnTo>
                    <a:pt x="87" y="82"/>
                  </a:lnTo>
                  <a:lnTo>
                    <a:pt x="86" y="80"/>
                  </a:lnTo>
                  <a:lnTo>
                    <a:pt x="84" y="78"/>
                  </a:lnTo>
                  <a:lnTo>
                    <a:pt x="82" y="75"/>
                  </a:lnTo>
                  <a:lnTo>
                    <a:pt x="82" y="74"/>
                  </a:lnTo>
                  <a:lnTo>
                    <a:pt x="79" y="73"/>
                  </a:lnTo>
                  <a:lnTo>
                    <a:pt x="76" y="70"/>
                  </a:lnTo>
                  <a:lnTo>
                    <a:pt x="73" y="67"/>
                  </a:lnTo>
                  <a:lnTo>
                    <a:pt x="69" y="65"/>
                  </a:lnTo>
                  <a:lnTo>
                    <a:pt x="65" y="63"/>
                  </a:lnTo>
                  <a:lnTo>
                    <a:pt x="61" y="60"/>
                  </a:lnTo>
                  <a:lnTo>
                    <a:pt x="57" y="59"/>
                  </a:lnTo>
                  <a:lnTo>
                    <a:pt x="54" y="58"/>
                  </a:lnTo>
                  <a:lnTo>
                    <a:pt x="50" y="58"/>
                  </a:lnTo>
                  <a:lnTo>
                    <a:pt x="46" y="56"/>
                  </a:lnTo>
                  <a:lnTo>
                    <a:pt x="44" y="55"/>
                  </a:lnTo>
                  <a:lnTo>
                    <a:pt x="42" y="55"/>
                  </a:lnTo>
                  <a:lnTo>
                    <a:pt x="41" y="55"/>
                  </a:lnTo>
                  <a:lnTo>
                    <a:pt x="41" y="44"/>
                  </a:lnTo>
                  <a:lnTo>
                    <a:pt x="113" y="44"/>
                  </a:lnTo>
                  <a:lnTo>
                    <a:pt x="219" y="178"/>
                  </a:lnTo>
                  <a:lnTo>
                    <a:pt x="325" y="313"/>
                  </a:lnTo>
                  <a:lnTo>
                    <a:pt x="325" y="93"/>
                  </a:lnTo>
                  <a:lnTo>
                    <a:pt x="325" y="86"/>
                  </a:lnTo>
                  <a:lnTo>
                    <a:pt x="325" y="84"/>
                  </a:lnTo>
                  <a:lnTo>
                    <a:pt x="325" y="82"/>
                  </a:lnTo>
                  <a:lnTo>
                    <a:pt x="323" y="77"/>
                  </a:lnTo>
                  <a:lnTo>
                    <a:pt x="322" y="75"/>
                  </a:lnTo>
                  <a:lnTo>
                    <a:pt x="322" y="73"/>
                  </a:lnTo>
                  <a:lnTo>
                    <a:pt x="321" y="71"/>
                  </a:lnTo>
                  <a:lnTo>
                    <a:pt x="321" y="69"/>
                  </a:lnTo>
                  <a:lnTo>
                    <a:pt x="319" y="67"/>
                  </a:lnTo>
                  <a:lnTo>
                    <a:pt x="319" y="66"/>
                  </a:lnTo>
                  <a:lnTo>
                    <a:pt x="316" y="63"/>
                  </a:lnTo>
                  <a:lnTo>
                    <a:pt x="315" y="62"/>
                  </a:lnTo>
                  <a:lnTo>
                    <a:pt x="314" y="62"/>
                  </a:lnTo>
                  <a:lnTo>
                    <a:pt x="311" y="59"/>
                  </a:lnTo>
                  <a:lnTo>
                    <a:pt x="308" y="58"/>
                  </a:lnTo>
                  <a:lnTo>
                    <a:pt x="306" y="56"/>
                  </a:lnTo>
                  <a:lnTo>
                    <a:pt x="303" y="56"/>
                  </a:lnTo>
                  <a:lnTo>
                    <a:pt x="299" y="55"/>
                  </a:lnTo>
                  <a:lnTo>
                    <a:pt x="296" y="55"/>
                  </a:lnTo>
                  <a:lnTo>
                    <a:pt x="292" y="55"/>
                  </a:lnTo>
                  <a:lnTo>
                    <a:pt x="289" y="55"/>
                  </a:lnTo>
                  <a:lnTo>
                    <a:pt x="278" y="55"/>
                  </a:lnTo>
                  <a:lnTo>
                    <a:pt x="278" y="43"/>
                  </a:lnTo>
                  <a:lnTo>
                    <a:pt x="278" y="43"/>
                  </a:lnTo>
                  <a:lnTo>
                    <a:pt x="1" y="1"/>
                  </a:lnTo>
                  <a:close/>
                </a:path>
              </a:pathLst>
            </a:custGeom>
            <a:solidFill>
              <a:srgbClr val="FFFFFF"/>
            </a:solidFill>
            <a:ln w="9525">
              <a:noFill/>
              <a:round/>
              <a:headEnd/>
              <a:tailEnd/>
            </a:ln>
          </p:spPr>
          <p:txBody>
            <a:bodyPr/>
            <a:lstStyle/>
            <a:p>
              <a:endParaRPr lang="en-US"/>
            </a:p>
          </p:txBody>
        </p:sp>
        <p:sp>
          <p:nvSpPr>
            <p:cNvPr id="3085" name="Freeform 13"/>
            <p:cNvSpPr>
              <a:spLocks/>
            </p:cNvSpPr>
            <p:nvPr userDrawn="1"/>
          </p:nvSpPr>
          <p:spPr bwMode="auto">
            <a:xfrm>
              <a:off x="4580" y="3191"/>
              <a:ext cx="127" cy="8"/>
            </a:xfrm>
            <a:custGeom>
              <a:avLst/>
              <a:gdLst/>
              <a:ahLst/>
              <a:cxnLst>
                <a:cxn ang="0">
                  <a:pos x="0" y="0"/>
                </a:cxn>
                <a:cxn ang="0">
                  <a:pos x="0" y="8"/>
                </a:cxn>
                <a:cxn ang="0">
                  <a:pos x="127" y="8"/>
                </a:cxn>
                <a:cxn ang="0">
                  <a:pos x="127" y="0"/>
                </a:cxn>
                <a:cxn ang="0">
                  <a:pos x="0" y="0"/>
                </a:cxn>
                <a:cxn ang="0">
                  <a:pos x="0" y="0"/>
                </a:cxn>
                <a:cxn ang="0">
                  <a:pos x="0" y="0"/>
                </a:cxn>
              </a:cxnLst>
              <a:rect l="0" t="0" r="r" b="b"/>
              <a:pathLst>
                <a:path w="127" h="8">
                  <a:moveTo>
                    <a:pt x="0" y="0"/>
                  </a:moveTo>
                  <a:lnTo>
                    <a:pt x="0" y="8"/>
                  </a:lnTo>
                  <a:lnTo>
                    <a:pt x="127" y="8"/>
                  </a:lnTo>
                  <a:lnTo>
                    <a:pt x="127" y="0"/>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086" name="Freeform 14"/>
            <p:cNvSpPr>
              <a:spLocks/>
            </p:cNvSpPr>
            <p:nvPr userDrawn="1"/>
          </p:nvSpPr>
          <p:spPr bwMode="auto">
            <a:xfrm>
              <a:off x="4703" y="3192"/>
              <a:ext cx="164" cy="210"/>
            </a:xfrm>
            <a:custGeom>
              <a:avLst/>
              <a:gdLst/>
              <a:ahLst/>
              <a:cxnLst>
                <a:cxn ang="0">
                  <a:pos x="6" y="0"/>
                </a:cxn>
                <a:cxn ang="0">
                  <a:pos x="0" y="6"/>
                </a:cxn>
                <a:cxn ang="0">
                  <a:pos x="157" y="210"/>
                </a:cxn>
                <a:cxn ang="0">
                  <a:pos x="164" y="206"/>
                </a:cxn>
                <a:cxn ang="0">
                  <a:pos x="6" y="0"/>
                </a:cxn>
                <a:cxn ang="0">
                  <a:pos x="6" y="0"/>
                </a:cxn>
                <a:cxn ang="0">
                  <a:pos x="6" y="0"/>
                </a:cxn>
              </a:cxnLst>
              <a:rect l="0" t="0" r="r" b="b"/>
              <a:pathLst>
                <a:path w="164" h="210">
                  <a:moveTo>
                    <a:pt x="6" y="0"/>
                  </a:moveTo>
                  <a:lnTo>
                    <a:pt x="0" y="6"/>
                  </a:lnTo>
                  <a:lnTo>
                    <a:pt x="157" y="210"/>
                  </a:lnTo>
                  <a:lnTo>
                    <a:pt x="164" y="206"/>
                  </a:lnTo>
                  <a:lnTo>
                    <a:pt x="6" y="0"/>
                  </a:lnTo>
                  <a:lnTo>
                    <a:pt x="6" y="0"/>
                  </a:lnTo>
                  <a:lnTo>
                    <a:pt x="6" y="0"/>
                  </a:lnTo>
                  <a:close/>
                </a:path>
              </a:pathLst>
            </a:custGeom>
            <a:solidFill>
              <a:srgbClr val="FFFFFF"/>
            </a:solidFill>
            <a:ln w="9525">
              <a:noFill/>
              <a:round/>
              <a:headEnd/>
              <a:tailEnd/>
            </a:ln>
          </p:spPr>
          <p:txBody>
            <a:bodyPr/>
            <a:lstStyle/>
            <a:p>
              <a:endParaRPr lang="en-US"/>
            </a:p>
          </p:txBody>
        </p:sp>
        <p:sp>
          <p:nvSpPr>
            <p:cNvPr id="3087" name="Freeform 15"/>
            <p:cNvSpPr>
              <a:spLocks/>
            </p:cNvSpPr>
            <p:nvPr userDrawn="1"/>
          </p:nvSpPr>
          <p:spPr bwMode="auto">
            <a:xfrm>
              <a:off x="4703" y="3191"/>
              <a:ext cx="6" cy="8"/>
            </a:xfrm>
            <a:custGeom>
              <a:avLst/>
              <a:gdLst/>
              <a:ahLst/>
              <a:cxnLst>
                <a:cxn ang="0">
                  <a:pos x="4" y="0"/>
                </a:cxn>
                <a:cxn ang="0">
                  <a:pos x="5" y="0"/>
                </a:cxn>
                <a:cxn ang="0">
                  <a:pos x="6" y="1"/>
                </a:cxn>
                <a:cxn ang="0">
                  <a:pos x="0" y="7"/>
                </a:cxn>
                <a:cxn ang="0">
                  <a:pos x="4" y="8"/>
                </a:cxn>
                <a:cxn ang="0">
                  <a:pos x="4" y="0"/>
                </a:cxn>
                <a:cxn ang="0">
                  <a:pos x="4" y="0"/>
                </a:cxn>
                <a:cxn ang="0">
                  <a:pos x="4" y="0"/>
                </a:cxn>
              </a:cxnLst>
              <a:rect l="0" t="0" r="r" b="b"/>
              <a:pathLst>
                <a:path w="6" h="8">
                  <a:moveTo>
                    <a:pt x="4" y="0"/>
                  </a:moveTo>
                  <a:lnTo>
                    <a:pt x="5" y="0"/>
                  </a:lnTo>
                  <a:lnTo>
                    <a:pt x="6" y="1"/>
                  </a:lnTo>
                  <a:lnTo>
                    <a:pt x="0" y="7"/>
                  </a:lnTo>
                  <a:lnTo>
                    <a:pt x="4" y="8"/>
                  </a:lnTo>
                  <a:lnTo>
                    <a:pt x="4" y="0"/>
                  </a:lnTo>
                  <a:lnTo>
                    <a:pt x="4" y="0"/>
                  </a:lnTo>
                  <a:lnTo>
                    <a:pt x="4" y="0"/>
                  </a:lnTo>
                  <a:close/>
                </a:path>
              </a:pathLst>
            </a:custGeom>
            <a:solidFill>
              <a:srgbClr val="FFFFFF"/>
            </a:solidFill>
            <a:ln w="9525">
              <a:noFill/>
              <a:round/>
              <a:headEnd/>
              <a:tailEnd/>
            </a:ln>
          </p:spPr>
          <p:txBody>
            <a:bodyPr/>
            <a:lstStyle/>
            <a:p>
              <a:endParaRPr lang="en-US"/>
            </a:p>
          </p:txBody>
        </p:sp>
        <p:sp>
          <p:nvSpPr>
            <p:cNvPr id="3088" name="Freeform 16"/>
            <p:cNvSpPr>
              <a:spLocks/>
            </p:cNvSpPr>
            <p:nvPr userDrawn="1"/>
          </p:nvSpPr>
          <p:spPr bwMode="auto">
            <a:xfrm>
              <a:off x="4860" y="3289"/>
              <a:ext cx="8" cy="111"/>
            </a:xfrm>
            <a:custGeom>
              <a:avLst/>
              <a:gdLst/>
              <a:ahLst/>
              <a:cxnLst>
                <a:cxn ang="0">
                  <a:pos x="0" y="0"/>
                </a:cxn>
                <a:cxn ang="0">
                  <a:pos x="8" y="0"/>
                </a:cxn>
                <a:cxn ang="0">
                  <a:pos x="8" y="111"/>
                </a:cxn>
                <a:cxn ang="0">
                  <a:pos x="0" y="111"/>
                </a:cxn>
                <a:cxn ang="0">
                  <a:pos x="0" y="0"/>
                </a:cxn>
                <a:cxn ang="0">
                  <a:pos x="0" y="0"/>
                </a:cxn>
                <a:cxn ang="0">
                  <a:pos x="0" y="0"/>
                </a:cxn>
              </a:cxnLst>
              <a:rect l="0" t="0" r="r" b="b"/>
              <a:pathLst>
                <a:path w="8" h="111">
                  <a:moveTo>
                    <a:pt x="0" y="0"/>
                  </a:moveTo>
                  <a:lnTo>
                    <a:pt x="8" y="0"/>
                  </a:lnTo>
                  <a:lnTo>
                    <a:pt x="8" y="111"/>
                  </a:lnTo>
                  <a:lnTo>
                    <a:pt x="0" y="111"/>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089" name="Freeform 17"/>
            <p:cNvSpPr>
              <a:spLocks/>
            </p:cNvSpPr>
            <p:nvPr userDrawn="1"/>
          </p:nvSpPr>
          <p:spPr bwMode="auto">
            <a:xfrm>
              <a:off x="4860" y="3398"/>
              <a:ext cx="8" cy="13"/>
            </a:xfrm>
            <a:custGeom>
              <a:avLst/>
              <a:gdLst/>
              <a:ahLst/>
              <a:cxnLst>
                <a:cxn ang="0">
                  <a:pos x="0" y="4"/>
                </a:cxn>
                <a:cxn ang="0">
                  <a:pos x="8" y="13"/>
                </a:cxn>
                <a:cxn ang="0">
                  <a:pos x="8" y="2"/>
                </a:cxn>
                <a:cxn ang="0">
                  <a:pos x="0" y="2"/>
                </a:cxn>
                <a:cxn ang="0">
                  <a:pos x="7" y="0"/>
                </a:cxn>
                <a:cxn ang="0">
                  <a:pos x="0" y="4"/>
                </a:cxn>
                <a:cxn ang="0">
                  <a:pos x="0" y="4"/>
                </a:cxn>
                <a:cxn ang="0">
                  <a:pos x="0" y="4"/>
                </a:cxn>
              </a:cxnLst>
              <a:rect l="0" t="0" r="r" b="b"/>
              <a:pathLst>
                <a:path w="8" h="13">
                  <a:moveTo>
                    <a:pt x="0" y="4"/>
                  </a:moveTo>
                  <a:lnTo>
                    <a:pt x="8" y="13"/>
                  </a:lnTo>
                  <a:lnTo>
                    <a:pt x="8" y="2"/>
                  </a:lnTo>
                  <a:lnTo>
                    <a:pt x="0" y="2"/>
                  </a:lnTo>
                  <a:lnTo>
                    <a:pt x="7" y="0"/>
                  </a:lnTo>
                  <a:lnTo>
                    <a:pt x="0" y="4"/>
                  </a:lnTo>
                  <a:lnTo>
                    <a:pt x="0" y="4"/>
                  </a:lnTo>
                  <a:lnTo>
                    <a:pt x="0" y="4"/>
                  </a:lnTo>
                  <a:close/>
                </a:path>
              </a:pathLst>
            </a:custGeom>
            <a:solidFill>
              <a:srgbClr val="FFFFFF"/>
            </a:solidFill>
            <a:ln w="9525">
              <a:noFill/>
              <a:round/>
              <a:headEnd/>
              <a:tailEnd/>
            </a:ln>
          </p:spPr>
          <p:txBody>
            <a:bodyPr/>
            <a:lstStyle/>
            <a:p>
              <a:endParaRPr lang="en-US"/>
            </a:p>
          </p:txBody>
        </p:sp>
        <p:sp>
          <p:nvSpPr>
            <p:cNvPr id="3090" name="Freeform 18"/>
            <p:cNvSpPr>
              <a:spLocks/>
            </p:cNvSpPr>
            <p:nvPr userDrawn="1"/>
          </p:nvSpPr>
          <p:spPr bwMode="auto">
            <a:xfrm>
              <a:off x="4814" y="3284"/>
              <a:ext cx="50" cy="10"/>
            </a:xfrm>
            <a:custGeom>
              <a:avLst/>
              <a:gdLst/>
              <a:ahLst/>
              <a:cxnLst>
                <a:cxn ang="0">
                  <a:pos x="0" y="0"/>
                </a:cxn>
                <a:cxn ang="0">
                  <a:pos x="50" y="0"/>
                </a:cxn>
                <a:cxn ang="0">
                  <a:pos x="50" y="10"/>
                </a:cxn>
                <a:cxn ang="0">
                  <a:pos x="0" y="10"/>
                </a:cxn>
                <a:cxn ang="0">
                  <a:pos x="0" y="0"/>
                </a:cxn>
                <a:cxn ang="0">
                  <a:pos x="0" y="0"/>
                </a:cxn>
                <a:cxn ang="0">
                  <a:pos x="0" y="0"/>
                </a:cxn>
              </a:cxnLst>
              <a:rect l="0" t="0" r="r" b="b"/>
              <a:pathLst>
                <a:path w="50" h="10">
                  <a:moveTo>
                    <a:pt x="0" y="0"/>
                  </a:moveTo>
                  <a:lnTo>
                    <a:pt x="50" y="0"/>
                  </a:lnTo>
                  <a:lnTo>
                    <a:pt x="50" y="10"/>
                  </a:lnTo>
                  <a:lnTo>
                    <a:pt x="0" y="10"/>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091" name="Freeform 19"/>
            <p:cNvSpPr>
              <a:spLocks/>
            </p:cNvSpPr>
            <p:nvPr userDrawn="1"/>
          </p:nvSpPr>
          <p:spPr bwMode="auto">
            <a:xfrm>
              <a:off x="4860" y="3284"/>
              <a:ext cx="8" cy="10"/>
            </a:xfrm>
            <a:custGeom>
              <a:avLst/>
              <a:gdLst/>
              <a:ahLst/>
              <a:cxnLst>
                <a:cxn ang="0">
                  <a:pos x="8" y="5"/>
                </a:cxn>
                <a:cxn ang="0">
                  <a:pos x="8" y="0"/>
                </a:cxn>
                <a:cxn ang="0">
                  <a:pos x="4" y="0"/>
                </a:cxn>
                <a:cxn ang="0">
                  <a:pos x="4" y="10"/>
                </a:cxn>
                <a:cxn ang="0">
                  <a:pos x="0" y="5"/>
                </a:cxn>
                <a:cxn ang="0">
                  <a:pos x="8" y="5"/>
                </a:cxn>
                <a:cxn ang="0">
                  <a:pos x="8" y="5"/>
                </a:cxn>
                <a:cxn ang="0">
                  <a:pos x="8" y="5"/>
                </a:cxn>
              </a:cxnLst>
              <a:rect l="0" t="0" r="r" b="b"/>
              <a:pathLst>
                <a:path w="8" h="10">
                  <a:moveTo>
                    <a:pt x="8" y="5"/>
                  </a:moveTo>
                  <a:lnTo>
                    <a:pt x="8" y="0"/>
                  </a:lnTo>
                  <a:lnTo>
                    <a:pt x="4" y="0"/>
                  </a:lnTo>
                  <a:lnTo>
                    <a:pt x="4" y="10"/>
                  </a:lnTo>
                  <a:lnTo>
                    <a:pt x="0" y="5"/>
                  </a:lnTo>
                  <a:lnTo>
                    <a:pt x="8" y="5"/>
                  </a:lnTo>
                  <a:lnTo>
                    <a:pt x="8" y="5"/>
                  </a:lnTo>
                  <a:lnTo>
                    <a:pt x="8" y="5"/>
                  </a:lnTo>
                  <a:close/>
                </a:path>
              </a:pathLst>
            </a:custGeom>
            <a:solidFill>
              <a:srgbClr val="FFFFFF"/>
            </a:solidFill>
            <a:ln w="9525">
              <a:noFill/>
              <a:round/>
              <a:headEnd/>
              <a:tailEnd/>
            </a:ln>
          </p:spPr>
          <p:txBody>
            <a:bodyPr/>
            <a:lstStyle/>
            <a:p>
              <a:endParaRPr lang="en-US"/>
            </a:p>
          </p:txBody>
        </p:sp>
        <p:sp>
          <p:nvSpPr>
            <p:cNvPr id="3092" name="Freeform 20"/>
            <p:cNvSpPr>
              <a:spLocks/>
            </p:cNvSpPr>
            <p:nvPr userDrawn="1"/>
          </p:nvSpPr>
          <p:spPr bwMode="auto">
            <a:xfrm>
              <a:off x="4810" y="3192"/>
              <a:ext cx="8" cy="97"/>
            </a:xfrm>
            <a:custGeom>
              <a:avLst/>
              <a:gdLst/>
              <a:ahLst/>
              <a:cxnLst>
                <a:cxn ang="0">
                  <a:pos x="0" y="0"/>
                </a:cxn>
                <a:cxn ang="0">
                  <a:pos x="8" y="0"/>
                </a:cxn>
                <a:cxn ang="0">
                  <a:pos x="8" y="97"/>
                </a:cxn>
                <a:cxn ang="0">
                  <a:pos x="0" y="97"/>
                </a:cxn>
                <a:cxn ang="0">
                  <a:pos x="0" y="0"/>
                </a:cxn>
                <a:cxn ang="0">
                  <a:pos x="0" y="0"/>
                </a:cxn>
                <a:cxn ang="0">
                  <a:pos x="0" y="0"/>
                </a:cxn>
              </a:cxnLst>
              <a:rect l="0" t="0" r="r" b="b"/>
              <a:pathLst>
                <a:path w="8" h="97">
                  <a:moveTo>
                    <a:pt x="0" y="0"/>
                  </a:moveTo>
                  <a:lnTo>
                    <a:pt x="8" y="0"/>
                  </a:lnTo>
                  <a:lnTo>
                    <a:pt x="8" y="97"/>
                  </a:lnTo>
                  <a:lnTo>
                    <a:pt x="0" y="97"/>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093" name="Freeform 21"/>
            <p:cNvSpPr>
              <a:spLocks/>
            </p:cNvSpPr>
            <p:nvPr userDrawn="1"/>
          </p:nvSpPr>
          <p:spPr bwMode="auto">
            <a:xfrm>
              <a:off x="4810" y="3284"/>
              <a:ext cx="8" cy="10"/>
            </a:xfrm>
            <a:custGeom>
              <a:avLst/>
              <a:gdLst/>
              <a:ahLst/>
              <a:cxnLst>
                <a:cxn ang="0">
                  <a:pos x="4" y="10"/>
                </a:cxn>
                <a:cxn ang="0">
                  <a:pos x="0" y="10"/>
                </a:cxn>
                <a:cxn ang="0">
                  <a:pos x="0" y="5"/>
                </a:cxn>
                <a:cxn ang="0">
                  <a:pos x="8" y="5"/>
                </a:cxn>
                <a:cxn ang="0">
                  <a:pos x="4" y="0"/>
                </a:cxn>
                <a:cxn ang="0">
                  <a:pos x="4" y="10"/>
                </a:cxn>
                <a:cxn ang="0">
                  <a:pos x="4" y="10"/>
                </a:cxn>
                <a:cxn ang="0">
                  <a:pos x="4" y="10"/>
                </a:cxn>
              </a:cxnLst>
              <a:rect l="0" t="0" r="r" b="b"/>
              <a:pathLst>
                <a:path w="8" h="10">
                  <a:moveTo>
                    <a:pt x="4" y="10"/>
                  </a:moveTo>
                  <a:lnTo>
                    <a:pt x="0" y="10"/>
                  </a:lnTo>
                  <a:lnTo>
                    <a:pt x="0" y="5"/>
                  </a:lnTo>
                  <a:lnTo>
                    <a:pt x="8" y="5"/>
                  </a:lnTo>
                  <a:lnTo>
                    <a:pt x="4" y="0"/>
                  </a:lnTo>
                  <a:lnTo>
                    <a:pt x="4" y="10"/>
                  </a:lnTo>
                  <a:lnTo>
                    <a:pt x="4" y="10"/>
                  </a:lnTo>
                  <a:lnTo>
                    <a:pt x="4" y="10"/>
                  </a:lnTo>
                  <a:close/>
                </a:path>
              </a:pathLst>
            </a:custGeom>
            <a:solidFill>
              <a:srgbClr val="FFFFFF"/>
            </a:solidFill>
            <a:ln w="9525">
              <a:noFill/>
              <a:round/>
              <a:headEnd/>
              <a:tailEnd/>
            </a:ln>
          </p:spPr>
          <p:txBody>
            <a:bodyPr/>
            <a:lstStyle/>
            <a:p>
              <a:endParaRPr lang="en-US"/>
            </a:p>
          </p:txBody>
        </p:sp>
        <p:sp>
          <p:nvSpPr>
            <p:cNvPr id="3094" name="Freeform 22"/>
            <p:cNvSpPr>
              <a:spLocks/>
            </p:cNvSpPr>
            <p:nvPr userDrawn="1"/>
          </p:nvSpPr>
          <p:spPr bwMode="auto">
            <a:xfrm>
              <a:off x="4814" y="3188"/>
              <a:ext cx="204" cy="8"/>
            </a:xfrm>
            <a:custGeom>
              <a:avLst/>
              <a:gdLst/>
              <a:ahLst/>
              <a:cxnLst>
                <a:cxn ang="0">
                  <a:pos x="0" y="0"/>
                </a:cxn>
                <a:cxn ang="0">
                  <a:pos x="0" y="8"/>
                </a:cxn>
                <a:cxn ang="0">
                  <a:pos x="204" y="8"/>
                </a:cxn>
                <a:cxn ang="0">
                  <a:pos x="204" y="0"/>
                </a:cxn>
                <a:cxn ang="0">
                  <a:pos x="0" y="0"/>
                </a:cxn>
                <a:cxn ang="0">
                  <a:pos x="0" y="0"/>
                </a:cxn>
                <a:cxn ang="0">
                  <a:pos x="0" y="0"/>
                </a:cxn>
              </a:cxnLst>
              <a:rect l="0" t="0" r="r" b="b"/>
              <a:pathLst>
                <a:path w="204" h="8">
                  <a:moveTo>
                    <a:pt x="0" y="0"/>
                  </a:moveTo>
                  <a:lnTo>
                    <a:pt x="0" y="8"/>
                  </a:lnTo>
                  <a:lnTo>
                    <a:pt x="204" y="8"/>
                  </a:lnTo>
                  <a:lnTo>
                    <a:pt x="204" y="0"/>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095" name="Freeform 23"/>
            <p:cNvSpPr>
              <a:spLocks/>
            </p:cNvSpPr>
            <p:nvPr userDrawn="1"/>
          </p:nvSpPr>
          <p:spPr bwMode="auto">
            <a:xfrm>
              <a:off x="4810" y="3188"/>
              <a:ext cx="8" cy="8"/>
            </a:xfrm>
            <a:custGeom>
              <a:avLst/>
              <a:gdLst/>
              <a:ahLst/>
              <a:cxnLst>
                <a:cxn ang="0">
                  <a:pos x="0" y="4"/>
                </a:cxn>
                <a:cxn ang="0">
                  <a:pos x="0" y="0"/>
                </a:cxn>
                <a:cxn ang="0">
                  <a:pos x="4" y="0"/>
                </a:cxn>
                <a:cxn ang="0">
                  <a:pos x="4" y="8"/>
                </a:cxn>
                <a:cxn ang="0">
                  <a:pos x="8" y="4"/>
                </a:cxn>
                <a:cxn ang="0">
                  <a:pos x="0" y="4"/>
                </a:cxn>
                <a:cxn ang="0">
                  <a:pos x="0" y="4"/>
                </a:cxn>
                <a:cxn ang="0">
                  <a:pos x="0" y="4"/>
                </a:cxn>
              </a:cxnLst>
              <a:rect l="0" t="0" r="r" b="b"/>
              <a:pathLst>
                <a:path w="8" h="8">
                  <a:moveTo>
                    <a:pt x="0" y="4"/>
                  </a:moveTo>
                  <a:lnTo>
                    <a:pt x="0" y="0"/>
                  </a:lnTo>
                  <a:lnTo>
                    <a:pt x="4" y="0"/>
                  </a:lnTo>
                  <a:lnTo>
                    <a:pt x="4" y="8"/>
                  </a:lnTo>
                  <a:lnTo>
                    <a:pt x="8" y="4"/>
                  </a:lnTo>
                  <a:lnTo>
                    <a:pt x="0" y="4"/>
                  </a:lnTo>
                  <a:lnTo>
                    <a:pt x="0" y="4"/>
                  </a:lnTo>
                  <a:lnTo>
                    <a:pt x="0" y="4"/>
                  </a:lnTo>
                  <a:close/>
                </a:path>
              </a:pathLst>
            </a:custGeom>
            <a:solidFill>
              <a:srgbClr val="FFFFFF"/>
            </a:solidFill>
            <a:ln w="9525">
              <a:noFill/>
              <a:round/>
              <a:headEnd/>
              <a:tailEnd/>
            </a:ln>
          </p:spPr>
          <p:txBody>
            <a:bodyPr/>
            <a:lstStyle/>
            <a:p>
              <a:endParaRPr lang="en-US"/>
            </a:p>
          </p:txBody>
        </p:sp>
        <p:sp>
          <p:nvSpPr>
            <p:cNvPr id="3096" name="Freeform 24"/>
            <p:cNvSpPr>
              <a:spLocks/>
            </p:cNvSpPr>
            <p:nvPr userDrawn="1"/>
          </p:nvSpPr>
          <p:spPr bwMode="auto">
            <a:xfrm>
              <a:off x="5014" y="3192"/>
              <a:ext cx="8" cy="97"/>
            </a:xfrm>
            <a:custGeom>
              <a:avLst/>
              <a:gdLst/>
              <a:ahLst/>
              <a:cxnLst>
                <a:cxn ang="0">
                  <a:pos x="0" y="0"/>
                </a:cxn>
                <a:cxn ang="0">
                  <a:pos x="8" y="0"/>
                </a:cxn>
                <a:cxn ang="0">
                  <a:pos x="8" y="97"/>
                </a:cxn>
                <a:cxn ang="0">
                  <a:pos x="0" y="97"/>
                </a:cxn>
                <a:cxn ang="0">
                  <a:pos x="0" y="0"/>
                </a:cxn>
                <a:cxn ang="0">
                  <a:pos x="0" y="0"/>
                </a:cxn>
                <a:cxn ang="0">
                  <a:pos x="0" y="0"/>
                </a:cxn>
              </a:cxnLst>
              <a:rect l="0" t="0" r="r" b="b"/>
              <a:pathLst>
                <a:path w="8" h="97">
                  <a:moveTo>
                    <a:pt x="0" y="0"/>
                  </a:moveTo>
                  <a:lnTo>
                    <a:pt x="8" y="0"/>
                  </a:lnTo>
                  <a:lnTo>
                    <a:pt x="8" y="97"/>
                  </a:lnTo>
                  <a:lnTo>
                    <a:pt x="0" y="97"/>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097" name="Freeform 25"/>
            <p:cNvSpPr>
              <a:spLocks/>
            </p:cNvSpPr>
            <p:nvPr userDrawn="1"/>
          </p:nvSpPr>
          <p:spPr bwMode="auto">
            <a:xfrm>
              <a:off x="5014" y="3188"/>
              <a:ext cx="8" cy="8"/>
            </a:xfrm>
            <a:custGeom>
              <a:avLst/>
              <a:gdLst/>
              <a:ahLst/>
              <a:cxnLst>
                <a:cxn ang="0">
                  <a:pos x="4" y="0"/>
                </a:cxn>
                <a:cxn ang="0">
                  <a:pos x="8" y="0"/>
                </a:cxn>
                <a:cxn ang="0">
                  <a:pos x="8" y="4"/>
                </a:cxn>
                <a:cxn ang="0">
                  <a:pos x="0" y="4"/>
                </a:cxn>
                <a:cxn ang="0">
                  <a:pos x="4" y="8"/>
                </a:cxn>
                <a:cxn ang="0">
                  <a:pos x="4" y="0"/>
                </a:cxn>
                <a:cxn ang="0">
                  <a:pos x="4" y="0"/>
                </a:cxn>
                <a:cxn ang="0">
                  <a:pos x="4" y="0"/>
                </a:cxn>
              </a:cxnLst>
              <a:rect l="0" t="0" r="r" b="b"/>
              <a:pathLst>
                <a:path w="8" h="8">
                  <a:moveTo>
                    <a:pt x="4" y="0"/>
                  </a:moveTo>
                  <a:lnTo>
                    <a:pt x="8" y="0"/>
                  </a:lnTo>
                  <a:lnTo>
                    <a:pt x="8" y="4"/>
                  </a:lnTo>
                  <a:lnTo>
                    <a:pt x="0" y="4"/>
                  </a:lnTo>
                  <a:lnTo>
                    <a:pt x="4" y="8"/>
                  </a:lnTo>
                  <a:lnTo>
                    <a:pt x="4" y="0"/>
                  </a:lnTo>
                  <a:lnTo>
                    <a:pt x="4" y="0"/>
                  </a:lnTo>
                  <a:lnTo>
                    <a:pt x="4" y="0"/>
                  </a:lnTo>
                  <a:close/>
                </a:path>
              </a:pathLst>
            </a:custGeom>
            <a:solidFill>
              <a:srgbClr val="FFFFFF"/>
            </a:solidFill>
            <a:ln w="9525">
              <a:noFill/>
              <a:round/>
              <a:headEnd/>
              <a:tailEnd/>
            </a:ln>
          </p:spPr>
          <p:txBody>
            <a:bodyPr/>
            <a:lstStyle/>
            <a:p>
              <a:endParaRPr lang="en-US"/>
            </a:p>
          </p:txBody>
        </p:sp>
        <p:sp>
          <p:nvSpPr>
            <p:cNvPr id="3098" name="Freeform 26"/>
            <p:cNvSpPr>
              <a:spLocks/>
            </p:cNvSpPr>
            <p:nvPr userDrawn="1"/>
          </p:nvSpPr>
          <p:spPr bwMode="auto">
            <a:xfrm>
              <a:off x="4965" y="3285"/>
              <a:ext cx="53" cy="9"/>
            </a:xfrm>
            <a:custGeom>
              <a:avLst/>
              <a:gdLst/>
              <a:ahLst/>
              <a:cxnLst>
                <a:cxn ang="0">
                  <a:pos x="0" y="0"/>
                </a:cxn>
                <a:cxn ang="0">
                  <a:pos x="53" y="0"/>
                </a:cxn>
                <a:cxn ang="0">
                  <a:pos x="53" y="9"/>
                </a:cxn>
                <a:cxn ang="0">
                  <a:pos x="0" y="9"/>
                </a:cxn>
                <a:cxn ang="0">
                  <a:pos x="0" y="0"/>
                </a:cxn>
                <a:cxn ang="0">
                  <a:pos x="0" y="0"/>
                </a:cxn>
                <a:cxn ang="0">
                  <a:pos x="0" y="0"/>
                </a:cxn>
              </a:cxnLst>
              <a:rect l="0" t="0" r="r" b="b"/>
              <a:pathLst>
                <a:path w="53" h="9">
                  <a:moveTo>
                    <a:pt x="0" y="0"/>
                  </a:moveTo>
                  <a:lnTo>
                    <a:pt x="53" y="0"/>
                  </a:lnTo>
                  <a:lnTo>
                    <a:pt x="53" y="9"/>
                  </a:lnTo>
                  <a:lnTo>
                    <a:pt x="0" y="9"/>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099" name="Freeform 27"/>
            <p:cNvSpPr>
              <a:spLocks/>
            </p:cNvSpPr>
            <p:nvPr userDrawn="1"/>
          </p:nvSpPr>
          <p:spPr bwMode="auto">
            <a:xfrm>
              <a:off x="5014" y="3285"/>
              <a:ext cx="8" cy="9"/>
            </a:xfrm>
            <a:custGeom>
              <a:avLst/>
              <a:gdLst/>
              <a:ahLst/>
              <a:cxnLst>
                <a:cxn ang="0">
                  <a:pos x="8" y="4"/>
                </a:cxn>
                <a:cxn ang="0">
                  <a:pos x="8" y="9"/>
                </a:cxn>
                <a:cxn ang="0">
                  <a:pos x="4" y="9"/>
                </a:cxn>
                <a:cxn ang="0">
                  <a:pos x="4" y="0"/>
                </a:cxn>
                <a:cxn ang="0">
                  <a:pos x="0" y="4"/>
                </a:cxn>
                <a:cxn ang="0">
                  <a:pos x="8" y="4"/>
                </a:cxn>
                <a:cxn ang="0">
                  <a:pos x="8" y="4"/>
                </a:cxn>
                <a:cxn ang="0">
                  <a:pos x="8" y="4"/>
                </a:cxn>
              </a:cxnLst>
              <a:rect l="0" t="0" r="r" b="b"/>
              <a:pathLst>
                <a:path w="8" h="9">
                  <a:moveTo>
                    <a:pt x="8" y="4"/>
                  </a:moveTo>
                  <a:lnTo>
                    <a:pt x="8" y="9"/>
                  </a:lnTo>
                  <a:lnTo>
                    <a:pt x="4" y="9"/>
                  </a:lnTo>
                  <a:lnTo>
                    <a:pt x="4" y="0"/>
                  </a:lnTo>
                  <a:lnTo>
                    <a:pt x="0" y="4"/>
                  </a:lnTo>
                  <a:lnTo>
                    <a:pt x="8" y="4"/>
                  </a:lnTo>
                  <a:lnTo>
                    <a:pt x="8" y="4"/>
                  </a:lnTo>
                  <a:lnTo>
                    <a:pt x="8" y="4"/>
                  </a:lnTo>
                  <a:close/>
                </a:path>
              </a:pathLst>
            </a:custGeom>
            <a:solidFill>
              <a:srgbClr val="FFFFFF"/>
            </a:solidFill>
            <a:ln w="9525">
              <a:noFill/>
              <a:round/>
              <a:headEnd/>
              <a:tailEnd/>
            </a:ln>
          </p:spPr>
          <p:txBody>
            <a:bodyPr/>
            <a:lstStyle/>
            <a:p>
              <a:endParaRPr lang="en-US"/>
            </a:p>
          </p:txBody>
        </p:sp>
        <p:sp>
          <p:nvSpPr>
            <p:cNvPr id="3100" name="Freeform 28"/>
            <p:cNvSpPr>
              <a:spLocks/>
            </p:cNvSpPr>
            <p:nvPr userDrawn="1"/>
          </p:nvSpPr>
          <p:spPr bwMode="auto">
            <a:xfrm>
              <a:off x="4962" y="3289"/>
              <a:ext cx="7" cy="242"/>
            </a:xfrm>
            <a:custGeom>
              <a:avLst/>
              <a:gdLst/>
              <a:ahLst/>
              <a:cxnLst>
                <a:cxn ang="0">
                  <a:pos x="7" y="0"/>
                </a:cxn>
                <a:cxn ang="0">
                  <a:pos x="0" y="0"/>
                </a:cxn>
                <a:cxn ang="0">
                  <a:pos x="0" y="121"/>
                </a:cxn>
                <a:cxn ang="0">
                  <a:pos x="0" y="242"/>
                </a:cxn>
                <a:cxn ang="0">
                  <a:pos x="7" y="242"/>
                </a:cxn>
                <a:cxn ang="0">
                  <a:pos x="7" y="121"/>
                </a:cxn>
                <a:cxn ang="0">
                  <a:pos x="7" y="0"/>
                </a:cxn>
                <a:cxn ang="0">
                  <a:pos x="7" y="0"/>
                </a:cxn>
                <a:cxn ang="0">
                  <a:pos x="7" y="0"/>
                </a:cxn>
              </a:cxnLst>
              <a:rect l="0" t="0" r="r" b="b"/>
              <a:pathLst>
                <a:path w="7" h="242">
                  <a:moveTo>
                    <a:pt x="7" y="0"/>
                  </a:moveTo>
                  <a:lnTo>
                    <a:pt x="0" y="0"/>
                  </a:lnTo>
                  <a:lnTo>
                    <a:pt x="0" y="121"/>
                  </a:lnTo>
                  <a:lnTo>
                    <a:pt x="0" y="242"/>
                  </a:lnTo>
                  <a:lnTo>
                    <a:pt x="7" y="242"/>
                  </a:lnTo>
                  <a:lnTo>
                    <a:pt x="7" y="121"/>
                  </a:lnTo>
                  <a:lnTo>
                    <a:pt x="7" y="0"/>
                  </a:lnTo>
                  <a:lnTo>
                    <a:pt x="7" y="0"/>
                  </a:lnTo>
                  <a:lnTo>
                    <a:pt x="7" y="0"/>
                  </a:lnTo>
                  <a:close/>
                </a:path>
              </a:pathLst>
            </a:custGeom>
            <a:solidFill>
              <a:srgbClr val="FFFFFF"/>
            </a:solidFill>
            <a:ln w="9525">
              <a:noFill/>
              <a:round/>
              <a:headEnd/>
              <a:tailEnd/>
            </a:ln>
          </p:spPr>
          <p:txBody>
            <a:bodyPr/>
            <a:lstStyle/>
            <a:p>
              <a:endParaRPr lang="en-US"/>
            </a:p>
          </p:txBody>
        </p:sp>
        <p:sp>
          <p:nvSpPr>
            <p:cNvPr id="3101" name="Freeform 29"/>
            <p:cNvSpPr>
              <a:spLocks/>
            </p:cNvSpPr>
            <p:nvPr userDrawn="1"/>
          </p:nvSpPr>
          <p:spPr bwMode="auto">
            <a:xfrm>
              <a:off x="4962" y="3285"/>
              <a:ext cx="7" cy="9"/>
            </a:xfrm>
            <a:custGeom>
              <a:avLst/>
              <a:gdLst/>
              <a:ahLst/>
              <a:cxnLst>
                <a:cxn ang="0">
                  <a:pos x="3" y="0"/>
                </a:cxn>
                <a:cxn ang="0">
                  <a:pos x="0" y="0"/>
                </a:cxn>
                <a:cxn ang="0">
                  <a:pos x="0" y="4"/>
                </a:cxn>
                <a:cxn ang="0">
                  <a:pos x="7" y="4"/>
                </a:cxn>
                <a:cxn ang="0">
                  <a:pos x="3" y="9"/>
                </a:cxn>
                <a:cxn ang="0">
                  <a:pos x="3" y="0"/>
                </a:cxn>
                <a:cxn ang="0">
                  <a:pos x="3" y="0"/>
                </a:cxn>
                <a:cxn ang="0">
                  <a:pos x="3" y="0"/>
                </a:cxn>
              </a:cxnLst>
              <a:rect l="0" t="0" r="r" b="b"/>
              <a:pathLst>
                <a:path w="7" h="9">
                  <a:moveTo>
                    <a:pt x="3" y="0"/>
                  </a:moveTo>
                  <a:lnTo>
                    <a:pt x="0" y="0"/>
                  </a:lnTo>
                  <a:lnTo>
                    <a:pt x="0" y="4"/>
                  </a:lnTo>
                  <a:lnTo>
                    <a:pt x="7" y="4"/>
                  </a:lnTo>
                  <a:lnTo>
                    <a:pt x="3" y="9"/>
                  </a:lnTo>
                  <a:lnTo>
                    <a:pt x="3" y="0"/>
                  </a:lnTo>
                  <a:lnTo>
                    <a:pt x="3" y="0"/>
                  </a:lnTo>
                  <a:lnTo>
                    <a:pt x="3" y="0"/>
                  </a:lnTo>
                  <a:close/>
                </a:path>
              </a:pathLst>
            </a:custGeom>
            <a:solidFill>
              <a:srgbClr val="FFFFFF"/>
            </a:solidFill>
            <a:ln w="9525">
              <a:noFill/>
              <a:round/>
              <a:headEnd/>
              <a:tailEnd/>
            </a:ln>
          </p:spPr>
          <p:txBody>
            <a:bodyPr/>
            <a:lstStyle/>
            <a:p>
              <a:endParaRPr lang="en-US"/>
            </a:p>
          </p:txBody>
        </p:sp>
        <p:sp>
          <p:nvSpPr>
            <p:cNvPr id="3102" name="Freeform 30"/>
            <p:cNvSpPr>
              <a:spLocks/>
            </p:cNvSpPr>
            <p:nvPr userDrawn="1"/>
          </p:nvSpPr>
          <p:spPr bwMode="auto">
            <a:xfrm>
              <a:off x="4965" y="3526"/>
              <a:ext cx="53" cy="9"/>
            </a:xfrm>
            <a:custGeom>
              <a:avLst/>
              <a:gdLst/>
              <a:ahLst/>
              <a:cxnLst>
                <a:cxn ang="0">
                  <a:pos x="0" y="0"/>
                </a:cxn>
                <a:cxn ang="0">
                  <a:pos x="0" y="7"/>
                </a:cxn>
                <a:cxn ang="0">
                  <a:pos x="53" y="9"/>
                </a:cxn>
                <a:cxn ang="0">
                  <a:pos x="53" y="0"/>
                </a:cxn>
                <a:cxn ang="0">
                  <a:pos x="0" y="0"/>
                </a:cxn>
                <a:cxn ang="0">
                  <a:pos x="0" y="0"/>
                </a:cxn>
                <a:cxn ang="0">
                  <a:pos x="0" y="0"/>
                </a:cxn>
              </a:cxnLst>
              <a:rect l="0" t="0" r="r" b="b"/>
              <a:pathLst>
                <a:path w="53" h="9">
                  <a:moveTo>
                    <a:pt x="0" y="0"/>
                  </a:moveTo>
                  <a:lnTo>
                    <a:pt x="0" y="7"/>
                  </a:lnTo>
                  <a:lnTo>
                    <a:pt x="53" y="9"/>
                  </a:lnTo>
                  <a:lnTo>
                    <a:pt x="53" y="0"/>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103" name="Freeform 31"/>
            <p:cNvSpPr>
              <a:spLocks/>
            </p:cNvSpPr>
            <p:nvPr userDrawn="1"/>
          </p:nvSpPr>
          <p:spPr bwMode="auto">
            <a:xfrm>
              <a:off x="4962" y="3526"/>
              <a:ext cx="7" cy="7"/>
            </a:xfrm>
            <a:custGeom>
              <a:avLst/>
              <a:gdLst/>
              <a:ahLst/>
              <a:cxnLst>
                <a:cxn ang="0">
                  <a:pos x="0" y="5"/>
                </a:cxn>
                <a:cxn ang="0">
                  <a:pos x="0" y="7"/>
                </a:cxn>
                <a:cxn ang="0">
                  <a:pos x="3" y="7"/>
                </a:cxn>
                <a:cxn ang="0">
                  <a:pos x="3" y="0"/>
                </a:cxn>
                <a:cxn ang="0">
                  <a:pos x="7" y="5"/>
                </a:cxn>
                <a:cxn ang="0">
                  <a:pos x="0" y="5"/>
                </a:cxn>
                <a:cxn ang="0">
                  <a:pos x="0" y="5"/>
                </a:cxn>
                <a:cxn ang="0">
                  <a:pos x="0" y="5"/>
                </a:cxn>
              </a:cxnLst>
              <a:rect l="0" t="0" r="r" b="b"/>
              <a:pathLst>
                <a:path w="7" h="7">
                  <a:moveTo>
                    <a:pt x="0" y="5"/>
                  </a:moveTo>
                  <a:lnTo>
                    <a:pt x="0" y="7"/>
                  </a:lnTo>
                  <a:lnTo>
                    <a:pt x="3" y="7"/>
                  </a:lnTo>
                  <a:lnTo>
                    <a:pt x="3" y="0"/>
                  </a:lnTo>
                  <a:lnTo>
                    <a:pt x="7" y="5"/>
                  </a:lnTo>
                  <a:lnTo>
                    <a:pt x="0" y="5"/>
                  </a:lnTo>
                  <a:lnTo>
                    <a:pt x="0" y="5"/>
                  </a:lnTo>
                  <a:lnTo>
                    <a:pt x="0" y="5"/>
                  </a:lnTo>
                  <a:close/>
                </a:path>
              </a:pathLst>
            </a:custGeom>
            <a:solidFill>
              <a:srgbClr val="FFFFFF"/>
            </a:solidFill>
            <a:ln w="9525">
              <a:noFill/>
              <a:round/>
              <a:headEnd/>
              <a:tailEnd/>
            </a:ln>
          </p:spPr>
          <p:txBody>
            <a:bodyPr/>
            <a:lstStyle/>
            <a:p>
              <a:endParaRPr lang="en-US"/>
            </a:p>
          </p:txBody>
        </p:sp>
        <p:sp>
          <p:nvSpPr>
            <p:cNvPr id="3104" name="Freeform 32"/>
            <p:cNvSpPr>
              <a:spLocks/>
            </p:cNvSpPr>
            <p:nvPr userDrawn="1"/>
          </p:nvSpPr>
          <p:spPr bwMode="auto">
            <a:xfrm>
              <a:off x="5014" y="3531"/>
              <a:ext cx="8" cy="93"/>
            </a:xfrm>
            <a:custGeom>
              <a:avLst/>
              <a:gdLst/>
              <a:ahLst/>
              <a:cxnLst>
                <a:cxn ang="0">
                  <a:pos x="0" y="0"/>
                </a:cxn>
                <a:cxn ang="0">
                  <a:pos x="8" y="0"/>
                </a:cxn>
                <a:cxn ang="0">
                  <a:pos x="8" y="93"/>
                </a:cxn>
                <a:cxn ang="0">
                  <a:pos x="0" y="93"/>
                </a:cxn>
                <a:cxn ang="0">
                  <a:pos x="0" y="0"/>
                </a:cxn>
                <a:cxn ang="0">
                  <a:pos x="0" y="0"/>
                </a:cxn>
                <a:cxn ang="0">
                  <a:pos x="0" y="0"/>
                </a:cxn>
              </a:cxnLst>
              <a:rect l="0" t="0" r="r" b="b"/>
              <a:pathLst>
                <a:path w="8" h="93">
                  <a:moveTo>
                    <a:pt x="0" y="0"/>
                  </a:moveTo>
                  <a:lnTo>
                    <a:pt x="8" y="0"/>
                  </a:lnTo>
                  <a:lnTo>
                    <a:pt x="8" y="93"/>
                  </a:lnTo>
                  <a:lnTo>
                    <a:pt x="0" y="93"/>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105" name="Freeform 33"/>
            <p:cNvSpPr>
              <a:spLocks/>
            </p:cNvSpPr>
            <p:nvPr userDrawn="1"/>
          </p:nvSpPr>
          <p:spPr bwMode="auto">
            <a:xfrm>
              <a:off x="5014" y="3526"/>
              <a:ext cx="8" cy="9"/>
            </a:xfrm>
            <a:custGeom>
              <a:avLst/>
              <a:gdLst/>
              <a:ahLst/>
              <a:cxnLst>
                <a:cxn ang="0">
                  <a:pos x="4" y="0"/>
                </a:cxn>
                <a:cxn ang="0">
                  <a:pos x="8" y="0"/>
                </a:cxn>
                <a:cxn ang="0">
                  <a:pos x="8" y="5"/>
                </a:cxn>
                <a:cxn ang="0">
                  <a:pos x="0" y="5"/>
                </a:cxn>
                <a:cxn ang="0">
                  <a:pos x="4" y="9"/>
                </a:cxn>
                <a:cxn ang="0">
                  <a:pos x="4" y="0"/>
                </a:cxn>
                <a:cxn ang="0">
                  <a:pos x="4" y="0"/>
                </a:cxn>
                <a:cxn ang="0">
                  <a:pos x="4" y="0"/>
                </a:cxn>
              </a:cxnLst>
              <a:rect l="0" t="0" r="r" b="b"/>
              <a:pathLst>
                <a:path w="8" h="9">
                  <a:moveTo>
                    <a:pt x="4" y="0"/>
                  </a:moveTo>
                  <a:lnTo>
                    <a:pt x="8" y="0"/>
                  </a:lnTo>
                  <a:lnTo>
                    <a:pt x="8" y="5"/>
                  </a:lnTo>
                  <a:lnTo>
                    <a:pt x="0" y="5"/>
                  </a:lnTo>
                  <a:lnTo>
                    <a:pt x="4" y="9"/>
                  </a:lnTo>
                  <a:lnTo>
                    <a:pt x="4" y="0"/>
                  </a:lnTo>
                  <a:lnTo>
                    <a:pt x="4" y="0"/>
                  </a:lnTo>
                  <a:lnTo>
                    <a:pt x="4" y="0"/>
                  </a:lnTo>
                  <a:close/>
                </a:path>
              </a:pathLst>
            </a:custGeom>
            <a:solidFill>
              <a:srgbClr val="FFFFFF"/>
            </a:solidFill>
            <a:ln w="9525">
              <a:noFill/>
              <a:round/>
              <a:headEnd/>
              <a:tailEnd/>
            </a:ln>
          </p:spPr>
          <p:txBody>
            <a:bodyPr/>
            <a:lstStyle/>
            <a:p>
              <a:endParaRPr lang="en-US"/>
            </a:p>
          </p:txBody>
        </p:sp>
        <p:sp>
          <p:nvSpPr>
            <p:cNvPr id="3106" name="Freeform 34"/>
            <p:cNvSpPr>
              <a:spLocks/>
            </p:cNvSpPr>
            <p:nvPr userDrawn="1"/>
          </p:nvSpPr>
          <p:spPr bwMode="auto">
            <a:xfrm>
              <a:off x="4887" y="3620"/>
              <a:ext cx="131" cy="8"/>
            </a:xfrm>
            <a:custGeom>
              <a:avLst/>
              <a:gdLst/>
              <a:ahLst/>
              <a:cxnLst>
                <a:cxn ang="0">
                  <a:pos x="0" y="0"/>
                </a:cxn>
                <a:cxn ang="0">
                  <a:pos x="131" y="0"/>
                </a:cxn>
                <a:cxn ang="0">
                  <a:pos x="131" y="8"/>
                </a:cxn>
                <a:cxn ang="0">
                  <a:pos x="0" y="8"/>
                </a:cxn>
                <a:cxn ang="0">
                  <a:pos x="0" y="0"/>
                </a:cxn>
                <a:cxn ang="0">
                  <a:pos x="0" y="0"/>
                </a:cxn>
                <a:cxn ang="0">
                  <a:pos x="0" y="0"/>
                </a:cxn>
              </a:cxnLst>
              <a:rect l="0" t="0" r="r" b="b"/>
              <a:pathLst>
                <a:path w="131" h="8">
                  <a:moveTo>
                    <a:pt x="0" y="0"/>
                  </a:moveTo>
                  <a:lnTo>
                    <a:pt x="131" y="0"/>
                  </a:lnTo>
                  <a:lnTo>
                    <a:pt x="131" y="8"/>
                  </a:lnTo>
                  <a:lnTo>
                    <a:pt x="0" y="8"/>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107" name="Freeform 35"/>
            <p:cNvSpPr>
              <a:spLocks/>
            </p:cNvSpPr>
            <p:nvPr userDrawn="1"/>
          </p:nvSpPr>
          <p:spPr bwMode="auto">
            <a:xfrm>
              <a:off x="5014" y="3620"/>
              <a:ext cx="8" cy="8"/>
            </a:xfrm>
            <a:custGeom>
              <a:avLst/>
              <a:gdLst/>
              <a:ahLst/>
              <a:cxnLst>
                <a:cxn ang="0">
                  <a:pos x="8" y="4"/>
                </a:cxn>
                <a:cxn ang="0">
                  <a:pos x="8" y="8"/>
                </a:cxn>
                <a:cxn ang="0">
                  <a:pos x="4" y="8"/>
                </a:cxn>
                <a:cxn ang="0">
                  <a:pos x="4" y="0"/>
                </a:cxn>
                <a:cxn ang="0">
                  <a:pos x="0" y="4"/>
                </a:cxn>
                <a:cxn ang="0">
                  <a:pos x="8" y="4"/>
                </a:cxn>
                <a:cxn ang="0">
                  <a:pos x="8" y="4"/>
                </a:cxn>
                <a:cxn ang="0">
                  <a:pos x="8" y="4"/>
                </a:cxn>
              </a:cxnLst>
              <a:rect l="0" t="0" r="r" b="b"/>
              <a:pathLst>
                <a:path w="8" h="8">
                  <a:moveTo>
                    <a:pt x="8" y="4"/>
                  </a:moveTo>
                  <a:lnTo>
                    <a:pt x="8" y="8"/>
                  </a:lnTo>
                  <a:lnTo>
                    <a:pt x="4" y="8"/>
                  </a:lnTo>
                  <a:lnTo>
                    <a:pt x="4" y="0"/>
                  </a:lnTo>
                  <a:lnTo>
                    <a:pt x="0" y="4"/>
                  </a:lnTo>
                  <a:lnTo>
                    <a:pt x="8" y="4"/>
                  </a:lnTo>
                  <a:lnTo>
                    <a:pt x="8" y="4"/>
                  </a:lnTo>
                  <a:lnTo>
                    <a:pt x="8" y="4"/>
                  </a:lnTo>
                  <a:close/>
                </a:path>
              </a:pathLst>
            </a:custGeom>
            <a:solidFill>
              <a:srgbClr val="FFFFFF"/>
            </a:solidFill>
            <a:ln w="9525">
              <a:noFill/>
              <a:round/>
              <a:headEnd/>
              <a:tailEnd/>
            </a:ln>
          </p:spPr>
          <p:txBody>
            <a:bodyPr/>
            <a:lstStyle/>
            <a:p>
              <a:endParaRPr lang="en-US"/>
            </a:p>
          </p:txBody>
        </p:sp>
        <p:sp>
          <p:nvSpPr>
            <p:cNvPr id="3108" name="Freeform 36"/>
            <p:cNvSpPr>
              <a:spLocks/>
            </p:cNvSpPr>
            <p:nvPr userDrawn="1"/>
          </p:nvSpPr>
          <p:spPr bwMode="auto">
            <a:xfrm>
              <a:off x="4726" y="3426"/>
              <a:ext cx="164" cy="201"/>
            </a:xfrm>
            <a:custGeom>
              <a:avLst/>
              <a:gdLst/>
              <a:ahLst/>
              <a:cxnLst>
                <a:cxn ang="0">
                  <a:pos x="159" y="201"/>
                </a:cxn>
                <a:cxn ang="0">
                  <a:pos x="164" y="195"/>
                </a:cxn>
                <a:cxn ang="0">
                  <a:pos x="5" y="0"/>
                </a:cxn>
                <a:cxn ang="0">
                  <a:pos x="0" y="5"/>
                </a:cxn>
                <a:cxn ang="0">
                  <a:pos x="159" y="201"/>
                </a:cxn>
                <a:cxn ang="0">
                  <a:pos x="159" y="201"/>
                </a:cxn>
                <a:cxn ang="0">
                  <a:pos x="159" y="201"/>
                </a:cxn>
              </a:cxnLst>
              <a:rect l="0" t="0" r="r" b="b"/>
              <a:pathLst>
                <a:path w="164" h="201">
                  <a:moveTo>
                    <a:pt x="159" y="201"/>
                  </a:moveTo>
                  <a:lnTo>
                    <a:pt x="164" y="195"/>
                  </a:lnTo>
                  <a:lnTo>
                    <a:pt x="5" y="0"/>
                  </a:lnTo>
                  <a:lnTo>
                    <a:pt x="0" y="5"/>
                  </a:lnTo>
                  <a:lnTo>
                    <a:pt x="159" y="201"/>
                  </a:lnTo>
                  <a:lnTo>
                    <a:pt x="159" y="201"/>
                  </a:lnTo>
                  <a:lnTo>
                    <a:pt x="159" y="201"/>
                  </a:lnTo>
                  <a:close/>
                </a:path>
              </a:pathLst>
            </a:custGeom>
            <a:solidFill>
              <a:srgbClr val="FFFFFF"/>
            </a:solidFill>
            <a:ln w="9525">
              <a:noFill/>
              <a:round/>
              <a:headEnd/>
              <a:tailEnd/>
            </a:ln>
          </p:spPr>
          <p:txBody>
            <a:bodyPr/>
            <a:lstStyle/>
            <a:p>
              <a:endParaRPr lang="en-US"/>
            </a:p>
          </p:txBody>
        </p:sp>
        <p:sp>
          <p:nvSpPr>
            <p:cNvPr id="3109" name="Freeform 37"/>
            <p:cNvSpPr>
              <a:spLocks/>
            </p:cNvSpPr>
            <p:nvPr userDrawn="1"/>
          </p:nvSpPr>
          <p:spPr bwMode="auto">
            <a:xfrm>
              <a:off x="4885" y="3620"/>
              <a:ext cx="5" cy="8"/>
            </a:xfrm>
            <a:custGeom>
              <a:avLst/>
              <a:gdLst/>
              <a:ahLst/>
              <a:cxnLst>
                <a:cxn ang="0">
                  <a:pos x="2" y="8"/>
                </a:cxn>
                <a:cxn ang="0">
                  <a:pos x="0" y="8"/>
                </a:cxn>
                <a:cxn ang="0">
                  <a:pos x="0" y="7"/>
                </a:cxn>
                <a:cxn ang="0">
                  <a:pos x="5" y="1"/>
                </a:cxn>
                <a:cxn ang="0">
                  <a:pos x="2" y="0"/>
                </a:cxn>
                <a:cxn ang="0">
                  <a:pos x="2" y="8"/>
                </a:cxn>
                <a:cxn ang="0">
                  <a:pos x="2" y="8"/>
                </a:cxn>
                <a:cxn ang="0">
                  <a:pos x="2" y="8"/>
                </a:cxn>
              </a:cxnLst>
              <a:rect l="0" t="0" r="r" b="b"/>
              <a:pathLst>
                <a:path w="5" h="8">
                  <a:moveTo>
                    <a:pt x="2" y="8"/>
                  </a:moveTo>
                  <a:lnTo>
                    <a:pt x="0" y="8"/>
                  </a:lnTo>
                  <a:lnTo>
                    <a:pt x="0" y="7"/>
                  </a:lnTo>
                  <a:lnTo>
                    <a:pt x="5" y="1"/>
                  </a:lnTo>
                  <a:lnTo>
                    <a:pt x="2" y="0"/>
                  </a:lnTo>
                  <a:lnTo>
                    <a:pt x="2" y="8"/>
                  </a:lnTo>
                  <a:lnTo>
                    <a:pt x="2" y="8"/>
                  </a:lnTo>
                  <a:lnTo>
                    <a:pt x="2" y="8"/>
                  </a:lnTo>
                  <a:close/>
                </a:path>
              </a:pathLst>
            </a:custGeom>
            <a:solidFill>
              <a:srgbClr val="FFFFFF"/>
            </a:solidFill>
            <a:ln w="9525">
              <a:noFill/>
              <a:round/>
              <a:headEnd/>
              <a:tailEnd/>
            </a:ln>
          </p:spPr>
          <p:txBody>
            <a:bodyPr/>
            <a:lstStyle/>
            <a:p>
              <a:endParaRPr lang="en-US"/>
            </a:p>
          </p:txBody>
        </p:sp>
        <p:sp>
          <p:nvSpPr>
            <p:cNvPr id="3110" name="Freeform 38"/>
            <p:cNvSpPr>
              <a:spLocks/>
            </p:cNvSpPr>
            <p:nvPr userDrawn="1"/>
          </p:nvSpPr>
          <p:spPr bwMode="auto">
            <a:xfrm>
              <a:off x="4724" y="3429"/>
              <a:ext cx="9" cy="102"/>
            </a:xfrm>
            <a:custGeom>
              <a:avLst/>
              <a:gdLst/>
              <a:ahLst/>
              <a:cxnLst>
                <a:cxn ang="0">
                  <a:pos x="0" y="0"/>
                </a:cxn>
                <a:cxn ang="0">
                  <a:pos x="9" y="0"/>
                </a:cxn>
                <a:cxn ang="0">
                  <a:pos x="9" y="102"/>
                </a:cxn>
                <a:cxn ang="0">
                  <a:pos x="0" y="102"/>
                </a:cxn>
                <a:cxn ang="0">
                  <a:pos x="0" y="0"/>
                </a:cxn>
                <a:cxn ang="0">
                  <a:pos x="0" y="0"/>
                </a:cxn>
                <a:cxn ang="0">
                  <a:pos x="0" y="0"/>
                </a:cxn>
              </a:cxnLst>
              <a:rect l="0" t="0" r="r" b="b"/>
              <a:pathLst>
                <a:path w="9" h="102">
                  <a:moveTo>
                    <a:pt x="0" y="0"/>
                  </a:moveTo>
                  <a:lnTo>
                    <a:pt x="9" y="0"/>
                  </a:lnTo>
                  <a:lnTo>
                    <a:pt x="9" y="102"/>
                  </a:lnTo>
                  <a:lnTo>
                    <a:pt x="0" y="102"/>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111" name="Freeform 39"/>
            <p:cNvSpPr>
              <a:spLocks/>
            </p:cNvSpPr>
            <p:nvPr userDrawn="1"/>
          </p:nvSpPr>
          <p:spPr bwMode="auto">
            <a:xfrm>
              <a:off x="4724" y="3418"/>
              <a:ext cx="9" cy="13"/>
            </a:xfrm>
            <a:custGeom>
              <a:avLst/>
              <a:gdLst/>
              <a:ahLst/>
              <a:cxnLst>
                <a:cxn ang="0">
                  <a:pos x="7" y="8"/>
                </a:cxn>
                <a:cxn ang="0">
                  <a:pos x="0" y="0"/>
                </a:cxn>
                <a:cxn ang="0">
                  <a:pos x="0" y="11"/>
                </a:cxn>
                <a:cxn ang="0">
                  <a:pos x="9" y="11"/>
                </a:cxn>
                <a:cxn ang="0">
                  <a:pos x="2" y="13"/>
                </a:cxn>
                <a:cxn ang="0">
                  <a:pos x="7" y="8"/>
                </a:cxn>
                <a:cxn ang="0">
                  <a:pos x="7" y="8"/>
                </a:cxn>
                <a:cxn ang="0">
                  <a:pos x="7" y="8"/>
                </a:cxn>
              </a:cxnLst>
              <a:rect l="0" t="0" r="r" b="b"/>
              <a:pathLst>
                <a:path w="9" h="13">
                  <a:moveTo>
                    <a:pt x="7" y="8"/>
                  </a:moveTo>
                  <a:lnTo>
                    <a:pt x="0" y="0"/>
                  </a:lnTo>
                  <a:lnTo>
                    <a:pt x="0" y="11"/>
                  </a:lnTo>
                  <a:lnTo>
                    <a:pt x="9" y="11"/>
                  </a:lnTo>
                  <a:lnTo>
                    <a:pt x="2" y="13"/>
                  </a:lnTo>
                  <a:lnTo>
                    <a:pt x="7" y="8"/>
                  </a:lnTo>
                  <a:lnTo>
                    <a:pt x="7" y="8"/>
                  </a:lnTo>
                  <a:lnTo>
                    <a:pt x="7" y="8"/>
                  </a:lnTo>
                  <a:close/>
                </a:path>
              </a:pathLst>
            </a:custGeom>
            <a:solidFill>
              <a:srgbClr val="FFFFFF"/>
            </a:solidFill>
            <a:ln w="9525">
              <a:noFill/>
              <a:round/>
              <a:headEnd/>
              <a:tailEnd/>
            </a:ln>
          </p:spPr>
          <p:txBody>
            <a:bodyPr/>
            <a:lstStyle/>
            <a:p>
              <a:endParaRPr lang="en-US"/>
            </a:p>
          </p:txBody>
        </p:sp>
        <p:sp>
          <p:nvSpPr>
            <p:cNvPr id="3112" name="Freeform 40"/>
            <p:cNvSpPr>
              <a:spLocks/>
            </p:cNvSpPr>
            <p:nvPr userDrawn="1"/>
          </p:nvSpPr>
          <p:spPr bwMode="auto">
            <a:xfrm>
              <a:off x="4728" y="3526"/>
              <a:ext cx="45" cy="9"/>
            </a:xfrm>
            <a:custGeom>
              <a:avLst/>
              <a:gdLst/>
              <a:ahLst/>
              <a:cxnLst>
                <a:cxn ang="0">
                  <a:pos x="0" y="0"/>
                </a:cxn>
                <a:cxn ang="0">
                  <a:pos x="45" y="0"/>
                </a:cxn>
                <a:cxn ang="0">
                  <a:pos x="45" y="9"/>
                </a:cxn>
                <a:cxn ang="0">
                  <a:pos x="0" y="9"/>
                </a:cxn>
                <a:cxn ang="0">
                  <a:pos x="0" y="0"/>
                </a:cxn>
                <a:cxn ang="0">
                  <a:pos x="0" y="0"/>
                </a:cxn>
                <a:cxn ang="0">
                  <a:pos x="0" y="0"/>
                </a:cxn>
              </a:cxnLst>
              <a:rect l="0" t="0" r="r" b="b"/>
              <a:pathLst>
                <a:path w="45" h="9">
                  <a:moveTo>
                    <a:pt x="0" y="0"/>
                  </a:moveTo>
                  <a:lnTo>
                    <a:pt x="45" y="0"/>
                  </a:lnTo>
                  <a:lnTo>
                    <a:pt x="45" y="9"/>
                  </a:lnTo>
                  <a:lnTo>
                    <a:pt x="0" y="9"/>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113" name="Freeform 41"/>
            <p:cNvSpPr>
              <a:spLocks/>
            </p:cNvSpPr>
            <p:nvPr userDrawn="1"/>
          </p:nvSpPr>
          <p:spPr bwMode="auto">
            <a:xfrm>
              <a:off x="4724" y="3526"/>
              <a:ext cx="9" cy="9"/>
            </a:xfrm>
            <a:custGeom>
              <a:avLst/>
              <a:gdLst/>
              <a:ahLst/>
              <a:cxnLst>
                <a:cxn ang="0">
                  <a:pos x="0" y="5"/>
                </a:cxn>
                <a:cxn ang="0">
                  <a:pos x="0" y="9"/>
                </a:cxn>
                <a:cxn ang="0">
                  <a:pos x="4" y="9"/>
                </a:cxn>
                <a:cxn ang="0">
                  <a:pos x="4" y="0"/>
                </a:cxn>
                <a:cxn ang="0">
                  <a:pos x="9" y="5"/>
                </a:cxn>
                <a:cxn ang="0">
                  <a:pos x="0" y="5"/>
                </a:cxn>
                <a:cxn ang="0">
                  <a:pos x="0" y="5"/>
                </a:cxn>
                <a:cxn ang="0">
                  <a:pos x="0" y="5"/>
                </a:cxn>
              </a:cxnLst>
              <a:rect l="0" t="0" r="r" b="b"/>
              <a:pathLst>
                <a:path w="9" h="9">
                  <a:moveTo>
                    <a:pt x="0" y="5"/>
                  </a:moveTo>
                  <a:lnTo>
                    <a:pt x="0" y="9"/>
                  </a:lnTo>
                  <a:lnTo>
                    <a:pt x="4" y="9"/>
                  </a:lnTo>
                  <a:lnTo>
                    <a:pt x="4" y="0"/>
                  </a:lnTo>
                  <a:lnTo>
                    <a:pt x="9" y="5"/>
                  </a:lnTo>
                  <a:lnTo>
                    <a:pt x="0" y="5"/>
                  </a:lnTo>
                  <a:lnTo>
                    <a:pt x="0" y="5"/>
                  </a:lnTo>
                  <a:lnTo>
                    <a:pt x="0" y="5"/>
                  </a:lnTo>
                  <a:close/>
                </a:path>
              </a:pathLst>
            </a:custGeom>
            <a:solidFill>
              <a:srgbClr val="FFFFFF"/>
            </a:solidFill>
            <a:ln w="9525">
              <a:noFill/>
              <a:round/>
              <a:headEnd/>
              <a:tailEnd/>
            </a:ln>
          </p:spPr>
          <p:txBody>
            <a:bodyPr/>
            <a:lstStyle/>
            <a:p>
              <a:endParaRPr lang="en-US"/>
            </a:p>
          </p:txBody>
        </p:sp>
        <p:sp>
          <p:nvSpPr>
            <p:cNvPr id="3114" name="Freeform 42"/>
            <p:cNvSpPr>
              <a:spLocks/>
            </p:cNvSpPr>
            <p:nvPr userDrawn="1"/>
          </p:nvSpPr>
          <p:spPr bwMode="auto">
            <a:xfrm>
              <a:off x="4769" y="3531"/>
              <a:ext cx="8" cy="93"/>
            </a:xfrm>
            <a:custGeom>
              <a:avLst/>
              <a:gdLst/>
              <a:ahLst/>
              <a:cxnLst>
                <a:cxn ang="0">
                  <a:pos x="0" y="0"/>
                </a:cxn>
                <a:cxn ang="0">
                  <a:pos x="8" y="0"/>
                </a:cxn>
                <a:cxn ang="0">
                  <a:pos x="8" y="93"/>
                </a:cxn>
                <a:cxn ang="0">
                  <a:pos x="0" y="93"/>
                </a:cxn>
                <a:cxn ang="0">
                  <a:pos x="0" y="0"/>
                </a:cxn>
                <a:cxn ang="0">
                  <a:pos x="0" y="0"/>
                </a:cxn>
                <a:cxn ang="0">
                  <a:pos x="0" y="0"/>
                </a:cxn>
              </a:cxnLst>
              <a:rect l="0" t="0" r="r" b="b"/>
              <a:pathLst>
                <a:path w="8" h="93">
                  <a:moveTo>
                    <a:pt x="0" y="0"/>
                  </a:moveTo>
                  <a:lnTo>
                    <a:pt x="8" y="0"/>
                  </a:lnTo>
                  <a:lnTo>
                    <a:pt x="8" y="93"/>
                  </a:lnTo>
                  <a:lnTo>
                    <a:pt x="0" y="93"/>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115" name="Freeform 43"/>
            <p:cNvSpPr>
              <a:spLocks/>
            </p:cNvSpPr>
            <p:nvPr userDrawn="1"/>
          </p:nvSpPr>
          <p:spPr bwMode="auto">
            <a:xfrm>
              <a:off x="4769" y="3526"/>
              <a:ext cx="8" cy="9"/>
            </a:xfrm>
            <a:custGeom>
              <a:avLst/>
              <a:gdLst/>
              <a:ahLst/>
              <a:cxnLst>
                <a:cxn ang="0">
                  <a:pos x="4" y="0"/>
                </a:cxn>
                <a:cxn ang="0">
                  <a:pos x="8" y="0"/>
                </a:cxn>
                <a:cxn ang="0">
                  <a:pos x="8" y="5"/>
                </a:cxn>
                <a:cxn ang="0">
                  <a:pos x="0" y="5"/>
                </a:cxn>
                <a:cxn ang="0">
                  <a:pos x="4" y="9"/>
                </a:cxn>
                <a:cxn ang="0">
                  <a:pos x="4" y="0"/>
                </a:cxn>
                <a:cxn ang="0">
                  <a:pos x="4" y="0"/>
                </a:cxn>
                <a:cxn ang="0">
                  <a:pos x="4" y="0"/>
                </a:cxn>
              </a:cxnLst>
              <a:rect l="0" t="0" r="r" b="b"/>
              <a:pathLst>
                <a:path w="8" h="9">
                  <a:moveTo>
                    <a:pt x="4" y="0"/>
                  </a:moveTo>
                  <a:lnTo>
                    <a:pt x="8" y="0"/>
                  </a:lnTo>
                  <a:lnTo>
                    <a:pt x="8" y="5"/>
                  </a:lnTo>
                  <a:lnTo>
                    <a:pt x="0" y="5"/>
                  </a:lnTo>
                  <a:lnTo>
                    <a:pt x="4" y="9"/>
                  </a:lnTo>
                  <a:lnTo>
                    <a:pt x="4" y="0"/>
                  </a:lnTo>
                  <a:lnTo>
                    <a:pt x="4" y="0"/>
                  </a:lnTo>
                  <a:lnTo>
                    <a:pt x="4" y="0"/>
                  </a:lnTo>
                  <a:close/>
                </a:path>
              </a:pathLst>
            </a:custGeom>
            <a:solidFill>
              <a:srgbClr val="FFFFFF"/>
            </a:solidFill>
            <a:ln w="9525">
              <a:noFill/>
              <a:round/>
              <a:headEnd/>
              <a:tailEnd/>
            </a:ln>
          </p:spPr>
          <p:txBody>
            <a:bodyPr/>
            <a:lstStyle/>
            <a:p>
              <a:endParaRPr lang="en-US"/>
            </a:p>
          </p:txBody>
        </p:sp>
        <p:sp>
          <p:nvSpPr>
            <p:cNvPr id="3116" name="Freeform 44"/>
            <p:cNvSpPr>
              <a:spLocks/>
            </p:cNvSpPr>
            <p:nvPr userDrawn="1"/>
          </p:nvSpPr>
          <p:spPr bwMode="auto">
            <a:xfrm>
              <a:off x="4579" y="3620"/>
              <a:ext cx="194" cy="8"/>
            </a:xfrm>
            <a:custGeom>
              <a:avLst/>
              <a:gdLst/>
              <a:ahLst/>
              <a:cxnLst>
                <a:cxn ang="0">
                  <a:pos x="0" y="0"/>
                </a:cxn>
                <a:cxn ang="0">
                  <a:pos x="194" y="0"/>
                </a:cxn>
                <a:cxn ang="0">
                  <a:pos x="194" y="8"/>
                </a:cxn>
                <a:cxn ang="0">
                  <a:pos x="0" y="8"/>
                </a:cxn>
                <a:cxn ang="0">
                  <a:pos x="0" y="0"/>
                </a:cxn>
                <a:cxn ang="0">
                  <a:pos x="0" y="0"/>
                </a:cxn>
                <a:cxn ang="0">
                  <a:pos x="0" y="0"/>
                </a:cxn>
              </a:cxnLst>
              <a:rect l="0" t="0" r="r" b="b"/>
              <a:pathLst>
                <a:path w="194" h="8">
                  <a:moveTo>
                    <a:pt x="0" y="0"/>
                  </a:moveTo>
                  <a:lnTo>
                    <a:pt x="194" y="0"/>
                  </a:lnTo>
                  <a:lnTo>
                    <a:pt x="194" y="8"/>
                  </a:lnTo>
                  <a:lnTo>
                    <a:pt x="0" y="8"/>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117" name="Freeform 45"/>
            <p:cNvSpPr>
              <a:spLocks/>
            </p:cNvSpPr>
            <p:nvPr userDrawn="1"/>
          </p:nvSpPr>
          <p:spPr bwMode="auto">
            <a:xfrm>
              <a:off x="4769" y="3620"/>
              <a:ext cx="8" cy="8"/>
            </a:xfrm>
            <a:custGeom>
              <a:avLst/>
              <a:gdLst/>
              <a:ahLst/>
              <a:cxnLst>
                <a:cxn ang="0">
                  <a:pos x="8" y="4"/>
                </a:cxn>
                <a:cxn ang="0">
                  <a:pos x="8" y="8"/>
                </a:cxn>
                <a:cxn ang="0">
                  <a:pos x="4" y="8"/>
                </a:cxn>
                <a:cxn ang="0">
                  <a:pos x="4" y="0"/>
                </a:cxn>
                <a:cxn ang="0">
                  <a:pos x="0" y="4"/>
                </a:cxn>
                <a:cxn ang="0">
                  <a:pos x="8" y="4"/>
                </a:cxn>
                <a:cxn ang="0">
                  <a:pos x="8" y="4"/>
                </a:cxn>
                <a:cxn ang="0">
                  <a:pos x="8" y="4"/>
                </a:cxn>
              </a:cxnLst>
              <a:rect l="0" t="0" r="r" b="b"/>
              <a:pathLst>
                <a:path w="8" h="8">
                  <a:moveTo>
                    <a:pt x="8" y="4"/>
                  </a:moveTo>
                  <a:lnTo>
                    <a:pt x="8" y="8"/>
                  </a:lnTo>
                  <a:lnTo>
                    <a:pt x="4" y="8"/>
                  </a:lnTo>
                  <a:lnTo>
                    <a:pt x="4" y="0"/>
                  </a:lnTo>
                  <a:lnTo>
                    <a:pt x="0" y="4"/>
                  </a:lnTo>
                  <a:lnTo>
                    <a:pt x="8" y="4"/>
                  </a:lnTo>
                  <a:lnTo>
                    <a:pt x="8" y="4"/>
                  </a:lnTo>
                  <a:lnTo>
                    <a:pt x="8" y="4"/>
                  </a:lnTo>
                  <a:close/>
                </a:path>
              </a:pathLst>
            </a:custGeom>
            <a:solidFill>
              <a:srgbClr val="FFFFFF"/>
            </a:solidFill>
            <a:ln w="9525">
              <a:noFill/>
              <a:round/>
              <a:headEnd/>
              <a:tailEnd/>
            </a:ln>
          </p:spPr>
          <p:txBody>
            <a:bodyPr/>
            <a:lstStyle/>
            <a:p>
              <a:endParaRPr lang="en-US"/>
            </a:p>
          </p:txBody>
        </p:sp>
        <p:sp>
          <p:nvSpPr>
            <p:cNvPr id="3118" name="Freeform 46"/>
            <p:cNvSpPr>
              <a:spLocks/>
            </p:cNvSpPr>
            <p:nvPr userDrawn="1"/>
          </p:nvSpPr>
          <p:spPr bwMode="auto">
            <a:xfrm>
              <a:off x="4575" y="3529"/>
              <a:ext cx="8" cy="95"/>
            </a:xfrm>
            <a:custGeom>
              <a:avLst/>
              <a:gdLst/>
              <a:ahLst/>
              <a:cxnLst>
                <a:cxn ang="0">
                  <a:pos x="0" y="95"/>
                </a:cxn>
                <a:cxn ang="0">
                  <a:pos x="8" y="95"/>
                </a:cxn>
                <a:cxn ang="0">
                  <a:pos x="8" y="0"/>
                </a:cxn>
                <a:cxn ang="0">
                  <a:pos x="0" y="0"/>
                </a:cxn>
                <a:cxn ang="0">
                  <a:pos x="0" y="95"/>
                </a:cxn>
                <a:cxn ang="0">
                  <a:pos x="0" y="95"/>
                </a:cxn>
                <a:cxn ang="0">
                  <a:pos x="0" y="95"/>
                </a:cxn>
              </a:cxnLst>
              <a:rect l="0" t="0" r="r" b="b"/>
              <a:pathLst>
                <a:path w="8" h="95">
                  <a:moveTo>
                    <a:pt x="0" y="95"/>
                  </a:moveTo>
                  <a:lnTo>
                    <a:pt x="8" y="95"/>
                  </a:lnTo>
                  <a:lnTo>
                    <a:pt x="8" y="0"/>
                  </a:lnTo>
                  <a:lnTo>
                    <a:pt x="0" y="0"/>
                  </a:lnTo>
                  <a:lnTo>
                    <a:pt x="0" y="95"/>
                  </a:lnTo>
                  <a:lnTo>
                    <a:pt x="0" y="95"/>
                  </a:lnTo>
                  <a:lnTo>
                    <a:pt x="0" y="95"/>
                  </a:lnTo>
                  <a:close/>
                </a:path>
              </a:pathLst>
            </a:custGeom>
            <a:solidFill>
              <a:srgbClr val="FFFFFF"/>
            </a:solidFill>
            <a:ln w="9525">
              <a:noFill/>
              <a:round/>
              <a:headEnd/>
              <a:tailEnd/>
            </a:ln>
          </p:spPr>
          <p:txBody>
            <a:bodyPr/>
            <a:lstStyle/>
            <a:p>
              <a:endParaRPr lang="en-US"/>
            </a:p>
          </p:txBody>
        </p:sp>
        <p:sp>
          <p:nvSpPr>
            <p:cNvPr id="3119" name="Freeform 47"/>
            <p:cNvSpPr>
              <a:spLocks/>
            </p:cNvSpPr>
            <p:nvPr userDrawn="1"/>
          </p:nvSpPr>
          <p:spPr bwMode="auto">
            <a:xfrm>
              <a:off x="4575" y="3620"/>
              <a:ext cx="8" cy="8"/>
            </a:xfrm>
            <a:custGeom>
              <a:avLst/>
              <a:gdLst/>
              <a:ahLst/>
              <a:cxnLst>
                <a:cxn ang="0">
                  <a:pos x="4" y="8"/>
                </a:cxn>
                <a:cxn ang="0">
                  <a:pos x="0" y="8"/>
                </a:cxn>
                <a:cxn ang="0">
                  <a:pos x="0" y="4"/>
                </a:cxn>
                <a:cxn ang="0">
                  <a:pos x="8" y="4"/>
                </a:cxn>
                <a:cxn ang="0">
                  <a:pos x="4" y="0"/>
                </a:cxn>
                <a:cxn ang="0">
                  <a:pos x="4" y="8"/>
                </a:cxn>
                <a:cxn ang="0">
                  <a:pos x="4" y="8"/>
                </a:cxn>
                <a:cxn ang="0">
                  <a:pos x="4" y="8"/>
                </a:cxn>
              </a:cxnLst>
              <a:rect l="0" t="0" r="r" b="b"/>
              <a:pathLst>
                <a:path w="8" h="8">
                  <a:moveTo>
                    <a:pt x="4" y="8"/>
                  </a:moveTo>
                  <a:lnTo>
                    <a:pt x="0" y="8"/>
                  </a:lnTo>
                  <a:lnTo>
                    <a:pt x="0" y="4"/>
                  </a:lnTo>
                  <a:lnTo>
                    <a:pt x="8" y="4"/>
                  </a:lnTo>
                  <a:lnTo>
                    <a:pt x="4" y="0"/>
                  </a:lnTo>
                  <a:lnTo>
                    <a:pt x="4" y="8"/>
                  </a:lnTo>
                  <a:lnTo>
                    <a:pt x="4" y="8"/>
                  </a:lnTo>
                  <a:lnTo>
                    <a:pt x="4" y="8"/>
                  </a:lnTo>
                  <a:close/>
                </a:path>
              </a:pathLst>
            </a:custGeom>
            <a:solidFill>
              <a:srgbClr val="FFFFFF"/>
            </a:solidFill>
            <a:ln w="9525">
              <a:noFill/>
              <a:round/>
              <a:headEnd/>
              <a:tailEnd/>
            </a:ln>
          </p:spPr>
          <p:txBody>
            <a:bodyPr/>
            <a:lstStyle/>
            <a:p>
              <a:endParaRPr lang="en-US"/>
            </a:p>
          </p:txBody>
        </p:sp>
        <p:sp>
          <p:nvSpPr>
            <p:cNvPr id="3120" name="Freeform 48"/>
            <p:cNvSpPr>
              <a:spLocks/>
            </p:cNvSpPr>
            <p:nvPr userDrawn="1"/>
          </p:nvSpPr>
          <p:spPr bwMode="auto">
            <a:xfrm>
              <a:off x="4579" y="3525"/>
              <a:ext cx="48" cy="8"/>
            </a:xfrm>
            <a:custGeom>
              <a:avLst/>
              <a:gdLst/>
              <a:ahLst/>
              <a:cxnLst>
                <a:cxn ang="0">
                  <a:pos x="0" y="0"/>
                </a:cxn>
                <a:cxn ang="0">
                  <a:pos x="48" y="0"/>
                </a:cxn>
                <a:cxn ang="0">
                  <a:pos x="48" y="8"/>
                </a:cxn>
                <a:cxn ang="0">
                  <a:pos x="0" y="8"/>
                </a:cxn>
                <a:cxn ang="0">
                  <a:pos x="0" y="0"/>
                </a:cxn>
                <a:cxn ang="0">
                  <a:pos x="0" y="0"/>
                </a:cxn>
                <a:cxn ang="0">
                  <a:pos x="0" y="0"/>
                </a:cxn>
              </a:cxnLst>
              <a:rect l="0" t="0" r="r" b="b"/>
              <a:pathLst>
                <a:path w="48" h="8">
                  <a:moveTo>
                    <a:pt x="0" y="0"/>
                  </a:moveTo>
                  <a:lnTo>
                    <a:pt x="48" y="0"/>
                  </a:lnTo>
                  <a:lnTo>
                    <a:pt x="48" y="8"/>
                  </a:lnTo>
                  <a:lnTo>
                    <a:pt x="0" y="8"/>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121" name="Freeform 49"/>
            <p:cNvSpPr>
              <a:spLocks/>
            </p:cNvSpPr>
            <p:nvPr userDrawn="1"/>
          </p:nvSpPr>
          <p:spPr bwMode="auto">
            <a:xfrm>
              <a:off x="4575" y="3525"/>
              <a:ext cx="8" cy="8"/>
            </a:xfrm>
            <a:custGeom>
              <a:avLst/>
              <a:gdLst/>
              <a:ahLst/>
              <a:cxnLst>
                <a:cxn ang="0">
                  <a:pos x="0" y="4"/>
                </a:cxn>
                <a:cxn ang="0">
                  <a:pos x="0" y="0"/>
                </a:cxn>
                <a:cxn ang="0">
                  <a:pos x="4" y="0"/>
                </a:cxn>
                <a:cxn ang="0">
                  <a:pos x="4" y="8"/>
                </a:cxn>
                <a:cxn ang="0">
                  <a:pos x="8" y="4"/>
                </a:cxn>
                <a:cxn ang="0">
                  <a:pos x="0" y="4"/>
                </a:cxn>
                <a:cxn ang="0">
                  <a:pos x="0" y="4"/>
                </a:cxn>
                <a:cxn ang="0">
                  <a:pos x="0" y="4"/>
                </a:cxn>
              </a:cxnLst>
              <a:rect l="0" t="0" r="r" b="b"/>
              <a:pathLst>
                <a:path w="8" h="8">
                  <a:moveTo>
                    <a:pt x="0" y="4"/>
                  </a:moveTo>
                  <a:lnTo>
                    <a:pt x="0" y="0"/>
                  </a:lnTo>
                  <a:lnTo>
                    <a:pt x="4" y="0"/>
                  </a:lnTo>
                  <a:lnTo>
                    <a:pt x="4" y="8"/>
                  </a:lnTo>
                  <a:lnTo>
                    <a:pt x="8" y="4"/>
                  </a:lnTo>
                  <a:lnTo>
                    <a:pt x="0" y="4"/>
                  </a:lnTo>
                  <a:lnTo>
                    <a:pt x="0" y="4"/>
                  </a:lnTo>
                  <a:lnTo>
                    <a:pt x="0" y="4"/>
                  </a:lnTo>
                  <a:close/>
                </a:path>
              </a:pathLst>
            </a:custGeom>
            <a:solidFill>
              <a:srgbClr val="FFFFFF"/>
            </a:solidFill>
            <a:ln w="9525">
              <a:noFill/>
              <a:round/>
              <a:headEnd/>
              <a:tailEnd/>
            </a:ln>
          </p:spPr>
          <p:txBody>
            <a:bodyPr/>
            <a:lstStyle/>
            <a:p>
              <a:endParaRPr lang="en-US"/>
            </a:p>
          </p:txBody>
        </p:sp>
        <p:sp>
          <p:nvSpPr>
            <p:cNvPr id="3122" name="Freeform 50"/>
            <p:cNvSpPr>
              <a:spLocks/>
            </p:cNvSpPr>
            <p:nvPr userDrawn="1"/>
          </p:nvSpPr>
          <p:spPr bwMode="auto">
            <a:xfrm>
              <a:off x="4623" y="3288"/>
              <a:ext cx="8" cy="241"/>
            </a:xfrm>
            <a:custGeom>
              <a:avLst/>
              <a:gdLst/>
              <a:ahLst/>
              <a:cxnLst>
                <a:cxn ang="0">
                  <a:pos x="0" y="0"/>
                </a:cxn>
                <a:cxn ang="0">
                  <a:pos x="8" y="0"/>
                </a:cxn>
                <a:cxn ang="0">
                  <a:pos x="8" y="241"/>
                </a:cxn>
                <a:cxn ang="0">
                  <a:pos x="0" y="241"/>
                </a:cxn>
                <a:cxn ang="0">
                  <a:pos x="0" y="0"/>
                </a:cxn>
                <a:cxn ang="0">
                  <a:pos x="0" y="0"/>
                </a:cxn>
                <a:cxn ang="0">
                  <a:pos x="0" y="0"/>
                </a:cxn>
              </a:cxnLst>
              <a:rect l="0" t="0" r="r" b="b"/>
              <a:pathLst>
                <a:path w="8" h="241">
                  <a:moveTo>
                    <a:pt x="0" y="0"/>
                  </a:moveTo>
                  <a:lnTo>
                    <a:pt x="8" y="0"/>
                  </a:lnTo>
                  <a:lnTo>
                    <a:pt x="8" y="241"/>
                  </a:lnTo>
                  <a:lnTo>
                    <a:pt x="0" y="241"/>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123" name="Freeform 51"/>
            <p:cNvSpPr>
              <a:spLocks/>
            </p:cNvSpPr>
            <p:nvPr userDrawn="1"/>
          </p:nvSpPr>
          <p:spPr bwMode="auto">
            <a:xfrm>
              <a:off x="4623" y="3525"/>
              <a:ext cx="8" cy="8"/>
            </a:xfrm>
            <a:custGeom>
              <a:avLst/>
              <a:gdLst/>
              <a:ahLst/>
              <a:cxnLst>
                <a:cxn ang="0">
                  <a:pos x="4" y="8"/>
                </a:cxn>
                <a:cxn ang="0">
                  <a:pos x="8" y="8"/>
                </a:cxn>
                <a:cxn ang="0">
                  <a:pos x="8" y="4"/>
                </a:cxn>
                <a:cxn ang="0">
                  <a:pos x="0" y="4"/>
                </a:cxn>
                <a:cxn ang="0">
                  <a:pos x="4" y="0"/>
                </a:cxn>
                <a:cxn ang="0">
                  <a:pos x="4" y="8"/>
                </a:cxn>
                <a:cxn ang="0">
                  <a:pos x="4" y="8"/>
                </a:cxn>
                <a:cxn ang="0">
                  <a:pos x="4" y="8"/>
                </a:cxn>
              </a:cxnLst>
              <a:rect l="0" t="0" r="r" b="b"/>
              <a:pathLst>
                <a:path w="8" h="8">
                  <a:moveTo>
                    <a:pt x="4" y="8"/>
                  </a:moveTo>
                  <a:lnTo>
                    <a:pt x="8" y="8"/>
                  </a:lnTo>
                  <a:lnTo>
                    <a:pt x="8" y="4"/>
                  </a:lnTo>
                  <a:lnTo>
                    <a:pt x="0" y="4"/>
                  </a:lnTo>
                  <a:lnTo>
                    <a:pt x="4" y="0"/>
                  </a:lnTo>
                  <a:lnTo>
                    <a:pt x="4" y="8"/>
                  </a:lnTo>
                  <a:lnTo>
                    <a:pt x="4" y="8"/>
                  </a:lnTo>
                  <a:lnTo>
                    <a:pt x="4" y="8"/>
                  </a:lnTo>
                  <a:close/>
                </a:path>
              </a:pathLst>
            </a:custGeom>
            <a:solidFill>
              <a:srgbClr val="FFFFFF"/>
            </a:solidFill>
            <a:ln w="9525">
              <a:noFill/>
              <a:round/>
              <a:headEnd/>
              <a:tailEnd/>
            </a:ln>
          </p:spPr>
          <p:txBody>
            <a:bodyPr/>
            <a:lstStyle/>
            <a:p>
              <a:endParaRPr lang="en-US"/>
            </a:p>
          </p:txBody>
        </p:sp>
        <p:sp>
          <p:nvSpPr>
            <p:cNvPr id="3124" name="Freeform 52"/>
            <p:cNvSpPr>
              <a:spLocks/>
            </p:cNvSpPr>
            <p:nvPr userDrawn="1"/>
          </p:nvSpPr>
          <p:spPr bwMode="auto">
            <a:xfrm>
              <a:off x="4580" y="3284"/>
              <a:ext cx="47" cy="8"/>
            </a:xfrm>
            <a:custGeom>
              <a:avLst/>
              <a:gdLst/>
              <a:ahLst/>
              <a:cxnLst>
                <a:cxn ang="0">
                  <a:pos x="0" y="0"/>
                </a:cxn>
                <a:cxn ang="0">
                  <a:pos x="47" y="0"/>
                </a:cxn>
                <a:cxn ang="0">
                  <a:pos x="47" y="8"/>
                </a:cxn>
                <a:cxn ang="0">
                  <a:pos x="0" y="8"/>
                </a:cxn>
                <a:cxn ang="0">
                  <a:pos x="0" y="0"/>
                </a:cxn>
                <a:cxn ang="0">
                  <a:pos x="0" y="0"/>
                </a:cxn>
                <a:cxn ang="0">
                  <a:pos x="0" y="0"/>
                </a:cxn>
              </a:cxnLst>
              <a:rect l="0" t="0" r="r" b="b"/>
              <a:pathLst>
                <a:path w="47" h="8">
                  <a:moveTo>
                    <a:pt x="0" y="0"/>
                  </a:moveTo>
                  <a:lnTo>
                    <a:pt x="47" y="0"/>
                  </a:lnTo>
                  <a:lnTo>
                    <a:pt x="47" y="8"/>
                  </a:lnTo>
                  <a:lnTo>
                    <a:pt x="0" y="8"/>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125" name="Freeform 53"/>
            <p:cNvSpPr>
              <a:spLocks/>
            </p:cNvSpPr>
            <p:nvPr userDrawn="1"/>
          </p:nvSpPr>
          <p:spPr bwMode="auto">
            <a:xfrm>
              <a:off x="4623" y="3284"/>
              <a:ext cx="8" cy="8"/>
            </a:xfrm>
            <a:custGeom>
              <a:avLst/>
              <a:gdLst/>
              <a:ahLst/>
              <a:cxnLst>
                <a:cxn ang="0">
                  <a:pos x="8" y="4"/>
                </a:cxn>
                <a:cxn ang="0">
                  <a:pos x="8" y="0"/>
                </a:cxn>
                <a:cxn ang="0">
                  <a:pos x="4" y="0"/>
                </a:cxn>
                <a:cxn ang="0">
                  <a:pos x="4" y="8"/>
                </a:cxn>
                <a:cxn ang="0">
                  <a:pos x="0" y="4"/>
                </a:cxn>
                <a:cxn ang="0">
                  <a:pos x="8" y="4"/>
                </a:cxn>
                <a:cxn ang="0">
                  <a:pos x="8" y="4"/>
                </a:cxn>
                <a:cxn ang="0">
                  <a:pos x="8" y="4"/>
                </a:cxn>
              </a:cxnLst>
              <a:rect l="0" t="0" r="r" b="b"/>
              <a:pathLst>
                <a:path w="8" h="8">
                  <a:moveTo>
                    <a:pt x="8" y="4"/>
                  </a:moveTo>
                  <a:lnTo>
                    <a:pt x="8" y="0"/>
                  </a:lnTo>
                  <a:lnTo>
                    <a:pt x="4" y="0"/>
                  </a:lnTo>
                  <a:lnTo>
                    <a:pt x="4" y="8"/>
                  </a:lnTo>
                  <a:lnTo>
                    <a:pt x="0" y="4"/>
                  </a:lnTo>
                  <a:lnTo>
                    <a:pt x="8" y="4"/>
                  </a:lnTo>
                  <a:lnTo>
                    <a:pt x="8" y="4"/>
                  </a:lnTo>
                  <a:lnTo>
                    <a:pt x="8" y="4"/>
                  </a:lnTo>
                  <a:close/>
                </a:path>
              </a:pathLst>
            </a:custGeom>
            <a:solidFill>
              <a:srgbClr val="FFFFFF"/>
            </a:solidFill>
            <a:ln w="9525">
              <a:noFill/>
              <a:round/>
              <a:headEnd/>
              <a:tailEnd/>
            </a:ln>
          </p:spPr>
          <p:txBody>
            <a:bodyPr/>
            <a:lstStyle/>
            <a:p>
              <a:endParaRPr lang="en-US"/>
            </a:p>
          </p:txBody>
        </p:sp>
        <p:sp>
          <p:nvSpPr>
            <p:cNvPr id="3126" name="Freeform 54"/>
            <p:cNvSpPr>
              <a:spLocks/>
            </p:cNvSpPr>
            <p:nvPr userDrawn="1"/>
          </p:nvSpPr>
          <p:spPr bwMode="auto">
            <a:xfrm>
              <a:off x="4576" y="3193"/>
              <a:ext cx="9" cy="95"/>
            </a:xfrm>
            <a:custGeom>
              <a:avLst/>
              <a:gdLst/>
              <a:ahLst/>
              <a:cxnLst>
                <a:cxn ang="0">
                  <a:pos x="0" y="0"/>
                </a:cxn>
                <a:cxn ang="0">
                  <a:pos x="9" y="0"/>
                </a:cxn>
                <a:cxn ang="0">
                  <a:pos x="9" y="95"/>
                </a:cxn>
                <a:cxn ang="0">
                  <a:pos x="0" y="95"/>
                </a:cxn>
                <a:cxn ang="0">
                  <a:pos x="0" y="0"/>
                </a:cxn>
                <a:cxn ang="0">
                  <a:pos x="0" y="0"/>
                </a:cxn>
                <a:cxn ang="0">
                  <a:pos x="0" y="0"/>
                </a:cxn>
              </a:cxnLst>
              <a:rect l="0" t="0" r="r" b="b"/>
              <a:pathLst>
                <a:path w="9" h="95">
                  <a:moveTo>
                    <a:pt x="0" y="0"/>
                  </a:moveTo>
                  <a:lnTo>
                    <a:pt x="9" y="0"/>
                  </a:lnTo>
                  <a:lnTo>
                    <a:pt x="9" y="95"/>
                  </a:lnTo>
                  <a:lnTo>
                    <a:pt x="0" y="95"/>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127" name="Freeform 55"/>
            <p:cNvSpPr>
              <a:spLocks/>
            </p:cNvSpPr>
            <p:nvPr userDrawn="1"/>
          </p:nvSpPr>
          <p:spPr bwMode="auto">
            <a:xfrm>
              <a:off x="4576" y="3284"/>
              <a:ext cx="9" cy="8"/>
            </a:xfrm>
            <a:custGeom>
              <a:avLst/>
              <a:gdLst/>
              <a:ahLst/>
              <a:cxnLst>
                <a:cxn ang="0">
                  <a:pos x="4" y="8"/>
                </a:cxn>
                <a:cxn ang="0">
                  <a:pos x="0" y="8"/>
                </a:cxn>
                <a:cxn ang="0">
                  <a:pos x="0" y="4"/>
                </a:cxn>
                <a:cxn ang="0">
                  <a:pos x="9" y="4"/>
                </a:cxn>
                <a:cxn ang="0">
                  <a:pos x="4" y="0"/>
                </a:cxn>
                <a:cxn ang="0">
                  <a:pos x="4" y="8"/>
                </a:cxn>
                <a:cxn ang="0">
                  <a:pos x="4" y="8"/>
                </a:cxn>
                <a:cxn ang="0">
                  <a:pos x="4" y="8"/>
                </a:cxn>
              </a:cxnLst>
              <a:rect l="0" t="0" r="r" b="b"/>
              <a:pathLst>
                <a:path w="9" h="8">
                  <a:moveTo>
                    <a:pt x="4" y="8"/>
                  </a:moveTo>
                  <a:lnTo>
                    <a:pt x="0" y="8"/>
                  </a:lnTo>
                  <a:lnTo>
                    <a:pt x="0" y="4"/>
                  </a:lnTo>
                  <a:lnTo>
                    <a:pt x="9" y="4"/>
                  </a:lnTo>
                  <a:lnTo>
                    <a:pt x="4" y="0"/>
                  </a:lnTo>
                  <a:lnTo>
                    <a:pt x="4" y="8"/>
                  </a:lnTo>
                  <a:lnTo>
                    <a:pt x="4" y="8"/>
                  </a:lnTo>
                  <a:lnTo>
                    <a:pt x="4" y="8"/>
                  </a:lnTo>
                  <a:close/>
                </a:path>
              </a:pathLst>
            </a:custGeom>
            <a:solidFill>
              <a:srgbClr val="FFFFFF"/>
            </a:solidFill>
            <a:ln w="9525">
              <a:noFill/>
              <a:round/>
              <a:headEnd/>
              <a:tailEnd/>
            </a:ln>
          </p:spPr>
          <p:txBody>
            <a:bodyPr/>
            <a:lstStyle/>
            <a:p>
              <a:endParaRPr lang="en-US"/>
            </a:p>
          </p:txBody>
        </p:sp>
        <p:sp>
          <p:nvSpPr>
            <p:cNvPr id="3128" name="Freeform 56"/>
            <p:cNvSpPr>
              <a:spLocks/>
            </p:cNvSpPr>
            <p:nvPr userDrawn="1"/>
          </p:nvSpPr>
          <p:spPr bwMode="auto">
            <a:xfrm>
              <a:off x="4576" y="3191"/>
              <a:ext cx="9" cy="8"/>
            </a:xfrm>
            <a:custGeom>
              <a:avLst/>
              <a:gdLst/>
              <a:ahLst/>
              <a:cxnLst>
                <a:cxn ang="0">
                  <a:pos x="0" y="2"/>
                </a:cxn>
                <a:cxn ang="0">
                  <a:pos x="0" y="0"/>
                </a:cxn>
                <a:cxn ang="0">
                  <a:pos x="4" y="0"/>
                </a:cxn>
                <a:cxn ang="0">
                  <a:pos x="4" y="8"/>
                </a:cxn>
                <a:cxn ang="0">
                  <a:pos x="9" y="2"/>
                </a:cxn>
                <a:cxn ang="0">
                  <a:pos x="0" y="2"/>
                </a:cxn>
                <a:cxn ang="0">
                  <a:pos x="0" y="2"/>
                </a:cxn>
                <a:cxn ang="0">
                  <a:pos x="0" y="2"/>
                </a:cxn>
              </a:cxnLst>
              <a:rect l="0" t="0" r="r" b="b"/>
              <a:pathLst>
                <a:path w="9" h="8">
                  <a:moveTo>
                    <a:pt x="0" y="2"/>
                  </a:moveTo>
                  <a:lnTo>
                    <a:pt x="0" y="0"/>
                  </a:lnTo>
                  <a:lnTo>
                    <a:pt x="4" y="0"/>
                  </a:lnTo>
                  <a:lnTo>
                    <a:pt x="4" y="8"/>
                  </a:lnTo>
                  <a:lnTo>
                    <a:pt x="9" y="2"/>
                  </a:lnTo>
                  <a:lnTo>
                    <a:pt x="0" y="2"/>
                  </a:lnTo>
                  <a:lnTo>
                    <a:pt x="0" y="2"/>
                  </a:lnTo>
                  <a:lnTo>
                    <a:pt x="0" y="2"/>
                  </a:lnTo>
                  <a:close/>
                </a:path>
              </a:pathLst>
            </a:custGeom>
            <a:solidFill>
              <a:srgbClr val="FFFFFF"/>
            </a:solidFill>
            <a:ln w="9525">
              <a:noFill/>
              <a:round/>
              <a:headEnd/>
              <a:tailEnd/>
            </a:ln>
          </p:spPr>
          <p:txBody>
            <a:bodyPr/>
            <a:lstStyle/>
            <a:p>
              <a:endParaRPr lang="en-US"/>
            </a:p>
          </p:txBody>
        </p:sp>
        <p:sp>
          <p:nvSpPr>
            <p:cNvPr id="3129" name="Oval 57"/>
            <p:cNvSpPr>
              <a:spLocks noChangeArrowheads="1"/>
            </p:cNvSpPr>
            <p:nvPr userDrawn="1"/>
          </p:nvSpPr>
          <p:spPr bwMode="auto">
            <a:xfrm>
              <a:off x="5040" y="3577"/>
              <a:ext cx="49" cy="50"/>
            </a:xfrm>
            <a:prstGeom prst="ellipse">
              <a:avLst/>
            </a:prstGeom>
            <a:noFill/>
            <a:ln w="1588">
              <a:solidFill>
                <a:srgbClr val="FFFFFF"/>
              </a:solidFill>
              <a:round/>
              <a:headEnd/>
              <a:tailEnd/>
            </a:ln>
          </p:spPr>
          <p:txBody>
            <a:bodyPr/>
            <a:lstStyle/>
            <a:p>
              <a:endParaRPr lang="en-US"/>
            </a:p>
          </p:txBody>
        </p:sp>
        <p:sp>
          <p:nvSpPr>
            <p:cNvPr id="3130" name="Rectangle 58"/>
            <p:cNvSpPr>
              <a:spLocks noChangeArrowheads="1"/>
            </p:cNvSpPr>
            <p:nvPr userDrawn="1"/>
          </p:nvSpPr>
          <p:spPr bwMode="auto">
            <a:xfrm>
              <a:off x="5053" y="3578"/>
              <a:ext cx="35" cy="48"/>
            </a:xfrm>
            <a:prstGeom prst="rect">
              <a:avLst/>
            </a:prstGeom>
            <a:noFill/>
            <a:ln w="9525">
              <a:noFill/>
              <a:miter lim="800000"/>
              <a:headEnd/>
              <a:tailEnd/>
            </a:ln>
          </p:spPr>
          <p:txBody>
            <a:bodyPr lIns="0" tIns="0" rIns="0" bIns="0">
              <a:spAutoFit/>
            </a:bodyPr>
            <a:lstStyle/>
            <a:p>
              <a:r>
                <a:rPr lang="en-US" sz="500">
                  <a:solidFill>
                    <a:srgbClr val="FFFFFF"/>
                  </a:solidFill>
                  <a:latin typeface="URWGroteskT" pitchFamily="2" charset="0"/>
                </a:rPr>
                <a:t>R</a:t>
              </a:r>
              <a:endParaRPr lang="en-US" sz="2000"/>
            </a:p>
          </p:txBody>
        </p:sp>
      </p:grpSp>
      <p:sp>
        <p:nvSpPr>
          <p:cNvPr id="3131" name="Text Box 59"/>
          <p:cNvSpPr txBox="1">
            <a:spLocks noChangeArrowheads="1"/>
          </p:cNvSpPr>
          <p:nvPr/>
        </p:nvSpPr>
        <p:spPr bwMode="auto">
          <a:xfrm>
            <a:off x="165100" y="58738"/>
            <a:ext cx="2478088" cy="336550"/>
          </a:xfrm>
          <a:prstGeom prst="rect">
            <a:avLst/>
          </a:prstGeom>
          <a:noFill/>
          <a:ln w="9525">
            <a:noFill/>
            <a:miter lim="800000"/>
            <a:headEnd/>
            <a:tailEnd/>
          </a:ln>
          <a:effectLst/>
        </p:spPr>
        <p:txBody>
          <a:bodyPr wrap="none">
            <a:spAutoFit/>
          </a:bodyPr>
          <a:lstStyle/>
          <a:p>
            <a:r>
              <a:rPr lang="en-US" sz="1600">
                <a:solidFill>
                  <a:schemeClr val="bg1"/>
                </a:solidFill>
                <a:latin typeface="Minion" pitchFamily="82" charset="0"/>
              </a:rPr>
              <a:t>School of Natural Resources</a:t>
            </a:r>
          </a:p>
        </p:txBody>
      </p:sp>
      <p:graphicFrame>
        <p:nvGraphicFramePr>
          <p:cNvPr id="3132" name="Object 60"/>
          <p:cNvGraphicFramePr>
            <a:graphicFrameLocks noChangeAspect="1"/>
          </p:cNvGraphicFramePr>
          <p:nvPr/>
        </p:nvGraphicFramePr>
        <p:xfrm>
          <a:off x="0" y="0"/>
          <a:ext cx="9144000" cy="6886575"/>
        </p:xfrm>
        <a:graphic>
          <a:graphicData uri="http://schemas.openxmlformats.org/presentationml/2006/ole">
            <mc:AlternateContent xmlns:mc="http://schemas.openxmlformats.org/markup-compatibility/2006">
              <mc:Choice xmlns:v="urn:schemas-microsoft-com:vml" Requires="v">
                <p:oleObj spid="_x0000_s7240" name="Drawing" r:id="rId14" imgW="8486570" imgH="6391102" progId="Canvas.Drawing.7">
                  <p:embed/>
                </p:oleObj>
              </mc:Choice>
              <mc:Fallback>
                <p:oleObj name="Drawing" r:id="rId14" imgW="8486570" imgH="6391102" progId="Canvas.Drawing.7">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8657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8509069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2">
                <a:lumMod val="67000"/>
              </a:schemeClr>
            </a:gs>
            <a:gs pos="71000">
              <a:schemeClr val="accent2">
                <a:lumMod val="97000"/>
                <a:lumOff val="3000"/>
              </a:schemeClr>
            </a:gs>
            <a:gs pos="100000">
              <a:schemeClr val="accent2">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3080" name="Text Box 8"/>
          <p:cNvSpPr txBox="1">
            <a:spLocks noChangeArrowheads="1"/>
          </p:cNvSpPr>
          <p:nvPr/>
        </p:nvSpPr>
        <p:spPr bwMode="auto">
          <a:xfrm>
            <a:off x="1588" y="6516688"/>
            <a:ext cx="2786062" cy="336550"/>
          </a:xfrm>
          <a:prstGeom prst="rect">
            <a:avLst/>
          </a:prstGeom>
          <a:noFill/>
          <a:ln w="9525">
            <a:noFill/>
            <a:miter lim="800000"/>
            <a:headEnd/>
            <a:tailEnd/>
          </a:ln>
          <a:effectLst/>
        </p:spPr>
        <p:txBody>
          <a:bodyPr wrap="none">
            <a:spAutoFit/>
          </a:bodyPr>
          <a:lstStyle/>
          <a:p>
            <a:r>
              <a:rPr lang="en-US" sz="1600">
                <a:solidFill>
                  <a:schemeClr val="bg1"/>
                </a:solidFill>
                <a:latin typeface="Minion" pitchFamily="82" charset="0"/>
              </a:rPr>
              <a:t>University of Nebraska</a:t>
            </a:r>
            <a:r>
              <a:rPr lang="en-US" sz="1600">
                <a:solidFill>
                  <a:schemeClr val="bg1"/>
                </a:solidFill>
                <a:latin typeface="Symbol" pitchFamily="18" charset="2"/>
              </a:rPr>
              <a:t>-</a:t>
            </a:r>
            <a:r>
              <a:rPr lang="en-US" sz="1600">
                <a:solidFill>
                  <a:schemeClr val="bg1"/>
                </a:solidFill>
                <a:latin typeface="Minion" pitchFamily="82" charset="0"/>
              </a:rPr>
              <a:t>Lincoln</a:t>
            </a:r>
          </a:p>
        </p:txBody>
      </p:sp>
      <p:grpSp>
        <p:nvGrpSpPr>
          <p:cNvPr id="3081" name="Group 9"/>
          <p:cNvGrpSpPr>
            <a:grpSpLocks/>
          </p:cNvGrpSpPr>
          <p:nvPr/>
        </p:nvGrpSpPr>
        <p:grpSpPr bwMode="auto">
          <a:xfrm>
            <a:off x="914400" y="5727700"/>
            <a:ext cx="819150" cy="704850"/>
            <a:chOff x="4575" y="3188"/>
            <a:chExt cx="516" cy="444"/>
          </a:xfrm>
        </p:grpSpPr>
        <p:sp>
          <p:nvSpPr>
            <p:cNvPr id="3082" name="AutoShape 10"/>
            <p:cNvSpPr>
              <a:spLocks noChangeAspect="1" noChangeArrowheads="1" noTextEdit="1"/>
            </p:cNvSpPr>
            <p:nvPr userDrawn="1"/>
          </p:nvSpPr>
          <p:spPr bwMode="auto">
            <a:xfrm>
              <a:off x="4575" y="3188"/>
              <a:ext cx="516" cy="444"/>
            </a:xfrm>
            <a:prstGeom prst="rect">
              <a:avLst/>
            </a:prstGeom>
            <a:noFill/>
            <a:ln w="9525">
              <a:noFill/>
              <a:miter lim="800000"/>
              <a:headEnd/>
              <a:tailEnd/>
            </a:ln>
          </p:spPr>
          <p:txBody>
            <a:bodyPr/>
            <a:lstStyle/>
            <a:p>
              <a:endParaRPr lang="en-US"/>
            </a:p>
          </p:txBody>
        </p:sp>
        <p:sp>
          <p:nvSpPr>
            <p:cNvPr id="3083" name="Freeform 11"/>
            <p:cNvSpPr>
              <a:spLocks/>
            </p:cNvSpPr>
            <p:nvPr userDrawn="1"/>
          </p:nvSpPr>
          <p:spPr bwMode="auto">
            <a:xfrm>
              <a:off x="4976" y="3573"/>
              <a:ext cx="5" cy="1"/>
            </a:xfrm>
            <a:custGeom>
              <a:avLst/>
              <a:gdLst/>
              <a:ahLst/>
              <a:cxnLst>
                <a:cxn ang="0">
                  <a:pos x="0" y="0"/>
                </a:cxn>
                <a:cxn ang="0">
                  <a:pos x="5" y="1"/>
                </a:cxn>
                <a:cxn ang="0">
                  <a:pos x="5" y="1"/>
                </a:cxn>
                <a:cxn ang="0">
                  <a:pos x="0" y="1"/>
                </a:cxn>
                <a:cxn ang="0">
                  <a:pos x="0" y="0"/>
                </a:cxn>
                <a:cxn ang="0">
                  <a:pos x="0" y="0"/>
                </a:cxn>
                <a:cxn ang="0">
                  <a:pos x="0" y="0"/>
                </a:cxn>
              </a:cxnLst>
              <a:rect l="0" t="0" r="r" b="b"/>
              <a:pathLst>
                <a:path w="5" h="1">
                  <a:moveTo>
                    <a:pt x="0" y="0"/>
                  </a:moveTo>
                  <a:lnTo>
                    <a:pt x="5" y="1"/>
                  </a:lnTo>
                  <a:lnTo>
                    <a:pt x="5" y="1"/>
                  </a:lnTo>
                  <a:lnTo>
                    <a:pt x="0" y="1"/>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084" name="Freeform 12"/>
            <p:cNvSpPr>
              <a:spLocks/>
            </p:cNvSpPr>
            <p:nvPr userDrawn="1"/>
          </p:nvSpPr>
          <p:spPr bwMode="auto">
            <a:xfrm>
              <a:off x="4579" y="3192"/>
              <a:ext cx="439" cy="432"/>
            </a:xfrm>
            <a:custGeom>
              <a:avLst/>
              <a:gdLst/>
              <a:ahLst/>
              <a:cxnLst>
                <a:cxn ang="0">
                  <a:pos x="285" y="208"/>
                </a:cxn>
                <a:cxn ang="0">
                  <a:pos x="235" y="0"/>
                </a:cxn>
                <a:cxn ang="0">
                  <a:pos x="386" y="97"/>
                </a:cxn>
                <a:cxn ang="0">
                  <a:pos x="439" y="339"/>
                </a:cxn>
                <a:cxn ang="0">
                  <a:pos x="149" y="237"/>
                </a:cxn>
                <a:cxn ang="0">
                  <a:pos x="194" y="432"/>
                </a:cxn>
                <a:cxn ang="0">
                  <a:pos x="48" y="337"/>
                </a:cxn>
                <a:cxn ang="0">
                  <a:pos x="1" y="96"/>
                </a:cxn>
                <a:cxn ang="0">
                  <a:pos x="278" y="43"/>
                </a:cxn>
                <a:cxn ang="0">
                  <a:pos x="382" y="55"/>
                </a:cxn>
                <a:cxn ang="0">
                  <a:pos x="375" y="55"/>
                </a:cxn>
                <a:cxn ang="0">
                  <a:pos x="367" y="58"/>
                </a:cxn>
                <a:cxn ang="0">
                  <a:pos x="361" y="60"/>
                </a:cxn>
                <a:cxn ang="0">
                  <a:pos x="357" y="63"/>
                </a:cxn>
                <a:cxn ang="0">
                  <a:pos x="353" y="69"/>
                </a:cxn>
                <a:cxn ang="0">
                  <a:pos x="350" y="75"/>
                </a:cxn>
                <a:cxn ang="0">
                  <a:pos x="348" y="86"/>
                </a:cxn>
                <a:cxn ang="0">
                  <a:pos x="348" y="93"/>
                </a:cxn>
                <a:cxn ang="0">
                  <a:pos x="348" y="333"/>
                </a:cxn>
                <a:cxn ang="0">
                  <a:pos x="350" y="344"/>
                </a:cxn>
                <a:cxn ang="0">
                  <a:pos x="353" y="352"/>
                </a:cxn>
                <a:cxn ang="0">
                  <a:pos x="359" y="361"/>
                </a:cxn>
                <a:cxn ang="0">
                  <a:pos x="364" y="366"/>
                </a:cxn>
                <a:cxn ang="0">
                  <a:pos x="369" y="371"/>
                </a:cxn>
                <a:cxn ang="0">
                  <a:pos x="378" y="376"/>
                </a:cxn>
                <a:cxn ang="0">
                  <a:pos x="386" y="378"/>
                </a:cxn>
                <a:cxn ang="0">
                  <a:pos x="397" y="378"/>
                </a:cxn>
                <a:cxn ang="0">
                  <a:pos x="322" y="392"/>
                </a:cxn>
                <a:cxn ang="0">
                  <a:pos x="289" y="350"/>
                </a:cxn>
                <a:cxn ang="0">
                  <a:pos x="111" y="345"/>
                </a:cxn>
                <a:cxn ang="0">
                  <a:pos x="111" y="352"/>
                </a:cxn>
                <a:cxn ang="0">
                  <a:pos x="113" y="359"/>
                </a:cxn>
                <a:cxn ang="0">
                  <a:pos x="115" y="366"/>
                </a:cxn>
                <a:cxn ang="0">
                  <a:pos x="120" y="371"/>
                </a:cxn>
                <a:cxn ang="0">
                  <a:pos x="125" y="377"/>
                </a:cxn>
                <a:cxn ang="0">
                  <a:pos x="132" y="378"/>
                </a:cxn>
                <a:cxn ang="0">
                  <a:pos x="143" y="380"/>
                </a:cxn>
                <a:cxn ang="0">
                  <a:pos x="41" y="391"/>
                </a:cxn>
                <a:cxn ang="0">
                  <a:pos x="60" y="380"/>
                </a:cxn>
                <a:cxn ang="0">
                  <a:pos x="68" y="378"/>
                </a:cxn>
                <a:cxn ang="0">
                  <a:pos x="76" y="374"/>
                </a:cxn>
                <a:cxn ang="0">
                  <a:pos x="80" y="370"/>
                </a:cxn>
                <a:cxn ang="0">
                  <a:pos x="86" y="362"/>
                </a:cxn>
                <a:cxn ang="0">
                  <a:pos x="87" y="354"/>
                </a:cxn>
                <a:cxn ang="0">
                  <a:pos x="88" y="344"/>
                </a:cxn>
                <a:cxn ang="0">
                  <a:pos x="87" y="86"/>
                </a:cxn>
                <a:cxn ang="0">
                  <a:pos x="87" y="82"/>
                </a:cxn>
                <a:cxn ang="0">
                  <a:pos x="82" y="75"/>
                </a:cxn>
                <a:cxn ang="0">
                  <a:pos x="76" y="70"/>
                </a:cxn>
                <a:cxn ang="0">
                  <a:pos x="65" y="63"/>
                </a:cxn>
                <a:cxn ang="0">
                  <a:pos x="54" y="58"/>
                </a:cxn>
                <a:cxn ang="0">
                  <a:pos x="44" y="55"/>
                </a:cxn>
                <a:cxn ang="0">
                  <a:pos x="41" y="44"/>
                </a:cxn>
                <a:cxn ang="0">
                  <a:pos x="325" y="313"/>
                </a:cxn>
                <a:cxn ang="0">
                  <a:pos x="325" y="84"/>
                </a:cxn>
                <a:cxn ang="0">
                  <a:pos x="322" y="75"/>
                </a:cxn>
                <a:cxn ang="0">
                  <a:pos x="321" y="69"/>
                </a:cxn>
                <a:cxn ang="0">
                  <a:pos x="316" y="63"/>
                </a:cxn>
                <a:cxn ang="0">
                  <a:pos x="311" y="59"/>
                </a:cxn>
                <a:cxn ang="0">
                  <a:pos x="303" y="56"/>
                </a:cxn>
                <a:cxn ang="0">
                  <a:pos x="292" y="55"/>
                </a:cxn>
                <a:cxn ang="0">
                  <a:pos x="278" y="43"/>
                </a:cxn>
              </a:cxnLst>
              <a:rect l="0" t="0" r="r" b="b"/>
              <a:pathLst>
                <a:path w="439" h="432">
                  <a:moveTo>
                    <a:pt x="1" y="1"/>
                  </a:moveTo>
                  <a:lnTo>
                    <a:pt x="128" y="3"/>
                  </a:lnTo>
                  <a:lnTo>
                    <a:pt x="285" y="208"/>
                  </a:lnTo>
                  <a:lnTo>
                    <a:pt x="285" y="97"/>
                  </a:lnTo>
                  <a:lnTo>
                    <a:pt x="235" y="97"/>
                  </a:lnTo>
                  <a:lnTo>
                    <a:pt x="235" y="0"/>
                  </a:lnTo>
                  <a:lnTo>
                    <a:pt x="439" y="0"/>
                  </a:lnTo>
                  <a:lnTo>
                    <a:pt x="439" y="97"/>
                  </a:lnTo>
                  <a:lnTo>
                    <a:pt x="386" y="97"/>
                  </a:lnTo>
                  <a:lnTo>
                    <a:pt x="386" y="218"/>
                  </a:lnTo>
                  <a:lnTo>
                    <a:pt x="386" y="339"/>
                  </a:lnTo>
                  <a:lnTo>
                    <a:pt x="439" y="339"/>
                  </a:lnTo>
                  <a:lnTo>
                    <a:pt x="439" y="432"/>
                  </a:lnTo>
                  <a:lnTo>
                    <a:pt x="308" y="432"/>
                  </a:lnTo>
                  <a:lnTo>
                    <a:pt x="149" y="237"/>
                  </a:lnTo>
                  <a:lnTo>
                    <a:pt x="149" y="339"/>
                  </a:lnTo>
                  <a:lnTo>
                    <a:pt x="194" y="339"/>
                  </a:lnTo>
                  <a:lnTo>
                    <a:pt x="194" y="432"/>
                  </a:lnTo>
                  <a:lnTo>
                    <a:pt x="0" y="432"/>
                  </a:lnTo>
                  <a:lnTo>
                    <a:pt x="0" y="337"/>
                  </a:lnTo>
                  <a:lnTo>
                    <a:pt x="48" y="337"/>
                  </a:lnTo>
                  <a:lnTo>
                    <a:pt x="48" y="217"/>
                  </a:lnTo>
                  <a:lnTo>
                    <a:pt x="48" y="96"/>
                  </a:lnTo>
                  <a:lnTo>
                    <a:pt x="1" y="96"/>
                  </a:lnTo>
                  <a:lnTo>
                    <a:pt x="1" y="1"/>
                  </a:lnTo>
                  <a:lnTo>
                    <a:pt x="1" y="1"/>
                  </a:lnTo>
                  <a:lnTo>
                    <a:pt x="278" y="43"/>
                  </a:lnTo>
                  <a:lnTo>
                    <a:pt x="394" y="43"/>
                  </a:lnTo>
                  <a:lnTo>
                    <a:pt x="394" y="55"/>
                  </a:lnTo>
                  <a:lnTo>
                    <a:pt x="382" y="55"/>
                  </a:lnTo>
                  <a:lnTo>
                    <a:pt x="378" y="55"/>
                  </a:lnTo>
                  <a:lnTo>
                    <a:pt x="376" y="55"/>
                  </a:lnTo>
                  <a:lnTo>
                    <a:pt x="375" y="55"/>
                  </a:lnTo>
                  <a:lnTo>
                    <a:pt x="371" y="55"/>
                  </a:lnTo>
                  <a:lnTo>
                    <a:pt x="368" y="56"/>
                  </a:lnTo>
                  <a:lnTo>
                    <a:pt x="367" y="58"/>
                  </a:lnTo>
                  <a:lnTo>
                    <a:pt x="364" y="58"/>
                  </a:lnTo>
                  <a:lnTo>
                    <a:pt x="361" y="60"/>
                  </a:lnTo>
                  <a:lnTo>
                    <a:pt x="361" y="60"/>
                  </a:lnTo>
                  <a:lnTo>
                    <a:pt x="359" y="62"/>
                  </a:lnTo>
                  <a:lnTo>
                    <a:pt x="359" y="63"/>
                  </a:lnTo>
                  <a:lnTo>
                    <a:pt x="357" y="63"/>
                  </a:lnTo>
                  <a:lnTo>
                    <a:pt x="356" y="65"/>
                  </a:lnTo>
                  <a:lnTo>
                    <a:pt x="354" y="66"/>
                  </a:lnTo>
                  <a:lnTo>
                    <a:pt x="353" y="69"/>
                  </a:lnTo>
                  <a:lnTo>
                    <a:pt x="350" y="73"/>
                  </a:lnTo>
                  <a:lnTo>
                    <a:pt x="350" y="74"/>
                  </a:lnTo>
                  <a:lnTo>
                    <a:pt x="350" y="75"/>
                  </a:lnTo>
                  <a:lnTo>
                    <a:pt x="349" y="80"/>
                  </a:lnTo>
                  <a:lnTo>
                    <a:pt x="348" y="84"/>
                  </a:lnTo>
                  <a:lnTo>
                    <a:pt x="348" y="86"/>
                  </a:lnTo>
                  <a:lnTo>
                    <a:pt x="348" y="89"/>
                  </a:lnTo>
                  <a:lnTo>
                    <a:pt x="348" y="91"/>
                  </a:lnTo>
                  <a:lnTo>
                    <a:pt x="348" y="93"/>
                  </a:lnTo>
                  <a:lnTo>
                    <a:pt x="348" y="213"/>
                  </a:lnTo>
                  <a:lnTo>
                    <a:pt x="348" y="330"/>
                  </a:lnTo>
                  <a:lnTo>
                    <a:pt x="348" y="333"/>
                  </a:lnTo>
                  <a:lnTo>
                    <a:pt x="348" y="336"/>
                  </a:lnTo>
                  <a:lnTo>
                    <a:pt x="349" y="340"/>
                  </a:lnTo>
                  <a:lnTo>
                    <a:pt x="350" y="344"/>
                  </a:lnTo>
                  <a:lnTo>
                    <a:pt x="352" y="348"/>
                  </a:lnTo>
                  <a:lnTo>
                    <a:pt x="353" y="350"/>
                  </a:lnTo>
                  <a:lnTo>
                    <a:pt x="353" y="352"/>
                  </a:lnTo>
                  <a:lnTo>
                    <a:pt x="354" y="354"/>
                  </a:lnTo>
                  <a:lnTo>
                    <a:pt x="356" y="356"/>
                  </a:lnTo>
                  <a:lnTo>
                    <a:pt x="359" y="361"/>
                  </a:lnTo>
                  <a:lnTo>
                    <a:pt x="360" y="362"/>
                  </a:lnTo>
                  <a:lnTo>
                    <a:pt x="361" y="365"/>
                  </a:lnTo>
                  <a:lnTo>
                    <a:pt x="364" y="366"/>
                  </a:lnTo>
                  <a:lnTo>
                    <a:pt x="365" y="367"/>
                  </a:lnTo>
                  <a:lnTo>
                    <a:pt x="367" y="370"/>
                  </a:lnTo>
                  <a:lnTo>
                    <a:pt x="369" y="371"/>
                  </a:lnTo>
                  <a:lnTo>
                    <a:pt x="372" y="373"/>
                  </a:lnTo>
                  <a:lnTo>
                    <a:pt x="375" y="373"/>
                  </a:lnTo>
                  <a:lnTo>
                    <a:pt x="378" y="376"/>
                  </a:lnTo>
                  <a:lnTo>
                    <a:pt x="379" y="377"/>
                  </a:lnTo>
                  <a:lnTo>
                    <a:pt x="383" y="377"/>
                  </a:lnTo>
                  <a:lnTo>
                    <a:pt x="386" y="378"/>
                  </a:lnTo>
                  <a:lnTo>
                    <a:pt x="388" y="378"/>
                  </a:lnTo>
                  <a:lnTo>
                    <a:pt x="393" y="378"/>
                  </a:lnTo>
                  <a:lnTo>
                    <a:pt x="397" y="378"/>
                  </a:lnTo>
                  <a:lnTo>
                    <a:pt x="399" y="378"/>
                  </a:lnTo>
                  <a:lnTo>
                    <a:pt x="399" y="392"/>
                  </a:lnTo>
                  <a:lnTo>
                    <a:pt x="322" y="392"/>
                  </a:lnTo>
                  <a:lnTo>
                    <a:pt x="321" y="389"/>
                  </a:lnTo>
                  <a:lnTo>
                    <a:pt x="314" y="380"/>
                  </a:lnTo>
                  <a:lnTo>
                    <a:pt x="289" y="350"/>
                  </a:lnTo>
                  <a:lnTo>
                    <a:pt x="217" y="256"/>
                  </a:lnTo>
                  <a:lnTo>
                    <a:pt x="111" y="122"/>
                  </a:lnTo>
                  <a:lnTo>
                    <a:pt x="111" y="345"/>
                  </a:lnTo>
                  <a:lnTo>
                    <a:pt x="111" y="348"/>
                  </a:lnTo>
                  <a:lnTo>
                    <a:pt x="111" y="351"/>
                  </a:lnTo>
                  <a:lnTo>
                    <a:pt x="111" y="352"/>
                  </a:lnTo>
                  <a:lnTo>
                    <a:pt x="113" y="355"/>
                  </a:lnTo>
                  <a:lnTo>
                    <a:pt x="113" y="358"/>
                  </a:lnTo>
                  <a:lnTo>
                    <a:pt x="113" y="359"/>
                  </a:lnTo>
                  <a:lnTo>
                    <a:pt x="114" y="362"/>
                  </a:lnTo>
                  <a:lnTo>
                    <a:pt x="114" y="363"/>
                  </a:lnTo>
                  <a:lnTo>
                    <a:pt x="115" y="366"/>
                  </a:lnTo>
                  <a:lnTo>
                    <a:pt x="118" y="370"/>
                  </a:lnTo>
                  <a:lnTo>
                    <a:pt x="118" y="370"/>
                  </a:lnTo>
                  <a:lnTo>
                    <a:pt x="120" y="371"/>
                  </a:lnTo>
                  <a:lnTo>
                    <a:pt x="122" y="373"/>
                  </a:lnTo>
                  <a:lnTo>
                    <a:pt x="124" y="376"/>
                  </a:lnTo>
                  <a:lnTo>
                    <a:pt x="125" y="377"/>
                  </a:lnTo>
                  <a:lnTo>
                    <a:pt x="126" y="377"/>
                  </a:lnTo>
                  <a:lnTo>
                    <a:pt x="129" y="378"/>
                  </a:lnTo>
                  <a:lnTo>
                    <a:pt x="132" y="378"/>
                  </a:lnTo>
                  <a:lnTo>
                    <a:pt x="135" y="380"/>
                  </a:lnTo>
                  <a:lnTo>
                    <a:pt x="137" y="380"/>
                  </a:lnTo>
                  <a:lnTo>
                    <a:pt x="143" y="380"/>
                  </a:lnTo>
                  <a:lnTo>
                    <a:pt x="158" y="380"/>
                  </a:lnTo>
                  <a:lnTo>
                    <a:pt x="158" y="391"/>
                  </a:lnTo>
                  <a:lnTo>
                    <a:pt x="41" y="391"/>
                  </a:lnTo>
                  <a:lnTo>
                    <a:pt x="41" y="380"/>
                  </a:lnTo>
                  <a:lnTo>
                    <a:pt x="56" y="380"/>
                  </a:lnTo>
                  <a:lnTo>
                    <a:pt x="60" y="380"/>
                  </a:lnTo>
                  <a:lnTo>
                    <a:pt x="63" y="380"/>
                  </a:lnTo>
                  <a:lnTo>
                    <a:pt x="65" y="378"/>
                  </a:lnTo>
                  <a:lnTo>
                    <a:pt x="68" y="378"/>
                  </a:lnTo>
                  <a:lnTo>
                    <a:pt x="71" y="377"/>
                  </a:lnTo>
                  <a:lnTo>
                    <a:pt x="73" y="377"/>
                  </a:lnTo>
                  <a:lnTo>
                    <a:pt x="76" y="374"/>
                  </a:lnTo>
                  <a:lnTo>
                    <a:pt x="77" y="373"/>
                  </a:lnTo>
                  <a:lnTo>
                    <a:pt x="79" y="373"/>
                  </a:lnTo>
                  <a:lnTo>
                    <a:pt x="80" y="370"/>
                  </a:lnTo>
                  <a:lnTo>
                    <a:pt x="82" y="369"/>
                  </a:lnTo>
                  <a:lnTo>
                    <a:pt x="84" y="365"/>
                  </a:lnTo>
                  <a:lnTo>
                    <a:pt x="86" y="362"/>
                  </a:lnTo>
                  <a:lnTo>
                    <a:pt x="86" y="361"/>
                  </a:lnTo>
                  <a:lnTo>
                    <a:pt x="87" y="359"/>
                  </a:lnTo>
                  <a:lnTo>
                    <a:pt x="87" y="354"/>
                  </a:lnTo>
                  <a:lnTo>
                    <a:pt x="87" y="350"/>
                  </a:lnTo>
                  <a:lnTo>
                    <a:pt x="88" y="347"/>
                  </a:lnTo>
                  <a:lnTo>
                    <a:pt x="88" y="344"/>
                  </a:lnTo>
                  <a:lnTo>
                    <a:pt x="88" y="217"/>
                  </a:lnTo>
                  <a:lnTo>
                    <a:pt x="88" y="89"/>
                  </a:lnTo>
                  <a:lnTo>
                    <a:pt x="87" y="86"/>
                  </a:lnTo>
                  <a:lnTo>
                    <a:pt x="87" y="85"/>
                  </a:lnTo>
                  <a:lnTo>
                    <a:pt x="87" y="84"/>
                  </a:lnTo>
                  <a:lnTo>
                    <a:pt x="87" y="82"/>
                  </a:lnTo>
                  <a:lnTo>
                    <a:pt x="86" y="80"/>
                  </a:lnTo>
                  <a:lnTo>
                    <a:pt x="84" y="78"/>
                  </a:lnTo>
                  <a:lnTo>
                    <a:pt x="82" y="75"/>
                  </a:lnTo>
                  <a:lnTo>
                    <a:pt x="82" y="74"/>
                  </a:lnTo>
                  <a:lnTo>
                    <a:pt x="79" y="73"/>
                  </a:lnTo>
                  <a:lnTo>
                    <a:pt x="76" y="70"/>
                  </a:lnTo>
                  <a:lnTo>
                    <a:pt x="73" y="67"/>
                  </a:lnTo>
                  <a:lnTo>
                    <a:pt x="69" y="65"/>
                  </a:lnTo>
                  <a:lnTo>
                    <a:pt x="65" y="63"/>
                  </a:lnTo>
                  <a:lnTo>
                    <a:pt x="61" y="60"/>
                  </a:lnTo>
                  <a:lnTo>
                    <a:pt x="57" y="59"/>
                  </a:lnTo>
                  <a:lnTo>
                    <a:pt x="54" y="58"/>
                  </a:lnTo>
                  <a:lnTo>
                    <a:pt x="50" y="58"/>
                  </a:lnTo>
                  <a:lnTo>
                    <a:pt x="46" y="56"/>
                  </a:lnTo>
                  <a:lnTo>
                    <a:pt x="44" y="55"/>
                  </a:lnTo>
                  <a:lnTo>
                    <a:pt x="42" y="55"/>
                  </a:lnTo>
                  <a:lnTo>
                    <a:pt x="41" y="55"/>
                  </a:lnTo>
                  <a:lnTo>
                    <a:pt x="41" y="44"/>
                  </a:lnTo>
                  <a:lnTo>
                    <a:pt x="113" y="44"/>
                  </a:lnTo>
                  <a:lnTo>
                    <a:pt x="219" y="178"/>
                  </a:lnTo>
                  <a:lnTo>
                    <a:pt x="325" y="313"/>
                  </a:lnTo>
                  <a:lnTo>
                    <a:pt x="325" y="93"/>
                  </a:lnTo>
                  <a:lnTo>
                    <a:pt x="325" y="86"/>
                  </a:lnTo>
                  <a:lnTo>
                    <a:pt x="325" y="84"/>
                  </a:lnTo>
                  <a:lnTo>
                    <a:pt x="325" y="82"/>
                  </a:lnTo>
                  <a:lnTo>
                    <a:pt x="323" y="77"/>
                  </a:lnTo>
                  <a:lnTo>
                    <a:pt x="322" y="75"/>
                  </a:lnTo>
                  <a:lnTo>
                    <a:pt x="322" y="73"/>
                  </a:lnTo>
                  <a:lnTo>
                    <a:pt x="321" y="71"/>
                  </a:lnTo>
                  <a:lnTo>
                    <a:pt x="321" y="69"/>
                  </a:lnTo>
                  <a:lnTo>
                    <a:pt x="319" y="67"/>
                  </a:lnTo>
                  <a:lnTo>
                    <a:pt x="319" y="66"/>
                  </a:lnTo>
                  <a:lnTo>
                    <a:pt x="316" y="63"/>
                  </a:lnTo>
                  <a:lnTo>
                    <a:pt x="315" y="62"/>
                  </a:lnTo>
                  <a:lnTo>
                    <a:pt x="314" y="62"/>
                  </a:lnTo>
                  <a:lnTo>
                    <a:pt x="311" y="59"/>
                  </a:lnTo>
                  <a:lnTo>
                    <a:pt x="308" y="58"/>
                  </a:lnTo>
                  <a:lnTo>
                    <a:pt x="306" y="56"/>
                  </a:lnTo>
                  <a:lnTo>
                    <a:pt x="303" y="56"/>
                  </a:lnTo>
                  <a:lnTo>
                    <a:pt x="299" y="55"/>
                  </a:lnTo>
                  <a:lnTo>
                    <a:pt x="296" y="55"/>
                  </a:lnTo>
                  <a:lnTo>
                    <a:pt x="292" y="55"/>
                  </a:lnTo>
                  <a:lnTo>
                    <a:pt x="289" y="55"/>
                  </a:lnTo>
                  <a:lnTo>
                    <a:pt x="278" y="55"/>
                  </a:lnTo>
                  <a:lnTo>
                    <a:pt x="278" y="43"/>
                  </a:lnTo>
                  <a:lnTo>
                    <a:pt x="278" y="43"/>
                  </a:lnTo>
                  <a:lnTo>
                    <a:pt x="1" y="1"/>
                  </a:lnTo>
                  <a:close/>
                </a:path>
              </a:pathLst>
            </a:custGeom>
            <a:solidFill>
              <a:srgbClr val="FFFFFF"/>
            </a:solidFill>
            <a:ln w="9525">
              <a:noFill/>
              <a:round/>
              <a:headEnd/>
              <a:tailEnd/>
            </a:ln>
          </p:spPr>
          <p:txBody>
            <a:bodyPr/>
            <a:lstStyle/>
            <a:p>
              <a:endParaRPr lang="en-US"/>
            </a:p>
          </p:txBody>
        </p:sp>
        <p:sp>
          <p:nvSpPr>
            <p:cNvPr id="3085" name="Freeform 13"/>
            <p:cNvSpPr>
              <a:spLocks/>
            </p:cNvSpPr>
            <p:nvPr userDrawn="1"/>
          </p:nvSpPr>
          <p:spPr bwMode="auto">
            <a:xfrm>
              <a:off x="4580" y="3191"/>
              <a:ext cx="127" cy="8"/>
            </a:xfrm>
            <a:custGeom>
              <a:avLst/>
              <a:gdLst/>
              <a:ahLst/>
              <a:cxnLst>
                <a:cxn ang="0">
                  <a:pos x="0" y="0"/>
                </a:cxn>
                <a:cxn ang="0">
                  <a:pos x="0" y="8"/>
                </a:cxn>
                <a:cxn ang="0">
                  <a:pos x="127" y="8"/>
                </a:cxn>
                <a:cxn ang="0">
                  <a:pos x="127" y="0"/>
                </a:cxn>
                <a:cxn ang="0">
                  <a:pos x="0" y="0"/>
                </a:cxn>
                <a:cxn ang="0">
                  <a:pos x="0" y="0"/>
                </a:cxn>
                <a:cxn ang="0">
                  <a:pos x="0" y="0"/>
                </a:cxn>
              </a:cxnLst>
              <a:rect l="0" t="0" r="r" b="b"/>
              <a:pathLst>
                <a:path w="127" h="8">
                  <a:moveTo>
                    <a:pt x="0" y="0"/>
                  </a:moveTo>
                  <a:lnTo>
                    <a:pt x="0" y="8"/>
                  </a:lnTo>
                  <a:lnTo>
                    <a:pt x="127" y="8"/>
                  </a:lnTo>
                  <a:lnTo>
                    <a:pt x="127" y="0"/>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086" name="Freeform 14"/>
            <p:cNvSpPr>
              <a:spLocks/>
            </p:cNvSpPr>
            <p:nvPr userDrawn="1"/>
          </p:nvSpPr>
          <p:spPr bwMode="auto">
            <a:xfrm>
              <a:off x="4703" y="3192"/>
              <a:ext cx="164" cy="210"/>
            </a:xfrm>
            <a:custGeom>
              <a:avLst/>
              <a:gdLst/>
              <a:ahLst/>
              <a:cxnLst>
                <a:cxn ang="0">
                  <a:pos x="6" y="0"/>
                </a:cxn>
                <a:cxn ang="0">
                  <a:pos x="0" y="6"/>
                </a:cxn>
                <a:cxn ang="0">
                  <a:pos x="157" y="210"/>
                </a:cxn>
                <a:cxn ang="0">
                  <a:pos x="164" y="206"/>
                </a:cxn>
                <a:cxn ang="0">
                  <a:pos x="6" y="0"/>
                </a:cxn>
                <a:cxn ang="0">
                  <a:pos x="6" y="0"/>
                </a:cxn>
                <a:cxn ang="0">
                  <a:pos x="6" y="0"/>
                </a:cxn>
              </a:cxnLst>
              <a:rect l="0" t="0" r="r" b="b"/>
              <a:pathLst>
                <a:path w="164" h="210">
                  <a:moveTo>
                    <a:pt x="6" y="0"/>
                  </a:moveTo>
                  <a:lnTo>
                    <a:pt x="0" y="6"/>
                  </a:lnTo>
                  <a:lnTo>
                    <a:pt x="157" y="210"/>
                  </a:lnTo>
                  <a:lnTo>
                    <a:pt x="164" y="206"/>
                  </a:lnTo>
                  <a:lnTo>
                    <a:pt x="6" y="0"/>
                  </a:lnTo>
                  <a:lnTo>
                    <a:pt x="6" y="0"/>
                  </a:lnTo>
                  <a:lnTo>
                    <a:pt x="6" y="0"/>
                  </a:lnTo>
                  <a:close/>
                </a:path>
              </a:pathLst>
            </a:custGeom>
            <a:solidFill>
              <a:srgbClr val="FFFFFF"/>
            </a:solidFill>
            <a:ln w="9525">
              <a:noFill/>
              <a:round/>
              <a:headEnd/>
              <a:tailEnd/>
            </a:ln>
          </p:spPr>
          <p:txBody>
            <a:bodyPr/>
            <a:lstStyle/>
            <a:p>
              <a:endParaRPr lang="en-US"/>
            </a:p>
          </p:txBody>
        </p:sp>
        <p:sp>
          <p:nvSpPr>
            <p:cNvPr id="3087" name="Freeform 15"/>
            <p:cNvSpPr>
              <a:spLocks/>
            </p:cNvSpPr>
            <p:nvPr userDrawn="1"/>
          </p:nvSpPr>
          <p:spPr bwMode="auto">
            <a:xfrm>
              <a:off x="4703" y="3191"/>
              <a:ext cx="6" cy="8"/>
            </a:xfrm>
            <a:custGeom>
              <a:avLst/>
              <a:gdLst/>
              <a:ahLst/>
              <a:cxnLst>
                <a:cxn ang="0">
                  <a:pos x="4" y="0"/>
                </a:cxn>
                <a:cxn ang="0">
                  <a:pos x="5" y="0"/>
                </a:cxn>
                <a:cxn ang="0">
                  <a:pos x="6" y="1"/>
                </a:cxn>
                <a:cxn ang="0">
                  <a:pos x="0" y="7"/>
                </a:cxn>
                <a:cxn ang="0">
                  <a:pos x="4" y="8"/>
                </a:cxn>
                <a:cxn ang="0">
                  <a:pos x="4" y="0"/>
                </a:cxn>
                <a:cxn ang="0">
                  <a:pos x="4" y="0"/>
                </a:cxn>
                <a:cxn ang="0">
                  <a:pos x="4" y="0"/>
                </a:cxn>
              </a:cxnLst>
              <a:rect l="0" t="0" r="r" b="b"/>
              <a:pathLst>
                <a:path w="6" h="8">
                  <a:moveTo>
                    <a:pt x="4" y="0"/>
                  </a:moveTo>
                  <a:lnTo>
                    <a:pt x="5" y="0"/>
                  </a:lnTo>
                  <a:lnTo>
                    <a:pt x="6" y="1"/>
                  </a:lnTo>
                  <a:lnTo>
                    <a:pt x="0" y="7"/>
                  </a:lnTo>
                  <a:lnTo>
                    <a:pt x="4" y="8"/>
                  </a:lnTo>
                  <a:lnTo>
                    <a:pt x="4" y="0"/>
                  </a:lnTo>
                  <a:lnTo>
                    <a:pt x="4" y="0"/>
                  </a:lnTo>
                  <a:lnTo>
                    <a:pt x="4" y="0"/>
                  </a:lnTo>
                  <a:close/>
                </a:path>
              </a:pathLst>
            </a:custGeom>
            <a:solidFill>
              <a:srgbClr val="FFFFFF"/>
            </a:solidFill>
            <a:ln w="9525">
              <a:noFill/>
              <a:round/>
              <a:headEnd/>
              <a:tailEnd/>
            </a:ln>
          </p:spPr>
          <p:txBody>
            <a:bodyPr/>
            <a:lstStyle/>
            <a:p>
              <a:endParaRPr lang="en-US"/>
            </a:p>
          </p:txBody>
        </p:sp>
        <p:sp>
          <p:nvSpPr>
            <p:cNvPr id="3088" name="Freeform 16"/>
            <p:cNvSpPr>
              <a:spLocks/>
            </p:cNvSpPr>
            <p:nvPr userDrawn="1"/>
          </p:nvSpPr>
          <p:spPr bwMode="auto">
            <a:xfrm>
              <a:off x="4860" y="3289"/>
              <a:ext cx="8" cy="111"/>
            </a:xfrm>
            <a:custGeom>
              <a:avLst/>
              <a:gdLst/>
              <a:ahLst/>
              <a:cxnLst>
                <a:cxn ang="0">
                  <a:pos x="0" y="0"/>
                </a:cxn>
                <a:cxn ang="0">
                  <a:pos x="8" y="0"/>
                </a:cxn>
                <a:cxn ang="0">
                  <a:pos x="8" y="111"/>
                </a:cxn>
                <a:cxn ang="0">
                  <a:pos x="0" y="111"/>
                </a:cxn>
                <a:cxn ang="0">
                  <a:pos x="0" y="0"/>
                </a:cxn>
                <a:cxn ang="0">
                  <a:pos x="0" y="0"/>
                </a:cxn>
                <a:cxn ang="0">
                  <a:pos x="0" y="0"/>
                </a:cxn>
              </a:cxnLst>
              <a:rect l="0" t="0" r="r" b="b"/>
              <a:pathLst>
                <a:path w="8" h="111">
                  <a:moveTo>
                    <a:pt x="0" y="0"/>
                  </a:moveTo>
                  <a:lnTo>
                    <a:pt x="8" y="0"/>
                  </a:lnTo>
                  <a:lnTo>
                    <a:pt x="8" y="111"/>
                  </a:lnTo>
                  <a:lnTo>
                    <a:pt x="0" y="111"/>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089" name="Freeform 17"/>
            <p:cNvSpPr>
              <a:spLocks/>
            </p:cNvSpPr>
            <p:nvPr userDrawn="1"/>
          </p:nvSpPr>
          <p:spPr bwMode="auto">
            <a:xfrm>
              <a:off x="4860" y="3398"/>
              <a:ext cx="8" cy="13"/>
            </a:xfrm>
            <a:custGeom>
              <a:avLst/>
              <a:gdLst/>
              <a:ahLst/>
              <a:cxnLst>
                <a:cxn ang="0">
                  <a:pos x="0" y="4"/>
                </a:cxn>
                <a:cxn ang="0">
                  <a:pos x="8" y="13"/>
                </a:cxn>
                <a:cxn ang="0">
                  <a:pos x="8" y="2"/>
                </a:cxn>
                <a:cxn ang="0">
                  <a:pos x="0" y="2"/>
                </a:cxn>
                <a:cxn ang="0">
                  <a:pos x="7" y="0"/>
                </a:cxn>
                <a:cxn ang="0">
                  <a:pos x="0" y="4"/>
                </a:cxn>
                <a:cxn ang="0">
                  <a:pos x="0" y="4"/>
                </a:cxn>
                <a:cxn ang="0">
                  <a:pos x="0" y="4"/>
                </a:cxn>
              </a:cxnLst>
              <a:rect l="0" t="0" r="r" b="b"/>
              <a:pathLst>
                <a:path w="8" h="13">
                  <a:moveTo>
                    <a:pt x="0" y="4"/>
                  </a:moveTo>
                  <a:lnTo>
                    <a:pt x="8" y="13"/>
                  </a:lnTo>
                  <a:lnTo>
                    <a:pt x="8" y="2"/>
                  </a:lnTo>
                  <a:lnTo>
                    <a:pt x="0" y="2"/>
                  </a:lnTo>
                  <a:lnTo>
                    <a:pt x="7" y="0"/>
                  </a:lnTo>
                  <a:lnTo>
                    <a:pt x="0" y="4"/>
                  </a:lnTo>
                  <a:lnTo>
                    <a:pt x="0" y="4"/>
                  </a:lnTo>
                  <a:lnTo>
                    <a:pt x="0" y="4"/>
                  </a:lnTo>
                  <a:close/>
                </a:path>
              </a:pathLst>
            </a:custGeom>
            <a:solidFill>
              <a:srgbClr val="FFFFFF"/>
            </a:solidFill>
            <a:ln w="9525">
              <a:noFill/>
              <a:round/>
              <a:headEnd/>
              <a:tailEnd/>
            </a:ln>
          </p:spPr>
          <p:txBody>
            <a:bodyPr/>
            <a:lstStyle/>
            <a:p>
              <a:endParaRPr lang="en-US"/>
            </a:p>
          </p:txBody>
        </p:sp>
        <p:sp>
          <p:nvSpPr>
            <p:cNvPr id="3090" name="Freeform 18"/>
            <p:cNvSpPr>
              <a:spLocks/>
            </p:cNvSpPr>
            <p:nvPr userDrawn="1"/>
          </p:nvSpPr>
          <p:spPr bwMode="auto">
            <a:xfrm>
              <a:off x="4814" y="3284"/>
              <a:ext cx="50" cy="10"/>
            </a:xfrm>
            <a:custGeom>
              <a:avLst/>
              <a:gdLst/>
              <a:ahLst/>
              <a:cxnLst>
                <a:cxn ang="0">
                  <a:pos x="0" y="0"/>
                </a:cxn>
                <a:cxn ang="0">
                  <a:pos x="50" y="0"/>
                </a:cxn>
                <a:cxn ang="0">
                  <a:pos x="50" y="10"/>
                </a:cxn>
                <a:cxn ang="0">
                  <a:pos x="0" y="10"/>
                </a:cxn>
                <a:cxn ang="0">
                  <a:pos x="0" y="0"/>
                </a:cxn>
                <a:cxn ang="0">
                  <a:pos x="0" y="0"/>
                </a:cxn>
                <a:cxn ang="0">
                  <a:pos x="0" y="0"/>
                </a:cxn>
              </a:cxnLst>
              <a:rect l="0" t="0" r="r" b="b"/>
              <a:pathLst>
                <a:path w="50" h="10">
                  <a:moveTo>
                    <a:pt x="0" y="0"/>
                  </a:moveTo>
                  <a:lnTo>
                    <a:pt x="50" y="0"/>
                  </a:lnTo>
                  <a:lnTo>
                    <a:pt x="50" y="10"/>
                  </a:lnTo>
                  <a:lnTo>
                    <a:pt x="0" y="10"/>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091" name="Freeform 19"/>
            <p:cNvSpPr>
              <a:spLocks/>
            </p:cNvSpPr>
            <p:nvPr userDrawn="1"/>
          </p:nvSpPr>
          <p:spPr bwMode="auto">
            <a:xfrm>
              <a:off x="4860" y="3284"/>
              <a:ext cx="8" cy="10"/>
            </a:xfrm>
            <a:custGeom>
              <a:avLst/>
              <a:gdLst/>
              <a:ahLst/>
              <a:cxnLst>
                <a:cxn ang="0">
                  <a:pos x="8" y="5"/>
                </a:cxn>
                <a:cxn ang="0">
                  <a:pos x="8" y="0"/>
                </a:cxn>
                <a:cxn ang="0">
                  <a:pos x="4" y="0"/>
                </a:cxn>
                <a:cxn ang="0">
                  <a:pos x="4" y="10"/>
                </a:cxn>
                <a:cxn ang="0">
                  <a:pos x="0" y="5"/>
                </a:cxn>
                <a:cxn ang="0">
                  <a:pos x="8" y="5"/>
                </a:cxn>
                <a:cxn ang="0">
                  <a:pos x="8" y="5"/>
                </a:cxn>
                <a:cxn ang="0">
                  <a:pos x="8" y="5"/>
                </a:cxn>
              </a:cxnLst>
              <a:rect l="0" t="0" r="r" b="b"/>
              <a:pathLst>
                <a:path w="8" h="10">
                  <a:moveTo>
                    <a:pt x="8" y="5"/>
                  </a:moveTo>
                  <a:lnTo>
                    <a:pt x="8" y="0"/>
                  </a:lnTo>
                  <a:lnTo>
                    <a:pt x="4" y="0"/>
                  </a:lnTo>
                  <a:lnTo>
                    <a:pt x="4" y="10"/>
                  </a:lnTo>
                  <a:lnTo>
                    <a:pt x="0" y="5"/>
                  </a:lnTo>
                  <a:lnTo>
                    <a:pt x="8" y="5"/>
                  </a:lnTo>
                  <a:lnTo>
                    <a:pt x="8" y="5"/>
                  </a:lnTo>
                  <a:lnTo>
                    <a:pt x="8" y="5"/>
                  </a:lnTo>
                  <a:close/>
                </a:path>
              </a:pathLst>
            </a:custGeom>
            <a:solidFill>
              <a:srgbClr val="FFFFFF"/>
            </a:solidFill>
            <a:ln w="9525">
              <a:noFill/>
              <a:round/>
              <a:headEnd/>
              <a:tailEnd/>
            </a:ln>
          </p:spPr>
          <p:txBody>
            <a:bodyPr/>
            <a:lstStyle/>
            <a:p>
              <a:endParaRPr lang="en-US"/>
            </a:p>
          </p:txBody>
        </p:sp>
        <p:sp>
          <p:nvSpPr>
            <p:cNvPr id="3092" name="Freeform 20"/>
            <p:cNvSpPr>
              <a:spLocks/>
            </p:cNvSpPr>
            <p:nvPr userDrawn="1"/>
          </p:nvSpPr>
          <p:spPr bwMode="auto">
            <a:xfrm>
              <a:off x="4810" y="3192"/>
              <a:ext cx="8" cy="97"/>
            </a:xfrm>
            <a:custGeom>
              <a:avLst/>
              <a:gdLst/>
              <a:ahLst/>
              <a:cxnLst>
                <a:cxn ang="0">
                  <a:pos x="0" y="0"/>
                </a:cxn>
                <a:cxn ang="0">
                  <a:pos x="8" y="0"/>
                </a:cxn>
                <a:cxn ang="0">
                  <a:pos x="8" y="97"/>
                </a:cxn>
                <a:cxn ang="0">
                  <a:pos x="0" y="97"/>
                </a:cxn>
                <a:cxn ang="0">
                  <a:pos x="0" y="0"/>
                </a:cxn>
                <a:cxn ang="0">
                  <a:pos x="0" y="0"/>
                </a:cxn>
                <a:cxn ang="0">
                  <a:pos x="0" y="0"/>
                </a:cxn>
              </a:cxnLst>
              <a:rect l="0" t="0" r="r" b="b"/>
              <a:pathLst>
                <a:path w="8" h="97">
                  <a:moveTo>
                    <a:pt x="0" y="0"/>
                  </a:moveTo>
                  <a:lnTo>
                    <a:pt x="8" y="0"/>
                  </a:lnTo>
                  <a:lnTo>
                    <a:pt x="8" y="97"/>
                  </a:lnTo>
                  <a:lnTo>
                    <a:pt x="0" y="97"/>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093" name="Freeform 21"/>
            <p:cNvSpPr>
              <a:spLocks/>
            </p:cNvSpPr>
            <p:nvPr userDrawn="1"/>
          </p:nvSpPr>
          <p:spPr bwMode="auto">
            <a:xfrm>
              <a:off x="4810" y="3284"/>
              <a:ext cx="8" cy="10"/>
            </a:xfrm>
            <a:custGeom>
              <a:avLst/>
              <a:gdLst/>
              <a:ahLst/>
              <a:cxnLst>
                <a:cxn ang="0">
                  <a:pos x="4" y="10"/>
                </a:cxn>
                <a:cxn ang="0">
                  <a:pos x="0" y="10"/>
                </a:cxn>
                <a:cxn ang="0">
                  <a:pos x="0" y="5"/>
                </a:cxn>
                <a:cxn ang="0">
                  <a:pos x="8" y="5"/>
                </a:cxn>
                <a:cxn ang="0">
                  <a:pos x="4" y="0"/>
                </a:cxn>
                <a:cxn ang="0">
                  <a:pos x="4" y="10"/>
                </a:cxn>
                <a:cxn ang="0">
                  <a:pos x="4" y="10"/>
                </a:cxn>
                <a:cxn ang="0">
                  <a:pos x="4" y="10"/>
                </a:cxn>
              </a:cxnLst>
              <a:rect l="0" t="0" r="r" b="b"/>
              <a:pathLst>
                <a:path w="8" h="10">
                  <a:moveTo>
                    <a:pt x="4" y="10"/>
                  </a:moveTo>
                  <a:lnTo>
                    <a:pt x="0" y="10"/>
                  </a:lnTo>
                  <a:lnTo>
                    <a:pt x="0" y="5"/>
                  </a:lnTo>
                  <a:lnTo>
                    <a:pt x="8" y="5"/>
                  </a:lnTo>
                  <a:lnTo>
                    <a:pt x="4" y="0"/>
                  </a:lnTo>
                  <a:lnTo>
                    <a:pt x="4" y="10"/>
                  </a:lnTo>
                  <a:lnTo>
                    <a:pt x="4" y="10"/>
                  </a:lnTo>
                  <a:lnTo>
                    <a:pt x="4" y="10"/>
                  </a:lnTo>
                  <a:close/>
                </a:path>
              </a:pathLst>
            </a:custGeom>
            <a:solidFill>
              <a:srgbClr val="FFFFFF"/>
            </a:solidFill>
            <a:ln w="9525">
              <a:noFill/>
              <a:round/>
              <a:headEnd/>
              <a:tailEnd/>
            </a:ln>
          </p:spPr>
          <p:txBody>
            <a:bodyPr/>
            <a:lstStyle/>
            <a:p>
              <a:endParaRPr lang="en-US"/>
            </a:p>
          </p:txBody>
        </p:sp>
        <p:sp>
          <p:nvSpPr>
            <p:cNvPr id="3094" name="Freeform 22"/>
            <p:cNvSpPr>
              <a:spLocks/>
            </p:cNvSpPr>
            <p:nvPr userDrawn="1"/>
          </p:nvSpPr>
          <p:spPr bwMode="auto">
            <a:xfrm>
              <a:off x="4814" y="3188"/>
              <a:ext cx="204" cy="8"/>
            </a:xfrm>
            <a:custGeom>
              <a:avLst/>
              <a:gdLst/>
              <a:ahLst/>
              <a:cxnLst>
                <a:cxn ang="0">
                  <a:pos x="0" y="0"/>
                </a:cxn>
                <a:cxn ang="0">
                  <a:pos x="0" y="8"/>
                </a:cxn>
                <a:cxn ang="0">
                  <a:pos x="204" y="8"/>
                </a:cxn>
                <a:cxn ang="0">
                  <a:pos x="204" y="0"/>
                </a:cxn>
                <a:cxn ang="0">
                  <a:pos x="0" y="0"/>
                </a:cxn>
                <a:cxn ang="0">
                  <a:pos x="0" y="0"/>
                </a:cxn>
                <a:cxn ang="0">
                  <a:pos x="0" y="0"/>
                </a:cxn>
              </a:cxnLst>
              <a:rect l="0" t="0" r="r" b="b"/>
              <a:pathLst>
                <a:path w="204" h="8">
                  <a:moveTo>
                    <a:pt x="0" y="0"/>
                  </a:moveTo>
                  <a:lnTo>
                    <a:pt x="0" y="8"/>
                  </a:lnTo>
                  <a:lnTo>
                    <a:pt x="204" y="8"/>
                  </a:lnTo>
                  <a:lnTo>
                    <a:pt x="204" y="0"/>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095" name="Freeform 23"/>
            <p:cNvSpPr>
              <a:spLocks/>
            </p:cNvSpPr>
            <p:nvPr userDrawn="1"/>
          </p:nvSpPr>
          <p:spPr bwMode="auto">
            <a:xfrm>
              <a:off x="4810" y="3188"/>
              <a:ext cx="8" cy="8"/>
            </a:xfrm>
            <a:custGeom>
              <a:avLst/>
              <a:gdLst/>
              <a:ahLst/>
              <a:cxnLst>
                <a:cxn ang="0">
                  <a:pos x="0" y="4"/>
                </a:cxn>
                <a:cxn ang="0">
                  <a:pos x="0" y="0"/>
                </a:cxn>
                <a:cxn ang="0">
                  <a:pos x="4" y="0"/>
                </a:cxn>
                <a:cxn ang="0">
                  <a:pos x="4" y="8"/>
                </a:cxn>
                <a:cxn ang="0">
                  <a:pos x="8" y="4"/>
                </a:cxn>
                <a:cxn ang="0">
                  <a:pos x="0" y="4"/>
                </a:cxn>
                <a:cxn ang="0">
                  <a:pos x="0" y="4"/>
                </a:cxn>
                <a:cxn ang="0">
                  <a:pos x="0" y="4"/>
                </a:cxn>
              </a:cxnLst>
              <a:rect l="0" t="0" r="r" b="b"/>
              <a:pathLst>
                <a:path w="8" h="8">
                  <a:moveTo>
                    <a:pt x="0" y="4"/>
                  </a:moveTo>
                  <a:lnTo>
                    <a:pt x="0" y="0"/>
                  </a:lnTo>
                  <a:lnTo>
                    <a:pt x="4" y="0"/>
                  </a:lnTo>
                  <a:lnTo>
                    <a:pt x="4" y="8"/>
                  </a:lnTo>
                  <a:lnTo>
                    <a:pt x="8" y="4"/>
                  </a:lnTo>
                  <a:lnTo>
                    <a:pt x="0" y="4"/>
                  </a:lnTo>
                  <a:lnTo>
                    <a:pt x="0" y="4"/>
                  </a:lnTo>
                  <a:lnTo>
                    <a:pt x="0" y="4"/>
                  </a:lnTo>
                  <a:close/>
                </a:path>
              </a:pathLst>
            </a:custGeom>
            <a:solidFill>
              <a:srgbClr val="FFFFFF"/>
            </a:solidFill>
            <a:ln w="9525">
              <a:noFill/>
              <a:round/>
              <a:headEnd/>
              <a:tailEnd/>
            </a:ln>
          </p:spPr>
          <p:txBody>
            <a:bodyPr/>
            <a:lstStyle/>
            <a:p>
              <a:endParaRPr lang="en-US"/>
            </a:p>
          </p:txBody>
        </p:sp>
        <p:sp>
          <p:nvSpPr>
            <p:cNvPr id="3096" name="Freeform 24"/>
            <p:cNvSpPr>
              <a:spLocks/>
            </p:cNvSpPr>
            <p:nvPr userDrawn="1"/>
          </p:nvSpPr>
          <p:spPr bwMode="auto">
            <a:xfrm>
              <a:off x="5014" y="3192"/>
              <a:ext cx="8" cy="97"/>
            </a:xfrm>
            <a:custGeom>
              <a:avLst/>
              <a:gdLst/>
              <a:ahLst/>
              <a:cxnLst>
                <a:cxn ang="0">
                  <a:pos x="0" y="0"/>
                </a:cxn>
                <a:cxn ang="0">
                  <a:pos x="8" y="0"/>
                </a:cxn>
                <a:cxn ang="0">
                  <a:pos x="8" y="97"/>
                </a:cxn>
                <a:cxn ang="0">
                  <a:pos x="0" y="97"/>
                </a:cxn>
                <a:cxn ang="0">
                  <a:pos x="0" y="0"/>
                </a:cxn>
                <a:cxn ang="0">
                  <a:pos x="0" y="0"/>
                </a:cxn>
                <a:cxn ang="0">
                  <a:pos x="0" y="0"/>
                </a:cxn>
              </a:cxnLst>
              <a:rect l="0" t="0" r="r" b="b"/>
              <a:pathLst>
                <a:path w="8" h="97">
                  <a:moveTo>
                    <a:pt x="0" y="0"/>
                  </a:moveTo>
                  <a:lnTo>
                    <a:pt x="8" y="0"/>
                  </a:lnTo>
                  <a:lnTo>
                    <a:pt x="8" y="97"/>
                  </a:lnTo>
                  <a:lnTo>
                    <a:pt x="0" y="97"/>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097" name="Freeform 25"/>
            <p:cNvSpPr>
              <a:spLocks/>
            </p:cNvSpPr>
            <p:nvPr userDrawn="1"/>
          </p:nvSpPr>
          <p:spPr bwMode="auto">
            <a:xfrm>
              <a:off x="5014" y="3188"/>
              <a:ext cx="8" cy="8"/>
            </a:xfrm>
            <a:custGeom>
              <a:avLst/>
              <a:gdLst/>
              <a:ahLst/>
              <a:cxnLst>
                <a:cxn ang="0">
                  <a:pos x="4" y="0"/>
                </a:cxn>
                <a:cxn ang="0">
                  <a:pos x="8" y="0"/>
                </a:cxn>
                <a:cxn ang="0">
                  <a:pos x="8" y="4"/>
                </a:cxn>
                <a:cxn ang="0">
                  <a:pos x="0" y="4"/>
                </a:cxn>
                <a:cxn ang="0">
                  <a:pos x="4" y="8"/>
                </a:cxn>
                <a:cxn ang="0">
                  <a:pos x="4" y="0"/>
                </a:cxn>
                <a:cxn ang="0">
                  <a:pos x="4" y="0"/>
                </a:cxn>
                <a:cxn ang="0">
                  <a:pos x="4" y="0"/>
                </a:cxn>
              </a:cxnLst>
              <a:rect l="0" t="0" r="r" b="b"/>
              <a:pathLst>
                <a:path w="8" h="8">
                  <a:moveTo>
                    <a:pt x="4" y="0"/>
                  </a:moveTo>
                  <a:lnTo>
                    <a:pt x="8" y="0"/>
                  </a:lnTo>
                  <a:lnTo>
                    <a:pt x="8" y="4"/>
                  </a:lnTo>
                  <a:lnTo>
                    <a:pt x="0" y="4"/>
                  </a:lnTo>
                  <a:lnTo>
                    <a:pt x="4" y="8"/>
                  </a:lnTo>
                  <a:lnTo>
                    <a:pt x="4" y="0"/>
                  </a:lnTo>
                  <a:lnTo>
                    <a:pt x="4" y="0"/>
                  </a:lnTo>
                  <a:lnTo>
                    <a:pt x="4" y="0"/>
                  </a:lnTo>
                  <a:close/>
                </a:path>
              </a:pathLst>
            </a:custGeom>
            <a:solidFill>
              <a:srgbClr val="FFFFFF"/>
            </a:solidFill>
            <a:ln w="9525">
              <a:noFill/>
              <a:round/>
              <a:headEnd/>
              <a:tailEnd/>
            </a:ln>
          </p:spPr>
          <p:txBody>
            <a:bodyPr/>
            <a:lstStyle/>
            <a:p>
              <a:endParaRPr lang="en-US"/>
            </a:p>
          </p:txBody>
        </p:sp>
        <p:sp>
          <p:nvSpPr>
            <p:cNvPr id="3098" name="Freeform 26"/>
            <p:cNvSpPr>
              <a:spLocks/>
            </p:cNvSpPr>
            <p:nvPr userDrawn="1"/>
          </p:nvSpPr>
          <p:spPr bwMode="auto">
            <a:xfrm>
              <a:off x="4965" y="3285"/>
              <a:ext cx="53" cy="9"/>
            </a:xfrm>
            <a:custGeom>
              <a:avLst/>
              <a:gdLst/>
              <a:ahLst/>
              <a:cxnLst>
                <a:cxn ang="0">
                  <a:pos x="0" y="0"/>
                </a:cxn>
                <a:cxn ang="0">
                  <a:pos x="53" y="0"/>
                </a:cxn>
                <a:cxn ang="0">
                  <a:pos x="53" y="9"/>
                </a:cxn>
                <a:cxn ang="0">
                  <a:pos x="0" y="9"/>
                </a:cxn>
                <a:cxn ang="0">
                  <a:pos x="0" y="0"/>
                </a:cxn>
                <a:cxn ang="0">
                  <a:pos x="0" y="0"/>
                </a:cxn>
                <a:cxn ang="0">
                  <a:pos x="0" y="0"/>
                </a:cxn>
              </a:cxnLst>
              <a:rect l="0" t="0" r="r" b="b"/>
              <a:pathLst>
                <a:path w="53" h="9">
                  <a:moveTo>
                    <a:pt x="0" y="0"/>
                  </a:moveTo>
                  <a:lnTo>
                    <a:pt x="53" y="0"/>
                  </a:lnTo>
                  <a:lnTo>
                    <a:pt x="53" y="9"/>
                  </a:lnTo>
                  <a:lnTo>
                    <a:pt x="0" y="9"/>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099" name="Freeform 27"/>
            <p:cNvSpPr>
              <a:spLocks/>
            </p:cNvSpPr>
            <p:nvPr userDrawn="1"/>
          </p:nvSpPr>
          <p:spPr bwMode="auto">
            <a:xfrm>
              <a:off x="5014" y="3285"/>
              <a:ext cx="8" cy="9"/>
            </a:xfrm>
            <a:custGeom>
              <a:avLst/>
              <a:gdLst/>
              <a:ahLst/>
              <a:cxnLst>
                <a:cxn ang="0">
                  <a:pos x="8" y="4"/>
                </a:cxn>
                <a:cxn ang="0">
                  <a:pos x="8" y="9"/>
                </a:cxn>
                <a:cxn ang="0">
                  <a:pos x="4" y="9"/>
                </a:cxn>
                <a:cxn ang="0">
                  <a:pos x="4" y="0"/>
                </a:cxn>
                <a:cxn ang="0">
                  <a:pos x="0" y="4"/>
                </a:cxn>
                <a:cxn ang="0">
                  <a:pos x="8" y="4"/>
                </a:cxn>
                <a:cxn ang="0">
                  <a:pos x="8" y="4"/>
                </a:cxn>
                <a:cxn ang="0">
                  <a:pos x="8" y="4"/>
                </a:cxn>
              </a:cxnLst>
              <a:rect l="0" t="0" r="r" b="b"/>
              <a:pathLst>
                <a:path w="8" h="9">
                  <a:moveTo>
                    <a:pt x="8" y="4"/>
                  </a:moveTo>
                  <a:lnTo>
                    <a:pt x="8" y="9"/>
                  </a:lnTo>
                  <a:lnTo>
                    <a:pt x="4" y="9"/>
                  </a:lnTo>
                  <a:lnTo>
                    <a:pt x="4" y="0"/>
                  </a:lnTo>
                  <a:lnTo>
                    <a:pt x="0" y="4"/>
                  </a:lnTo>
                  <a:lnTo>
                    <a:pt x="8" y="4"/>
                  </a:lnTo>
                  <a:lnTo>
                    <a:pt x="8" y="4"/>
                  </a:lnTo>
                  <a:lnTo>
                    <a:pt x="8" y="4"/>
                  </a:lnTo>
                  <a:close/>
                </a:path>
              </a:pathLst>
            </a:custGeom>
            <a:solidFill>
              <a:srgbClr val="FFFFFF"/>
            </a:solidFill>
            <a:ln w="9525">
              <a:noFill/>
              <a:round/>
              <a:headEnd/>
              <a:tailEnd/>
            </a:ln>
          </p:spPr>
          <p:txBody>
            <a:bodyPr/>
            <a:lstStyle/>
            <a:p>
              <a:endParaRPr lang="en-US"/>
            </a:p>
          </p:txBody>
        </p:sp>
        <p:sp>
          <p:nvSpPr>
            <p:cNvPr id="3100" name="Freeform 28"/>
            <p:cNvSpPr>
              <a:spLocks/>
            </p:cNvSpPr>
            <p:nvPr userDrawn="1"/>
          </p:nvSpPr>
          <p:spPr bwMode="auto">
            <a:xfrm>
              <a:off x="4962" y="3289"/>
              <a:ext cx="7" cy="242"/>
            </a:xfrm>
            <a:custGeom>
              <a:avLst/>
              <a:gdLst/>
              <a:ahLst/>
              <a:cxnLst>
                <a:cxn ang="0">
                  <a:pos x="7" y="0"/>
                </a:cxn>
                <a:cxn ang="0">
                  <a:pos x="0" y="0"/>
                </a:cxn>
                <a:cxn ang="0">
                  <a:pos x="0" y="121"/>
                </a:cxn>
                <a:cxn ang="0">
                  <a:pos x="0" y="242"/>
                </a:cxn>
                <a:cxn ang="0">
                  <a:pos x="7" y="242"/>
                </a:cxn>
                <a:cxn ang="0">
                  <a:pos x="7" y="121"/>
                </a:cxn>
                <a:cxn ang="0">
                  <a:pos x="7" y="0"/>
                </a:cxn>
                <a:cxn ang="0">
                  <a:pos x="7" y="0"/>
                </a:cxn>
                <a:cxn ang="0">
                  <a:pos x="7" y="0"/>
                </a:cxn>
              </a:cxnLst>
              <a:rect l="0" t="0" r="r" b="b"/>
              <a:pathLst>
                <a:path w="7" h="242">
                  <a:moveTo>
                    <a:pt x="7" y="0"/>
                  </a:moveTo>
                  <a:lnTo>
                    <a:pt x="0" y="0"/>
                  </a:lnTo>
                  <a:lnTo>
                    <a:pt x="0" y="121"/>
                  </a:lnTo>
                  <a:lnTo>
                    <a:pt x="0" y="242"/>
                  </a:lnTo>
                  <a:lnTo>
                    <a:pt x="7" y="242"/>
                  </a:lnTo>
                  <a:lnTo>
                    <a:pt x="7" y="121"/>
                  </a:lnTo>
                  <a:lnTo>
                    <a:pt x="7" y="0"/>
                  </a:lnTo>
                  <a:lnTo>
                    <a:pt x="7" y="0"/>
                  </a:lnTo>
                  <a:lnTo>
                    <a:pt x="7" y="0"/>
                  </a:lnTo>
                  <a:close/>
                </a:path>
              </a:pathLst>
            </a:custGeom>
            <a:solidFill>
              <a:srgbClr val="FFFFFF"/>
            </a:solidFill>
            <a:ln w="9525">
              <a:noFill/>
              <a:round/>
              <a:headEnd/>
              <a:tailEnd/>
            </a:ln>
          </p:spPr>
          <p:txBody>
            <a:bodyPr/>
            <a:lstStyle/>
            <a:p>
              <a:endParaRPr lang="en-US"/>
            </a:p>
          </p:txBody>
        </p:sp>
        <p:sp>
          <p:nvSpPr>
            <p:cNvPr id="3101" name="Freeform 29"/>
            <p:cNvSpPr>
              <a:spLocks/>
            </p:cNvSpPr>
            <p:nvPr userDrawn="1"/>
          </p:nvSpPr>
          <p:spPr bwMode="auto">
            <a:xfrm>
              <a:off x="4962" y="3285"/>
              <a:ext cx="7" cy="9"/>
            </a:xfrm>
            <a:custGeom>
              <a:avLst/>
              <a:gdLst/>
              <a:ahLst/>
              <a:cxnLst>
                <a:cxn ang="0">
                  <a:pos x="3" y="0"/>
                </a:cxn>
                <a:cxn ang="0">
                  <a:pos x="0" y="0"/>
                </a:cxn>
                <a:cxn ang="0">
                  <a:pos x="0" y="4"/>
                </a:cxn>
                <a:cxn ang="0">
                  <a:pos x="7" y="4"/>
                </a:cxn>
                <a:cxn ang="0">
                  <a:pos x="3" y="9"/>
                </a:cxn>
                <a:cxn ang="0">
                  <a:pos x="3" y="0"/>
                </a:cxn>
                <a:cxn ang="0">
                  <a:pos x="3" y="0"/>
                </a:cxn>
                <a:cxn ang="0">
                  <a:pos x="3" y="0"/>
                </a:cxn>
              </a:cxnLst>
              <a:rect l="0" t="0" r="r" b="b"/>
              <a:pathLst>
                <a:path w="7" h="9">
                  <a:moveTo>
                    <a:pt x="3" y="0"/>
                  </a:moveTo>
                  <a:lnTo>
                    <a:pt x="0" y="0"/>
                  </a:lnTo>
                  <a:lnTo>
                    <a:pt x="0" y="4"/>
                  </a:lnTo>
                  <a:lnTo>
                    <a:pt x="7" y="4"/>
                  </a:lnTo>
                  <a:lnTo>
                    <a:pt x="3" y="9"/>
                  </a:lnTo>
                  <a:lnTo>
                    <a:pt x="3" y="0"/>
                  </a:lnTo>
                  <a:lnTo>
                    <a:pt x="3" y="0"/>
                  </a:lnTo>
                  <a:lnTo>
                    <a:pt x="3" y="0"/>
                  </a:lnTo>
                  <a:close/>
                </a:path>
              </a:pathLst>
            </a:custGeom>
            <a:solidFill>
              <a:srgbClr val="FFFFFF"/>
            </a:solidFill>
            <a:ln w="9525">
              <a:noFill/>
              <a:round/>
              <a:headEnd/>
              <a:tailEnd/>
            </a:ln>
          </p:spPr>
          <p:txBody>
            <a:bodyPr/>
            <a:lstStyle/>
            <a:p>
              <a:endParaRPr lang="en-US"/>
            </a:p>
          </p:txBody>
        </p:sp>
        <p:sp>
          <p:nvSpPr>
            <p:cNvPr id="3102" name="Freeform 30"/>
            <p:cNvSpPr>
              <a:spLocks/>
            </p:cNvSpPr>
            <p:nvPr userDrawn="1"/>
          </p:nvSpPr>
          <p:spPr bwMode="auto">
            <a:xfrm>
              <a:off x="4965" y="3526"/>
              <a:ext cx="53" cy="9"/>
            </a:xfrm>
            <a:custGeom>
              <a:avLst/>
              <a:gdLst/>
              <a:ahLst/>
              <a:cxnLst>
                <a:cxn ang="0">
                  <a:pos x="0" y="0"/>
                </a:cxn>
                <a:cxn ang="0">
                  <a:pos x="0" y="7"/>
                </a:cxn>
                <a:cxn ang="0">
                  <a:pos x="53" y="9"/>
                </a:cxn>
                <a:cxn ang="0">
                  <a:pos x="53" y="0"/>
                </a:cxn>
                <a:cxn ang="0">
                  <a:pos x="0" y="0"/>
                </a:cxn>
                <a:cxn ang="0">
                  <a:pos x="0" y="0"/>
                </a:cxn>
                <a:cxn ang="0">
                  <a:pos x="0" y="0"/>
                </a:cxn>
              </a:cxnLst>
              <a:rect l="0" t="0" r="r" b="b"/>
              <a:pathLst>
                <a:path w="53" h="9">
                  <a:moveTo>
                    <a:pt x="0" y="0"/>
                  </a:moveTo>
                  <a:lnTo>
                    <a:pt x="0" y="7"/>
                  </a:lnTo>
                  <a:lnTo>
                    <a:pt x="53" y="9"/>
                  </a:lnTo>
                  <a:lnTo>
                    <a:pt x="53" y="0"/>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103" name="Freeform 31"/>
            <p:cNvSpPr>
              <a:spLocks/>
            </p:cNvSpPr>
            <p:nvPr userDrawn="1"/>
          </p:nvSpPr>
          <p:spPr bwMode="auto">
            <a:xfrm>
              <a:off x="4962" y="3526"/>
              <a:ext cx="7" cy="7"/>
            </a:xfrm>
            <a:custGeom>
              <a:avLst/>
              <a:gdLst/>
              <a:ahLst/>
              <a:cxnLst>
                <a:cxn ang="0">
                  <a:pos x="0" y="5"/>
                </a:cxn>
                <a:cxn ang="0">
                  <a:pos x="0" y="7"/>
                </a:cxn>
                <a:cxn ang="0">
                  <a:pos x="3" y="7"/>
                </a:cxn>
                <a:cxn ang="0">
                  <a:pos x="3" y="0"/>
                </a:cxn>
                <a:cxn ang="0">
                  <a:pos x="7" y="5"/>
                </a:cxn>
                <a:cxn ang="0">
                  <a:pos x="0" y="5"/>
                </a:cxn>
                <a:cxn ang="0">
                  <a:pos x="0" y="5"/>
                </a:cxn>
                <a:cxn ang="0">
                  <a:pos x="0" y="5"/>
                </a:cxn>
              </a:cxnLst>
              <a:rect l="0" t="0" r="r" b="b"/>
              <a:pathLst>
                <a:path w="7" h="7">
                  <a:moveTo>
                    <a:pt x="0" y="5"/>
                  </a:moveTo>
                  <a:lnTo>
                    <a:pt x="0" y="7"/>
                  </a:lnTo>
                  <a:lnTo>
                    <a:pt x="3" y="7"/>
                  </a:lnTo>
                  <a:lnTo>
                    <a:pt x="3" y="0"/>
                  </a:lnTo>
                  <a:lnTo>
                    <a:pt x="7" y="5"/>
                  </a:lnTo>
                  <a:lnTo>
                    <a:pt x="0" y="5"/>
                  </a:lnTo>
                  <a:lnTo>
                    <a:pt x="0" y="5"/>
                  </a:lnTo>
                  <a:lnTo>
                    <a:pt x="0" y="5"/>
                  </a:lnTo>
                  <a:close/>
                </a:path>
              </a:pathLst>
            </a:custGeom>
            <a:solidFill>
              <a:srgbClr val="FFFFFF"/>
            </a:solidFill>
            <a:ln w="9525">
              <a:noFill/>
              <a:round/>
              <a:headEnd/>
              <a:tailEnd/>
            </a:ln>
          </p:spPr>
          <p:txBody>
            <a:bodyPr/>
            <a:lstStyle/>
            <a:p>
              <a:endParaRPr lang="en-US"/>
            </a:p>
          </p:txBody>
        </p:sp>
        <p:sp>
          <p:nvSpPr>
            <p:cNvPr id="3104" name="Freeform 32"/>
            <p:cNvSpPr>
              <a:spLocks/>
            </p:cNvSpPr>
            <p:nvPr userDrawn="1"/>
          </p:nvSpPr>
          <p:spPr bwMode="auto">
            <a:xfrm>
              <a:off x="5014" y="3531"/>
              <a:ext cx="8" cy="93"/>
            </a:xfrm>
            <a:custGeom>
              <a:avLst/>
              <a:gdLst/>
              <a:ahLst/>
              <a:cxnLst>
                <a:cxn ang="0">
                  <a:pos x="0" y="0"/>
                </a:cxn>
                <a:cxn ang="0">
                  <a:pos x="8" y="0"/>
                </a:cxn>
                <a:cxn ang="0">
                  <a:pos x="8" y="93"/>
                </a:cxn>
                <a:cxn ang="0">
                  <a:pos x="0" y="93"/>
                </a:cxn>
                <a:cxn ang="0">
                  <a:pos x="0" y="0"/>
                </a:cxn>
                <a:cxn ang="0">
                  <a:pos x="0" y="0"/>
                </a:cxn>
                <a:cxn ang="0">
                  <a:pos x="0" y="0"/>
                </a:cxn>
              </a:cxnLst>
              <a:rect l="0" t="0" r="r" b="b"/>
              <a:pathLst>
                <a:path w="8" h="93">
                  <a:moveTo>
                    <a:pt x="0" y="0"/>
                  </a:moveTo>
                  <a:lnTo>
                    <a:pt x="8" y="0"/>
                  </a:lnTo>
                  <a:lnTo>
                    <a:pt x="8" y="93"/>
                  </a:lnTo>
                  <a:lnTo>
                    <a:pt x="0" y="93"/>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105" name="Freeform 33"/>
            <p:cNvSpPr>
              <a:spLocks/>
            </p:cNvSpPr>
            <p:nvPr userDrawn="1"/>
          </p:nvSpPr>
          <p:spPr bwMode="auto">
            <a:xfrm>
              <a:off x="5014" y="3526"/>
              <a:ext cx="8" cy="9"/>
            </a:xfrm>
            <a:custGeom>
              <a:avLst/>
              <a:gdLst/>
              <a:ahLst/>
              <a:cxnLst>
                <a:cxn ang="0">
                  <a:pos x="4" y="0"/>
                </a:cxn>
                <a:cxn ang="0">
                  <a:pos x="8" y="0"/>
                </a:cxn>
                <a:cxn ang="0">
                  <a:pos x="8" y="5"/>
                </a:cxn>
                <a:cxn ang="0">
                  <a:pos x="0" y="5"/>
                </a:cxn>
                <a:cxn ang="0">
                  <a:pos x="4" y="9"/>
                </a:cxn>
                <a:cxn ang="0">
                  <a:pos x="4" y="0"/>
                </a:cxn>
                <a:cxn ang="0">
                  <a:pos x="4" y="0"/>
                </a:cxn>
                <a:cxn ang="0">
                  <a:pos x="4" y="0"/>
                </a:cxn>
              </a:cxnLst>
              <a:rect l="0" t="0" r="r" b="b"/>
              <a:pathLst>
                <a:path w="8" h="9">
                  <a:moveTo>
                    <a:pt x="4" y="0"/>
                  </a:moveTo>
                  <a:lnTo>
                    <a:pt x="8" y="0"/>
                  </a:lnTo>
                  <a:lnTo>
                    <a:pt x="8" y="5"/>
                  </a:lnTo>
                  <a:lnTo>
                    <a:pt x="0" y="5"/>
                  </a:lnTo>
                  <a:lnTo>
                    <a:pt x="4" y="9"/>
                  </a:lnTo>
                  <a:lnTo>
                    <a:pt x="4" y="0"/>
                  </a:lnTo>
                  <a:lnTo>
                    <a:pt x="4" y="0"/>
                  </a:lnTo>
                  <a:lnTo>
                    <a:pt x="4" y="0"/>
                  </a:lnTo>
                  <a:close/>
                </a:path>
              </a:pathLst>
            </a:custGeom>
            <a:solidFill>
              <a:srgbClr val="FFFFFF"/>
            </a:solidFill>
            <a:ln w="9525">
              <a:noFill/>
              <a:round/>
              <a:headEnd/>
              <a:tailEnd/>
            </a:ln>
          </p:spPr>
          <p:txBody>
            <a:bodyPr/>
            <a:lstStyle/>
            <a:p>
              <a:endParaRPr lang="en-US"/>
            </a:p>
          </p:txBody>
        </p:sp>
        <p:sp>
          <p:nvSpPr>
            <p:cNvPr id="3106" name="Freeform 34"/>
            <p:cNvSpPr>
              <a:spLocks/>
            </p:cNvSpPr>
            <p:nvPr userDrawn="1"/>
          </p:nvSpPr>
          <p:spPr bwMode="auto">
            <a:xfrm>
              <a:off x="4887" y="3620"/>
              <a:ext cx="131" cy="8"/>
            </a:xfrm>
            <a:custGeom>
              <a:avLst/>
              <a:gdLst/>
              <a:ahLst/>
              <a:cxnLst>
                <a:cxn ang="0">
                  <a:pos x="0" y="0"/>
                </a:cxn>
                <a:cxn ang="0">
                  <a:pos x="131" y="0"/>
                </a:cxn>
                <a:cxn ang="0">
                  <a:pos x="131" y="8"/>
                </a:cxn>
                <a:cxn ang="0">
                  <a:pos x="0" y="8"/>
                </a:cxn>
                <a:cxn ang="0">
                  <a:pos x="0" y="0"/>
                </a:cxn>
                <a:cxn ang="0">
                  <a:pos x="0" y="0"/>
                </a:cxn>
                <a:cxn ang="0">
                  <a:pos x="0" y="0"/>
                </a:cxn>
              </a:cxnLst>
              <a:rect l="0" t="0" r="r" b="b"/>
              <a:pathLst>
                <a:path w="131" h="8">
                  <a:moveTo>
                    <a:pt x="0" y="0"/>
                  </a:moveTo>
                  <a:lnTo>
                    <a:pt x="131" y="0"/>
                  </a:lnTo>
                  <a:lnTo>
                    <a:pt x="131" y="8"/>
                  </a:lnTo>
                  <a:lnTo>
                    <a:pt x="0" y="8"/>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107" name="Freeform 35"/>
            <p:cNvSpPr>
              <a:spLocks/>
            </p:cNvSpPr>
            <p:nvPr userDrawn="1"/>
          </p:nvSpPr>
          <p:spPr bwMode="auto">
            <a:xfrm>
              <a:off x="5014" y="3620"/>
              <a:ext cx="8" cy="8"/>
            </a:xfrm>
            <a:custGeom>
              <a:avLst/>
              <a:gdLst/>
              <a:ahLst/>
              <a:cxnLst>
                <a:cxn ang="0">
                  <a:pos x="8" y="4"/>
                </a:cxn>
                <a:cxn ang="0">
                  <a:pos x="8" y="8"/>
                </a:cxn>
                <a:cxn ang="0">
                  <a:pos x="4" y="8"/>
                </a:cxn>
                <a:cxn ang="0">
                  <a:pos x="4" y="0"/>
                </a:cxn>
                <a:cxn ang="0">
                  <a:pos x="0" y="4"/>
                </a:cxn>
                <a:cxn ang="0">
                  <a:pos x="8" y="4"/>
                </a:cxn>
                <a:cxn ang="0">
                  <a:pos x="8" y="4"/>
                </a:cxn>
                <a:cxn ang="0">
                  <a:pos x="8" y="4"/>
                </a:cxn>
              </a:cxnLst>
              <a:rect l="0" t="0" r="r" b="b"/>
              <a:pathLst>
                <a:path w="8" h="8">
                  <a:moveTo>
                    <a:pt x="8" y="4"/>
                  </a:moveTo>
                  <a:lnTo>
                    <a:pt x="8" y="8"/>
                  </a:lnTo>
                  <a:lnTo>
                    <a:pt x="4" y="8"/>
                  </a:lnTo>
                  <a:lnTo>
                    <a:pt x="4" y="0"/>
                  </a:lnTo>
                  <a:lnTo>
                    <a:pt x="0" y="4"/>
                  </a:lnTo>
                  <a:lnTo>
                    <a:pt x="8" y="4"/>
                  </a:lnTo>
                  <a:lnTo>
                    <a:pt x="8" y="4"/>
                  </a:lnTo>
                  <a:lnTo>
                    <a:pt x="8" y="4"/>
                  </a:lnTo>
                  <a:close/>
                </a:path>
              </a:pathLst>
            </a:custGeom>
            <a:solidFill>
              <a:srgbClr val="FFFFFF"/>
            </a:solidFill>
            <a:ln w="9525">
              <a:noFill/>
              <a:round/>
              <a:headEnd/>
              <a:tailEnd/>
            </a:ln>
          </p:spPr>
          <p:txBody>
            <a:bodyPr/>
            <a:lstStyle/>
            <a:p>
              <a:endParaRPr lang="en-US"/>
            </a:p>
          </p:txBody>
        </p:sp>
        <p:sp>
          <p:nvSpPr>
            <p:cNvPr id="3108" name="Freeform 36"/>
            <p:cNvSpPr>
              <a:spLocks/>
            </p:cNvSpPr>
            <p:nvPr userDrawn="1"/>
          </p:nvSpPr>
          <p:spPr bwMode="auto">
            <a:xfrm>
              <a:off x="4726" y="3426"/>
              <a:ext cx="164" cy="201"/>
            </a:xfrm>
            <a:custGeom>
              <a:avLst/>
              <a:gdLst/>
              <a:ahLst/>
              <a:cxnLst>
                <a:cxn ang="0">
                  <a:pos x="159" y="201"/>
                </a:cxn>
                <a:cxn ang="0">
                  <a:pos x="164" y="195"/>
                </a:cxn>
                <a:cxn ang="0">
                  <a:pos x="5" y="0"/>
                </a:cxn>
                <a:cxn ang="0">
                  <a:pos x="0" y="5"/>
                </a:cxn>
                <a:cxn ang="0">
                  <a:pos x="159" y="201"/>
                </a:cxn>
                <a:cxn ang="0">
                  <a:pos x="159" y="201"/>
                </a:cxn>
                <a:cxn ang="0">
                  <a:pos x="159" y="201"/>
                </a:cxn>
              </a:cxnLst>
              <a:rect l="0" t="0" r="r" b="b"/>
              <a:pathLst>
                <a:path w="164" h="201">
                  <a:moveTo>
                    <a:pt x="159" y="201"/>
                  </a:moveTo>
                  <a:lnTo>
                    <a:pt x="164" y="195"/>
                  </a:lnTo>
                  <a:lnTo>
                    <a:pt x="5" y="0"/>
                  </a:lnTo>
                  <a:lnTo>
                    <a:pt x="0" y="5"/>
                  </a:lnTo>
                  <a:lnTo>
                    <a:pt x="159" y="201"/>
                  </a:lnTo>
                  <a:lnTo>
                    <a:pt x="159" y="201"/>
                  </a:lnTo>
                  <a:lnTo>
                    <a:pt x="159" y="201"/>
                  </a:lnTo>
                  <a:close/>
                </a:path>
              </a:pathLst>
            </a:custGeom>
            <a:solidFill>
              <a:srgbClr val="FFFFFF"/>
            </a:solidFill>
            <a:ln w="9525">
              <a:noFill/>
              <a:round/>
              <a:headEnd/>
              <a:tailEnd/>
            </a:ln>
          </p:spPr>
          <p:txBody>
            <a:bodyPr/>
            <a:lstStyle/>
            <a:p>
              <a:endParaRPr lang="en-US"/>
            </a:p>
          </p:txBody>
        </p:sp>
        <p:sp>
          <p:nvSpPr>
            <p:cNvPr id="3109" name="Freeform 37"/>
            <p:cNvSpPr>
              <a:spLocks/>
            </p:cNvSpPr>
            <p:nvPr userDrawn="1"/>
          </p:nvSpPr>
          <p:spPr bwMode="auto">
            <a:xfrm>
              <a:off x="4885" y="3620"/>
              <a:ext cx="5" cy="8"/>
            </a:xfrm>
            <a:custGeom>
              <a:avLst/>
              <a:gdLst/>
              <a:ahLst/>
              <a:cxnLst>
                <a:cxn ang="0">
                  <a:pos x="2" y="8"/>
                </a:cxn>
                <a:cxn ang="0">
                  <a:pos x="0" y="8"/>
                </a:cxn>
                <a:cxn ang="0">
                  <a:pos x="0" y="7"/>
                </a:cxn>
                <a:cxn ang="0">
                  <a:pos x="5" y="1"/>
                </a:cxn>
                <a:cxn ang="0">
                  <a:pos x="2" y="0"/>
                </a:cxn>
                <a:cxn ang="0">
                  <a:pos x="2" y="8"/>
                </a:cxn>
                <a:cxn ang="0">
                  <a:pos x="2" y="8"/>
                </a:cxn>
                <a:cxn ang="0">
                  <a:pos x="2" y="8"/>
                </a:cxn>
              </a:cxnLst>
              <a:rect l="0" t="0" r="r" b="b"/>
              <a:pathLst>
                <a:path w="5" h="8">
                  <a:moveTo>
                    <a:pt x="2" y="8"/>
                  </a:moveTo>
                  <a:lnTo>
                    <a:pt x="0" y="8"/>
                  </a:lnTo>
                  <a:lnTo>
                    <a:pt x="0" y="7"/>
                  </a:lnTo>
                  <a:lnTo>
                    <a:pt x="5" y="1"/>
                  </a:lnTo>
                  <a:lnTo>
                    <a:pt x="2" y="0"/>
                  </a:lnTo>
                  <a:lnTo>
                    <a:pt x="2" y="8"/>
                  </a:lnTo>
                  <a:lnTo>
                    <a:pt x="2" y="8"/>
                  </a:lnTo>
                  <a:lnTo>
                    <a:pt x="2" y="8"/>
                  </a:lnTo>
                  <a:close/>
                </a:path>
              </a:pathLst>
            </a:custGeom>
            <a:solidFill>
              <a:srgbClr val="FFFFFF"/>
            </a:solidFill>
            <a:ln w="9525">
              <a:noFill/>
              <a:round/>
              <a:headEnd/>
              <a:tailEnd/>
            </a:ln>
          </p:spPr>
          <p:txBody>
            <a:bodyPr/>
            <a:lstStyle/>
            <a:p>
              <a:endParaRPr lang="en-US"/>
            </a:p>
          </p:txBody>
        </p:sp>
        <p:sp>
          <p:nvSpPr>
            <p:cNvPr id="3110" name="Freeform 38"/>
            <p:cNvSpPr>
              <a:spLocks/>
            </p:cNvSpPr>
            <p:nvPr userDrawn="1"/>
          </p:nvSpPr>
          <p:spPr bwMode="auto">
            <a:xfrm>
              <a:off x="4724" y="3429"/>
              <a:ext cx="9" cy="102"/>
            </a:xfrm>
            <a:custGeom>
              <a:avLst/>
              <a:gdLst/>
              <a:ahLst/>
              <a:cxnLst>
                <a:cxn ang="0">
                  <a:pos x="0" y="0"/>
                </a:cxn>
                <a:cxn ang="0">
                  <a:pos x="9" y="0"/>
                </a:cxn>
                <a:cxn ang="0">
                  <a:pos x="9" y="102"/>
                </a:cxn>
                <a:cxn ang="0">
                  <a:pos x="0" y="102"/>
                </a:cxn>
                <a:cxn ang="0">
                  <a:pos x="0" y="0"/>
                </a:cxn>
                <a:cxn ang="0">
                  <a:pos x="0" y="0"/>
                </a:cxn>
                <a:cxn ang="0">
                  <a:pos x="0" y="0"/>
                </a:cxn>
              </a:cxnLst>
              <a:rect l="0" t="0" r="r" b="b"/>
              <a:pathLst>
                <a:path w="9" h="102">
                  <a:moveTo>
                    <a:pt x="0" y="0"/>
                  </a:moveTo>
                  <a:lnTo>
                    <a:pt x="9" y="0"/>
                  </a:lnTo>
                  <a:lnTo>
                    <a:pt x="9" y="102"/>
                  </a:lnTo>
                  <a:lnTo>
                    <a:pt x="0" y="102"/>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111" name="Freeform 39"/>
            <p:cNvSpPr>
              <a:spLocks/>
            </p:cNvSpPr>
            <p:nvPr userDrawn="1"/>
          </p:nvSpPr>
          <p:spPr bwMode="auto">
            <a:xfrm>
              <a:off x="4724" y="3418"/>
              <a:ext cx="9" cy="13"/>
            </a:xfrm>
            <a:custGeom>
              <a:avLst/>
              <a:gdLst/>
              <a:ahLst/>
              <a:cxnLst>
                <a:cxn ang="0">
                  <a:pos x="7" y="8"/>
                </a:cxn>
                <a:cxn ang="0">
                  <a:pos x="0" y="0"/>
                </a:cxn>
                <a:cxn ang="0">
                  <a:pos x="0" y="11"/>
                </a:cxn>
                <a:cxn ang="0">
                  <a:pos x="9" y="11"/>
                </a:cxn>
                <a:cxn ang="0">
                  <a:pos x="2" y="13"/>
                </a:cxn>
                <a:cxn ang="0">
                  <a:pos x="7" y="8"/>
                </a:cxn>
                <a:cxn ang="0">
                  <a:pos x="7" y="8"/>
                </a:cxn>
                <a:cxn ang="0">
                  <a:pos x="7" y="8"/>
                </a:cxn>
              </a:cxnLst>
              <a:rect l="0" t="0" r="r" b="b"/>
              <a:pathLst>
                <a:path w="9" h="13">
                  <a:moveTo>
                    <a:pt x="7" y="8"/>
                  </a:moveTo>
                  <a:lnTo>
                    <a:pt x="0" y="0"/>
                  </a:lnTo>
                  <a:lnTo>
                    <a:pt x="0" y="11"/>
                  </a:lnTo>
                  <a:lnTo>
                    <a:pt x="9" y="11"/>
                  </a:lnTo>
                  <a:lnTo>
                    <a:pt x="2" y="13"/>
                  </a:lnTo>
                  <a:lnTo>
                    <a:pt x="7" y="8"/>
                  </a:lnTo>
                  <a:lnTo>
                    <a:pt x="7" y="8"/>
                  </a:lnTo>
                  <a:lnTo>
                    <a:pt x="7" y="8"/>
                  </a:lnTo>
                  <a:close/>
                </a:path>
              </a:pathLst>
            </a:custGeom>
            <a:solidFill>
              <a:srgbClr val="FFFFFF"/>
            </a:solidFill>
            <a:ln w="9525">
              <a:noFill/>
              <a:round/>
              <a:headEnd/>
              <a:tailEnd/>
            </a:ln>
          </p:spPr>
          <p:txBody>
            <a:bodyPr/>
            <a:lstStyle/>
            <a:p>
              <a:endParaRPr lang="en-US"/>
            </a:p>
          </p:txBody>
        </p:sp>
        <p:sp>
          <p:nvSpPr>
            <p:cNvPr id="3112" name="Freeform 40"/>
            <p:cNvSpPr>
              <a:spLocks/>
            </p:cNvSpPr>
            <p:nvPr userDrawn="1"/>
          </p:nvSpPr>
          <p:spPr bwMode="auto">
            <a:xfrm>
              <a:off x="4728" y="3526"/>
              <a:ext cx="45" cy="9"/>
            </a:xfrm>
            <a:custGeom>
              <a:avLst/>
              <a:gdLst/>
              <a:ahLst/>
              <a:cxnLst>
                <a:cxn ang="0">
                  <a:pos x="0" y="0"/>
                </a:cxn>
                <a:cxn ang="0">
                  <a:pos x="45" y="0"/>
                </a:cxn>
                <a:cxn ang="0">
                  <a:pos x="45" y="9"/>
                </a:cxn>
                <a:cxn ang="0">
                  <a:pos x="0" y="9"/>
                </a:cxn>
                <a:cxn ang="0">
                  <a:pos x="0" y="0"/>
                </a:cxn>
                <a:cxn ang="0">
                  <a:pos x="0" y="0"/>
                </a:cxn>
                <a:cxn ang="0">
                  <a:pos x="0" y="0"/>
                </a:cxn>
              </a:cxnLst>
              <a:rect l="0" t="0" r="r" b="b"/>
              <a:pathLst>
                <a:path w="45" h="9">
                  <a:moveTo>
                    <a:pt x="0" y="0"/>
                  </a:moveTo>
                  <a:lnTo>
                    <a:pt x="45" y="0"/>
                  </a:lnTo>
                  <a:lnTo>
                    <a:pt x="45" y="9"/>
                  </a:lnTo>
                  <a:lnTo>
                    <a:pt x="0" y="9"/>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113" name="Freeform 41"/>
            <p:cNvSpPr>
              <a:spLocks/>
            </p:cNvSpPr>
            <p:nvPr userDrawn="1"/>
          </p:nvSpPr>
          <p:spPr bwMode="auto">
            <a:xfrm>
              <a:off x="4724" y="3526"/>
              <a:ext cx="9" cy="9"/>
            </a:xfrm>
            <a:custGeom>
              <a:avLst/>
              <a:gdLst/>
              <a:ahLst/>
              <a:cxnLst>
                <a:cxn ang="0">
                  <a:pos x="0" y="5"/>
                </a:cxn>
                <a:cxn ang="0">
                  <a:pos x="0" y="9"/>
                </a:cxn>
                <a:cxn ang="0">
                  <a:pos x="4" y="9"/>
                </a:cxn>
                <a:cxn ang="0">
                  <a:pos x="4" y="0"/>
                </a:cxn>
                <a:cxn ang="0">
                  <a:pos x="9" y="5"/>
                </a:cxn>
                <a:cxn ang="0">
                  <a:pos x="0" y="5"/>
                </a:cxn>
                <a:cxn ang="0">
                  <a:pos x="0" y="5"/>
                </a:cxn>
                <a:cxn ang="0">
                  <a:pos x="0" y="5"/>
                </a:cxn>
              </a:cxnLst>
              <a:rect l="0" t="0" r="r" b="b"/>
              <a:pathLst>
                <a:path w="9" h="9">
                  <a:moveTo>
                    <a:pt x="0" y="5"/>
                  </a:moveTo>
                  <a:lnTo>
                    <a:pt x="0" y="9"/>
                  </a:lnTo>
                  <a:lnTo>
                    <a:pt x="4" y="9"/>
                  </a:lnTo>
                  <a:lnTo>
                    <a:pt x="4" y="0"/>
                  </a:lnTo>
                  <a:lnTo>
                    <a:pt x="9" y="5"/>
                  </a:lnTo>
                  <a:lnTo>
                    <a:pt x="0" y="5"/>
                  </a:lnTo>
                  <a:lnTo>
                    <a:pt x="0" y="5"/>
                  </a:lnTo>
                  <a:lnTo>
                    <a:pt x="0" y="5"/>
                  </a:lnTo>
                  <a:close/>
                </a:path>
              </a:pathLst>
            </a:custGeom>
            <a:solidFill>
              <a:srgbClr val="FFFFFF"/>
            </a:solidFill>
            <a:ln w="9525">
              <a:noFill/>
              <a:round/>
              <a:headEnd/>
              <a:tailEnd/>
            </a:ln>
          </p:spPr>
          <p:txBody>
            <a:bodyPr/>
            <a:lstStyle/>
            <a:p>
              <a:endParaRPr lang="en-US"/>
            </a:p>
          </p:txBody>
        </p:sp>
        <p:sp>
          <p:nvSpPr>
            <p:cNvPr id="3114" name="Freeform 42"/>
            <p:cNvSpPr>
              <a:spLocks/>
            </p:cNvSpPr>
            <p:nvPr userDrawn="1"/>
          </p:nvSpPr>
          <p:spPr bwMode="auto">
            <a:xfrm>
              <a:off x="4769" y="3531"/>
              <a:ext cx="8" cy="93"/>
            </a:xfrm>
            <a:custGeom>
              <a:avLst/>
              <a:gdLst/>
              <a:ahLst/>
              <a:cxnLst>
                <a:cxn ang="0">
                  <a:pos x="0" y="0"/>
                </a:cxn>
                <a:cxn ang="0">
                  <a:pos x="8" y="0"/>
                </a:cxn>
                <a:cxn ang="0">
                  <a:pos x="8" y="93"/>
                </a:cxn>
                <a:cxn ang="0">
                  <a:pos x="0" y="93"/>
                </a:cxn>
                <a:cxn ang="0">
                  <a:pos x="0" y="0"/>
                </a:cxn>
                <a:cxn ang="0">
                  <a:pos x="0" y="0"/>
                </a:cxn>
                <a:cxn ang="0">
                  <a:pos x="0" y="0"/>
                </a:cxn>
              </a:cxnLst>
              <a:rect l="0" t="0" r="r" b="b"/>
              <a:pathLst>
                <a:path w="8" h="93">
                  <a:moveTo>
                    <a:pt x="0" y="0"/>
                  </a:moveTo>
                  <a:lnTo>
                    <a:pt x="8" y="0"/>
                  </a:lnTo>
                  <a:lnTo>
                    <a:pt x="8" y="93"/>
                  </a:lnTo>
                  <a:lnTo>
                    <a:pt x="0" y="93"/>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115" name="Freeform 43"/>
            <p:cNvSpPr>
              <a:spLocks/>
            </p:cNvSpPr>
            <p:nvPr userDrawn="1"/>
          </p:nvSpPr>
          <p:spPr bwMode="auto">
            <a:xfrm>
              <a:off x="4769" y="3526"/>
              <a:ext cx="8" cy="9"/>
            </a:xfrm>
            <a:custGeom>
              <a:avLst/>
              <a:gdLst/>
              <a:ahLst/>
              <a:cxnLst>
                <a:cxn ang="0">
                  <a:pos x="4" y="0"/>
                </a:cxn>
                <a:cxn ang="0">
                  <a:pos x="8" y="0"/>
                </a:cxn>
                <a:cxn ang="0">
                  <a:pos x="8" y="5"/>
                </a:cxn>
                <a:cxn ang="0">
                  <a:pos x="0" y="5"/>
                </a:cxn>
                <a:cxn ang="0">
                  <a:pos x="4" y="9"/>
                </a:cxn>
                <a:cxn ang="0">
                  <a:pos x="4" y="0"/>
                </a:cxn>
                <a:cxn ang="0">
                  <a:pos x="4" y="0"/>
                </a:cxn>
                <a:cxn ang="0">
                  <a:pos x="4" y="0"/>
                </a:cxn>
              </a:cxnLst>
              <a:rect l="0" t="0" r="r" b="b"/>
              <a:pathLst>
                <a:path w="8" h="9">
                  <a:moveTo>
                    <a:pt x="4" y="0"/>
                  </a:moveTo>
                  <a:lnTo>
                    <a:pt x="8" y="0"/>
                  </a:lnTo>
                  <a:lnTo>
                    <a:pt x="8" y="5"/>
                  </a:lnTo>
                  <a:lnTo>
                    <a:pt x="0" y="5"/>
                  </a:lnTo>
                  <a:lnTo>
                    <a:pt x="4" y="9"/>
                  </a:lnTo>
                  <a:lnTo>
                    <a:pt x="4" y="0"/>
                  </a:lnTo>
                  <a:lnTo>
                    <a:pt x="4" y="0"/>
                  </a:lnTo>
                  <a:lnTo>
                    <a:pt x="4" y="0"/>
                  </a:lnTo>
                  <a:close/>
                </a:path>
              </a:pathLst>
            </a:custGeom>
            <a:solidFill>
              <a:srgbClr val="FFFFFF"/>
            </a:solidFill>
            <a:ln w="9525">
              <a:noFill/>
              <a:round/>
              <a:headEnd/>
              <a:tailEnd/>
            </a:ln>
          </p:spPr>
          <p:txBody>
            <a:bodyPr/>
            <a:lstStyle/>
            <a:p>
              <a:endParaRPr lang="en-US"/>
            </a:p>
          </p:txBody>
        </p:sp>
        <p:sp>
          <p:nvSpPr>
            <p:cNvPr id="3116" name="Freeform 44"/>
            <p:cNvSpPr>
              <a:spLocks/>
            </p:cNvSpPr>
            <p:nvPr userDrawn="1"/>
          </p:nvSpPr>
          <p:spPr bwMode="auto">
            <a:xfrm>
              <a:off x="4579" y="3620"/>
              <a:ext cx="194" cy="8"/>
            </a:xfrm>
            <a:custGeom>
              <a:avLst/>
              <a:gdLst/>
              <a:ahLst/>
              <a:cxnLst>
                <a:cxn ang="0">
                  <a:pos x="0" y="0"/>
                </a:cxn>
                <a:cxn ang="0">
                  <a:pos x="194" y="0"/>
                </a:cxn>
                <a:cxn ang="0">
                  <a:pos x="194" y="8"/>
                </a:cxn>
                <a:cxn ang="0">
                  <a:pos x="0" y="8"/>
                </a:cxn>
                <a:cxn ang="0">
                  <a:pos x="0" y="0"/>
                </a:cxn>
                <a:cxn ang="0">
                  <a:pos x="0" y="0"/>
                </a:cxn>
                <a:cxn ang="0">
                  <a:pos x="0" y="0"/>
                </a:cxn>
              </a:cxnLst>
              <a:rect l="0" t="0" r="r" b="b"/>
              <a:pathLst>
                <a:path w="194" h="8">
                  <a:moveTo>
                    <a:pt x="0" y="0"/>
                  </a:moveTo>
                  <a:lnTo>
                    <a:pt x="194" y="0"/>
                  </a:lnTo>
                  <a:lnTo>
                    <a:pt x="194" y="8"/>
                  </a:lnTo>
                  <a:lnTo>
                    <a:pt x="0" y="8"/>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117" name="Freeform 45"/>
            <p:cNvSpPr>
              <a:spLocks/>
            </p:cNvSpPr>
            <p:nvPr userDrawn="1"/>
          </p:nvSpPr>
          <p:spPr bwMode="auto">
            <a:xfrm>
              <a:off x="4769" y="3620"/>
              <a:ext cx="8" cy="8"/>
            </a:xfrm>
            <a:custGeom>
              <a:avLst/>
              <a:gdLst/>
              <a:ahLst/>
              <a:cxnLst>
                <a:cxn ang="0">
                  <a:pos x="8" y="4"/>
                </a:cxn>
                <a:cxn ang="0">
                  <a:pos x="8" y="8"/>
                </a:cxn>
                <a:cxn ang="0">
                  <a:pos x="4" y="8"/>
                </a:cxn>
                <a:cxn ang="0">
                  <a:pos x="4" y="0"/>
                </a:cxn>
                <a:cxn ang="0">
                  <a:pos x="0" y="4"/>
                </a:cxn>
                <a:cxn ang="0">
                  <a:pos x="8" y="4"/>
                </a:cxn>
                <a:cxn ang="0">
                  <a:pos x="8" y="4"/>
                </a:cxn>
                <a:cxn ang="0">
                  <a:pos x="8" y="4"/>
                </a:cxn>
              </a:cxnLst>
              <a:rect l="0" t="0" r="r" b="b"/>
              <a:pathLst>
                <a:path w="8" h="8">
                  <a:moveTo>
                    <a:pt x="8" y="4"/>
                  </a:moveTo>
                  <a:lnTo>
                    <a:pt x="8" y="8"/>
                  </a:lnTo>
                  <a:lnTo>
                    <a:pt x="4" y="8"/>
                  </a:lnTo>
                  <a:lnTo>
                    <a:pt x="4" y="0"/>
                  </a:lnTo>
                  <a:lnTo>
                    <a:pt x="0" y="4"/>
                  </a:lnTo>
                  <a:lnTo>
                    <a:pt x="8" y="4"/>
                  </a:lnTo>
                  <a:lnTo>
                    <a:pt x="8" y="4"/>
                  </a:lnTo>
                  <a:lnTo>
                    <a:pt x="8" y="4"/>
                  </a:lnTo>
                  <a:close/>
                </a:path>
              </a:pathLst>
            </a:custGeom>
            <a:solidFill>
              <a:srgbClr val="FFFFFF"/>
            </a:solidFill>
            <a:ln w="9525">
              <a:noFill/>
              <a:round/>
              <a:headEnd/>
              <a:tailEnd/>
            </a:ln>
          </p:spPr>
          <p:txBody>
            <a:bodyPr/>
            <a:lstStyle/>
            <a:p>
              <a:endParaRPr lang="en-US"/>
            </a:p>
          </p:txBody>
        </p:sp>
        <p:sp>
          <p:nvSpPr>
            <p:cNvPr id="3118" name="Freeform 46"/>
            <p:cNvSpPr>
              <a:spLocks/>
            </p:cNvSpPr>
            <p:nvPr userDrawn="1"/>
          </p:nvSpPr>
          <p:spPr bwMode="auto">
            <a:xfrm>
              <a:off x="4575" y="3529"/>
              <a:ext cx="8" cy="95"/>
            </a:xfrm>
            <a:custGeom>
              <a:avLst/>
              <a:gdLst/>
              <a:ahLst/>
              <a:cxnLst>
                <a:cxn ang="0">
                  <a:pos x="0" y="95"/>
                </a:cxn>
                <a:cxn ang="0">
                  <a:pos x="8" y="95"/>
                </a:cxn>
                <a:cxn ang="0">
                  <a:pos x="8" y="0"/>
                </a:cxn>
                <a:cxn ang="0">
                  <a:pos x="0" y="0"/>
                </a:cxn>
                <a:cxn ang="0">
                  <a:pos x="0" y="95"/>
                </a:cxn>
                <a:cxn ang="0">
                  <a:pos x="0" y="95"/>
                </a:cxn>
                <a:cxn ang="0">
                  <a:pos x="0" y="95"/>
                </a:cxn>
              </a:cxnLst>
              <a:rect l="0" t="0" r="r" b="b"/>
              <a:pathLst>
                <a:path w="8" h="95">
                  <a:moveTo>
                    <a:pt x="0" y="95"/>
                  </a:moveTo>
                  <a:lnTo>
                    <a:pt x="8" y="95"/>
                  </a:lnTo>
                  <a:lnTo>
                    <a:pt x="8" y="0"/>
                  </a:lnTo>
                  <a:lnTo>
                    <a:pt x="0" y="0"/>
                  </a:lnTo>
                  <a:lnTo>
                    <a:pt x="0" y="95"/>
                  </a:lnTo>
                  <a:lnTo>
                    <a:pt x="0" y="95"/>
                  </a:lnTo>
                  <a:lnTo>
                    <a:pt x="0" y="95"/>
                  </a:lnTo>
                  <a:close/>
                </a:path>
              </a:pathLst>
            </a:custGeom>
            <a:solidFill>
              <a:srgbClr val="FFFFFF"/>
            </a:solidFill>
            <a:ln w="9525">
              <a:noFill/>
              <a:round/>
              <a:headEnd/>
              <a:tailEnd/>
            </a:ln>
          </p:spPr>
          <p:txBody>
            <a:bodyPr/>
            <a:lstStyle/>
            <a:p>
              <a:endParaRPr lang="en-US"/>
            </a:p>
          </p:txBody>
        </p:sp>
        <p:sp>
          <p:nvSpPr>
            <p:cNvPr id="3119" name="Freeform 47"/>
            <p:cNvSpPr>
              <a:spLocks/>
            </p:cNvSpPr>
            <p:nvPr userDrawn="1"/>
          </p:nvSpPr>
          <p:spPr bwMode="auto">
            <a:xfrm>
              <a:off x="4575" y="3620"/>
              <a:ext cx="8" cy="8"/>
            </a:xfrm>
            <a:custGeom>
              <a:avLst/>
              <a:gdLst/>
              <a:ahLst/>
              <a:cxnLst>
                <a:cxn ang="0">
                  <a:pos x="4" y="8"/>
                </a:cxn>
                <a:cxn ang="0">
                  <a:pos x="0" y="8"/>
                </a:cxn>
                <a:cxn ang="0">
                  <a:pos x="0" y="4"/>
                </a:cxn>
                <a:cxn ang="0">
                  <a:pos x="8" y="4"/>
                </a:cxn>
                <a:cxn ang="0">
                  <a:pos x="4" y="0"/>
                </a:cxn>
                <a:cxn ang="0">
                  <a:pos x="4" y="8"/>
                </a:cxn>
                <a:cxn ang="0">
                  <a:pos x="4" y="8"/>
                </a:cxn>
                <a:cxn ang="0">
                  <a:pos x="4" y="8"/>
                </a:cxn>
              </a:cxnLst>
              <a:rect l="0" t="0" r="r" b="b"/>
              <a:pathLst>
                <a:path w="8" h="8">
                  <a:moveTo>
                    <a:pt x="4" y="8"/>
                  </a:moveTo>
                  <a:lnTo>
                    <a:pt x="0" y="8"/>
                  </a:lnTo>
                  <a:lnTo>
                    <a:pt x="0" y="4"/>
                  </a:lnTo>
                  <a:lnTo>
                    <a:pt x="8" y="4"/>
                  </a:lnTo>
                  <a:lnTo>
                    <a:pt x="4" y="0"/>
                  </a:lnTo>
                  <a:lnTo>
                    <a:pt x="4" y="8"/>
                  </a:lnTo>
                  <a:lnTo>
                    <a:pt x="4" y="8"/>
                  </a:lnTo>
                  <a:lnTo>
                    <a:pt x="4" y="8"/>
                  </a:lnTo>
                  <a:close/>
                </a:path>
              </a:pathLst>
            </a:custGeom>
            <a:solidFill>
              <a:srgbClr val="FFFFFF"/>
            </a:solidFill>
            <a:ln w="9525">
              <a:noFill/>
              <a:round/>
              <a:headEnd/>
              <a:tailEnd/>
            </a:ln>
          </p:spPr>
          <p:txBody>
            <a:bodyPr/>
            <a:lstStyle/>
            <a:p>
              <a:endParaRPr lang="en-US"/>
            </a:p>
          </p:txBody>
        </p:sp>
        <p:sp>
          <p:nvSpPr>
            <p:cNvPr id="3120" name="Freeform 48"/>
            <p:cNvSpPr>
              <a:spLocks/>
            </p:cNvSpPr>
            <p:nvPr userDrawn="1"/>
          </p:nvSpPr>
          <p:spPr bwMode="auto">
            <a:xfrm>
              <a:off x="4579" y="3525"/>
              <a:ext cx="48" cy="8"/>
            </a:xfrm>
            <a:custGeom>
              <a:avLst/>
              <a:gdLst/>
              <a:ahLst/>
              <a:cxnLst>
                <a:cxn ang="0">
                  <a:pos x="0" y="0"/>
                </a:cxn>
                <a:cxn ang="0">
                  <a:pos x="48" y="0"/>
                </a:cxn>
                <a:cxn ang="0">
                  <a:pos x="48" y="8"/>
                </a:cxn>
                <a:cxn ang="0">
                  <a:pos x="0" y="8"/>
                </a:cxn>
                <a:cxn ang="0">
                  <a:pos x="0" y="0"/>
                </a:cxn>
                <a:cxn ang="0">
                  <a:pos x="0" y="0"/>
                </a:cxn>
                <a:cxn ang="0">
                  <a:pos x="0" y="0"/>
                </a:cxn>
              </a:cxnLst>
              <a:rect l="0" t="0" r="r" b="b"/>
              <a:pathLst>
                <a:path w="48" h="8">
                  <a:moveTo>
                    <a:pt x="0" y="0"/>
                  </a:moveTo>
                  <a:lnTo>
                    <a:pt x="48" y="0"/>
                  </a:lnTo>
                  <a:lnTo>
                    <a:pt x="48" y="8"/>
                  </a:lnTo>
                  <a:lnTo>
                    <a:pt x="0" y="8"/>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121" name="Freeform 49"/>
            <p:cNvSpPr>
              <a:spLocks/>
            </p:cNvSpPr>
            <p:nvPr userDrawn="1"/>
          </p:nvSpPr>
          <p:spPr bwMode="auto">
            <a:xfrm>
              <a:off x="4575" y="3525"/>
              <a:ext cx="8" cy="8"/>
            </a:xfrm>
            <a:custGeom>
              <a:avLst/>
              <a:gdLst/>
              <a:ahLst/>
              <a:cxnLst>
                <a:cxn ang="0">
                  <a:pos x="0" y="4"/>
                </a:cxn>
                <a:cxn ang="0">
                  <a:pos x="0" y="0"/>
                </a:cxn>
                <a:cxn ang="0">
                  <a:pos x="4" y="0"/>
                </a:cxn>
                <a:cxn ang="0">
                  <a:pos x="4" y="8"/>
                </a:cxn>
                <a:cxn ang="0">
                  <a:pos x="8" y="4"/>
                </a:cxn>
                <a:cxn ang="0">
                  <a:pos x="0" y="4"/>
                </a:cxn>
                <a:cxn ang="0">
                  <a:pos x="0" y="4"/>
                </a:cxn>
                <a:cxn ang="0">
                  <a:pos x="0" y="4"/>
                </a:cxn>
              </a:cxnLst>
              <a:rect l="0" t="0" r="r" b="b"/>
              <a:pathLst>
                <a:path w="8" h="8">
                  <a:moveTo>
                    <a:pt x="0" y="4"/>
                  </a:moveTo>
                  <a:lnTo>
                    <a:pt x="0" y="0"/>
                  </a:lnTo>
                  <a:lnTo>
                    <a:pt x="4" y="0"/>
                  </a:lnTo>
                  <a:lnTo>
                    <a:pt x="4" y="8"/>
                  </a:lnTo>
                  <a:lnTo>
                    <a:pt x="8" y="4"/>
                  </a:lnTo>
                  <a:lnTo>
                    <a:pt x="0" y="4"/>
                  </a:lnTo>
                  <a:lnTo>
                    <a:pt x="0" y="4"/>
                  </a:lnTo>
                  <a:lnTo>
                    <a:pt x="0" y="4"/>
                  </a:lnTo>
                  <a:close/>
                </a:path>
              </a:pathLst>
            </a:custGeom>
            <a:solidFill>
              <a:srgbClr val="FFFFFF"/>
            </a:solidFill>
            <a:ln w="9525">
              <a:noFill/>
              <a:round/>
              <a:headEnd/>
              <a:tailEnd/>
            </a:ln>
          </p:spPr>
          <p:txBody>
            <a:bodyPr/>
            <a:lstStyle/>
            <a:p>
              <a:endParaRPr lang="en-US"/>
            </a:p>
          </p:txBody>
        </p:sp>
        <p:sp>
          <p:nvSpPr>
            <p:cNvPr id="3122" name="Freeform 50"/>
            <p:cNvSpPr>
              <a:spLocks/>
            </p:cNvSpPr>
            <p:nvPr userDrawn="1"/>
          </p:nvSpPr>
          <p:spPr bwMode="auto">
            <a:xfrm>
              <a:off x="4623" y="3288"/>
              <a:ext cx="8" cy="241"/>
            </a:xfrm>
            <a:custGeom>
              <a:avLst/>
              <a:gdLst/>
              <a:ahLst/>
              <a:cxnLst>
                <a:cxn ang="0">
                  <a:pos x="0" y="0"/>
                </a:cxn>
                <a:cxn ang="0">
                  <a:pos x="8" y="0"/>
                </a:cxn>
                <a:cxn ang="0">
                  <a:pos x="8" y="241"/>
                </a:cxn>
                <a:cxn ang="0">
                  <a:pos x="0" y="241"/>
                </a:cxn>
                <a:cxn ang="0">
                  <a:pos x="0" y="0"/>
                </a:cxn>
                <a:cxn ang="0">
                  <a:pos x="0" y="0"/>
                </a:cxn>
                <a:cxn ang="0">
                  <a:pos x="0" y="0"/>
                </a:cxn>
              </a:cxnLst>
              <a:rect l="0" t="0" r="r" b="b"/>
              <a:pathLst>
                <a:path w="8" h="241">
                  <a:moveTo>
                    <a:pt x="0" y="0"/>
                  </a:moveTo>
                  <a:lnTo>
                    <a:pt x="8" y="0"/>
                  </a:lnTo>
                  <a:lnTo>
                    <a:pt x="8" y="241"/>
                  </a:lnTo>
                  <a:lnTo>
                    <a:pt x="0" y="241"/>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123" name="Freeform 51"/>
            <p:cNvSpPr>
              <a:spLocks/>
            </p:cNvSpPr>
            <p:nvPr userDrawn="1"/>
          </p:nvSpPr>
          <p:spPr bwMode="auto">
            <a:xfrm>
              <a:off x="4623" y="3525"/>
              <a:ext cx="8" cy="8"/>
            </a:xfrm>
            <a:custGeom>
              <a:avLst/>
              <a:gdLst/>
              <a:ahLst/>
              <a:cxnLst>
                <a:cxn ang="0">
                  <a:pos x="4" y="8"/>
                </a:cxn>
                <a:cxn ang="0">
                  <a:pos x="8" y="8"/>
                </a:cxn>
                <a:cxn ang="0">
                  <a:pos x="8" y="4"/>
                </a:cxn>
                <a:cxn ang="0">
                  <a:pos x="0" y="4"/>
                </a:cxn>
                <a:cxn ang="0">
                  <a:pos x="4" y="0"/>
                </a:cxn>
                <a:cxn ang="0">
                  <a:pos x="4" y="8"/>
                </a:cxn>
                <a:cxn ang="0">
                  <a:pos x="4" y="8"/>
                </a:cxn>
                <a:cxn ang="0">
                  <a:pos x="4" y="8"/>
                </a:cxn>
              </a:cxnLst>
              <a:rect l="0" t="0" r="r" b="b"/>
              <a:pathLst>
                <a:path w="8" h="8">
                  <a:moveTo>
                    <a:pt x="4" y="8"/>
                  </a:moveTo>
                  <a:lnTo>
                    <a:pt x="8" y="8"/>
                  </a:lnTo>
                  <a:lnTo>
                    <a:pt x="8" y="4"/>
                  </a:lnTo>
                  <a:lnTo>
                    <a:pt x="0" y="4"/>
                  </a:lnTo>
                  <a:lnTo>
                    <a:pt x="4" y="0"/>
                  </a:lnTo>
                  <a:lnTo>
                    <a:pt x="4" y="8"/>
                  </a:lnTo>
                  <a:lnTo>
                    <a:pt x="4" y="8"/>
                  </a:lnTo>
                  <a:lnTo>
                    <a:pt x="4" y="8"/>
                  </a:lnTo>
                  <a:close/>
                </a:path>
              </a:pathLst>
            </a:custGeom>
            <a:solidFill>
              <a:srgbClr val="FFFFFF"/>
            </a:solidFill>
            <a:ln w="9525">
              <a:noFill/>
              <a:round/>
              <a:headEnd/>
              <a:tailEnd/>
            </a:ln>
          </p:spPr>
          <p:txBody>
            <a:bodyPr/>
            <a:lstStyle/>
            <a:p>
              <a:endParaRPr lang="en-US"/>
            </a:p>
          </p:txBody>
        </p:sp>
        <p:sp>
          <p:nvSpPr>
            <p:cNvPr id="3124" name="Freeform 52"/>
            <p:cNvSpPr>
              <a:spLocks/>
            </p:cNvSpPr>
            <p:nvPr userDrawn="1"/>
          </p:nvSpPr>
          <p:spPr bwMode="auto">
            <a:xfrm>
              <a:off x="4580" y="3284"/>
              <a:ext cx="47" cy="8"/>
            </a:xfrm>
            <a:custGeom>
              <a:avLst/>
              <a:gdLst/>
              <a:ahLst/>
              <a:cxnLst>
                <a:cxn ang="0">
                  <a:pos x="0" y="0"/>
                </a:cxn>
                <a:cxn ang="0">
                  <a:pos x="47" y="0"/>
                </a:cxn>
                <a:cxn ang="0">
                  <a:pos x="47" y="8"/>
                </a:cxn>
                <a:cxn ang="0">
                  <a:pos x="0" y="8"/>
                </a:cxn>
                <a:cxn ang="0">
                  <a:pos x="0" y="0"/>
                </a:cxn>
                <a:cxn ang="0">
                  <a:pos x="0" y="0"/>
                </a:cxn>
                <a:cxn ang="0">
                  <a:pos x="0" y="0"/>
                </a:cxn>
              </a:cxnLst>
              <a:rect l="0" t="0" r="r" b="b"/>
              <a:pathLst>
                <a:path w="47" h="8">
                  <a:moveTo>
                    <a:pt x="0" y="0"/>
                  </a:moveTo>
                  <a:lnTo>
                    <a:pt x="47" y="0"/>
                  </a:lnTo>
                  <a:lnTo>
                    <a:pt x="47" y="8"/>
                  </a:lnTo>
                  <a:lnTo>
                    <a:pt x="0" y="8"/>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125" name="Freeform 53"/>
            <p:cNvSpPr>
              <a:spLocks/>
            </p:cNvSpPr>
            <p:nvPr userDrawn="1"/>
          </p:nvSpPr>
          <p:spPr bwMode="auto">
            <a:xfrm>
              <a:off x="4623" y="3284"/>
              <a:ext cx="8" cy="8"/>
            </a:xfrm>
            <a:custGeom>
              <a:avLst/>
              <a:gdLst/>
              <a:ahLst/>
              <a:cxnLst>
                <a:cxn ang="0">
                  <a:pos x="8" y="4"/>
                </a:cxn>
                <a:cxn ang="0">
                  <a:pos x="8" y="0"/>
                </a:cxn>
                <a:cxn ang="0">
                  <a:pos x="4" y="0"/>
                </a:cxn>
                <a:cxn ang="0">
                  <a:pos x="4" y="8"/>
                </a:cxn>
                <a:cxn ang="0">
                  <a:pos x="0" y="4"/>
                </a:cxn>
                <a:cxn ang="0">
                  <a:pos x="8" y="4"/>
                </a:cxn>
                <a:cxn ang="0">
                  <a:pos x="8" y="4"/>
                </a:cxn>
                <a:cxn ang="0">
                  <a:pos x="8" y="4"/>
                </a:cxn>
              </a:cxnLst>
              <a:rect l="0" t="0" r="r" b="b"/>
              <a:pathLst>
                <a:path w="8" h="8">
                  <a:moveTo>
                    <a:pt x="8" y="4"/>
                  </a:moveTo>
                  <a:lnTo>
                    <a:pt x="8" y="0"/>
                  </a:lnTo>
                  <a:lnTo>
                    <a:pt x="4" y="0"/>
                  </a:lnTo>
                  <a:lnTo>
                    <a:pt x="4" y="8"/>
                  </a:lnTo>
                  <a:lnTo>
                    <a:pt x="0" y="4"/>
                  </a:lnTo>
                  <a:lnTo>
                    <a:pt x="8" y="4"/>
                  </a:lnTo>
                  <a:lnTo>
                    <a:pt x="8" y="4"/>
                  </a:lnTo>
                  <a:lnTo>
                    <a:pt x="8" y="4"/>
                  </a:lnTo>
                  <a:close/>
                </a:path>
              </a:pathLst>
            </a:custGeom>
            <a:solidFill>
              <a:srgbClr val="FFFFFF"/>
            </a:solidFill>
            <a:ln w="9525">
              <a:noFill/>
              <a:round/>
              <a:headEnd/>
              <a:tailEnd/>
            </a:ln>
          </p:spPr>
          <p:txBody>
            <a:bodyPr/>
            <a:lstStyle/>
            <a:p>
              <a:endParaRPr lang="en-US"/>
            </a:p>
          </p:txBody>
        </p:sp>
        <p:sp>
          <p:nvSpPr>
            <p:cNvPr id="3126" name="Freeform 54"/>
            <p:cNvSpPr>
              <a:spLocks/>
            </p:cNvSpPr>
            <p:nvPr userDrawn="1"/>
          </p:nvSpPr>
          <p:spPr bwMode="auto">
            <a:xfrm>
              <a:off x="4576" y="3193"/>
              <a:ext cx="9" cy="95"/>
            </a:xfrm>
            <a:custGeom>
              <a:avLst/>
              <a:gdLst/>
              <a:ahLst/>
              <a:cxnLst>
                <a:cxn ang="0">
                  <a:pos x="0" y="0"/>
                </a:cxn>
                <a:cxn ang="0">
                  <a:pos x="9" y="0"/>
                </a:cxn>
                <a:cxn ang="0">
                  <a:pos x="9" y="95"/>
                </a:cxn>
                <a:cxn ang="0">
                  <a:pos x="0" y="95"/>
                </a:cxn>
                <a:cxn ang="0">
                  <a:pos x="0" y="0"/>
                </a:cxn>
                <a:cxn ang="0">
                  <a:pos x="0" y="0"/>
                </a:cxn>
                <a:cxn ang="0">
                  <a:pos x="0" y="0"/>
                </a:cxn>
              </a:cxnLst>
              <a:rect l="0" t="0" r="r" b="b"/>
              <a:pathLst>
                <a:path w="9" h="95">
                  <a:moveTo>
                    <a:pt x="0" y="0"/>
                  </a:moveTo>
                  <a:lnTo>
                    <a:pt x="9" y="0"/>
                  </a:lnTo>
                  <a:lnTo>
                    <a:pt x="9" y="95"/>
                  </a:lnTo>
                  <a:lnTo>
                    <a:pt x="0" y="95"/>
                  </a:lnTo>
                  <a:lnTo>
                    <a:pt x="0" y="0"/>
                  </a:lnTo>
                  <a:lnTo>
                    <a:pt x="0" y="0"/>
                  </a:lnTo>
                  <a:lnTo>
                    <a:pt x="0" y="0"/>
                  </a:lnTo>
                  <a:close/>
                </a:path>
              </a:pathLst>
            </a:custGeom>
            <a:solidFill>
              <a:srgbClr val="FFFFFF"/>
            </a:solidFill>
            <a:ln w="9525">
              <a:noFill/>
              <a:round/>
              <a:headEnd/>
              <a:tailEnd/>
            </a:ln>
          </p:spPr>
          <p:txBody>
            <a:bodyPr/>
            <a:lstStyle/>
            <a:p>
              <a:endParaRPr lang="en-US"/>
            </a:p>
          </p:txBody>
        </p:sp>
        <p:sp>
          <p:nvSpPr>
            <p:cNvPr id="3127" name="Freeform 55"/>
            <p:cNvSpPr>
              <a:spLocks/>
            </p:cNvSpPr>
            <p:nvPr userDrawn="1"/>
          </p:nvSpPr>
          <p:spPr bwMode="auto">
            <a:xfrm>
              <a:off x="4576" y="3284"/>
              <a:ext cx="9" cy="8"/>
            </a:xfrm>
            <a:custGeom>
              <a:avLst/>
              <a:gdLst/>
              <a:ahLst/>
              <a:cxnLst>
                <a:cxn ang="0">
                  <a:pos x="4" y="8"/>
                </a:cxn>
                <a:cxn ang="0">
                  <a:pos x="0" y="8"/>
                </a:cxn>
                <a:cxn ang="0">
                  <a:pos x="0" y="4"/>
                </a:cxn>
                <a:cxn ang="0">
                  <a:pos x="9" y="4"/>
                </a:cxn>
                <a:cxn ang="0">
                  <a:pos x="4" y="0"/>
                </a:cxn>
                <a:cxn ang="0">
                  <a:pos x="4" y="8"/>
                </a:cxn>
                <a:cxn ang="0">
                  <a:pos x="4" y="8"/>
                </a:cxn>
                <a:cxn ang="0">
                  <a:pos x="4" y="8"/>
                </a:cxn>
              </a:cxnLst>
              <a:rect l="0" t="0" r="r" b="b"/>
              <a:pathLst>
                <a:path w="9" h="8">
                  <a:moveTo>
                    <a:pt x="4" y="8"/>
                  </a:moveTo>
                  <a:lnTo>
                    <a:pt x="0" y="8"/>
                  </a:lnTo>
                  <a:lnTo>
                    <a:pt x="0" y="4"/>
                  </a:lnTo>
                  <a:lnTo>
                    <a:pt x="9" y="4"/>
                  </a:lnTo>
                  <a:lnTo>
                    <a:pt x="4" y="0"/>
                  </a:lnTo>
                  <a:lnTo>
                    <a:pt x="4" y="8"/>
                  </a:lnTo>
                  <a:lnTo>
                    <a:pt x="4" y="8"/>
                  </a:lnTo>
                  <a:lnTo>
                    <a:pt x="4" y="8"/>
                  </a:lnTo>
                  <a:close/>
                </a:path>
              </a:pathLst>
            </a:custGeom>
            <a:solidFill>
              <a:srgbClr val="FFFFFF"/>
            </a:solidFill>
            <a:ln w="9525">
              <a:noFill/>
              <a:round/>
              <a:headEnd/>
              <a:tailEnd/>
            </a:ln>
          </p:spPr>
          <p:txBody>
            <a:bodyPr/>
            <a:lstStyle/>
            <a:p>
              <a:endParaRPr lang="en-US"/>
            </a:p>
          </p:txBody>
        </p:sp>
        <p:sp>
          <p:nvSpPr>
            <p:cNvPr id="3128" name="Freeform 56"/>
            <p:cNvSpPr>
              <a:spLocks/>
            </p:cNvSpPr>
            <p:nvPr userDrawn="1"/>
          </p:nvSpPr>
          <p:spPr bwMode="auto">
            <a:xfrm>
              <a:off x="4576" y="3191"/>
              <a:ext cx="9" cy="8"/>
            </a:xfrm>
            <a:custGeom>
              <a:avLst/>
              <a:gdLst/>
              <a:ahLst/>
              <a:cxnLst>
                <a:cxn ang="0">
                  <a:pos x="0" y="2"/>
                </a:cxn>
                <a:cxn ang="0">
                  <a:pos x="0" y="0"/>
                </a:cxn>
                <a:cxn ang="0">
                  <a:pos x="4" y="0"/>
                </a:cxn>
                <a:cxn ang="0">
                  <a:pos x="4" y="8"/>
                </a:cxn>
                <a:cxn ang="0">
                  <a:pos x="9" y="2"/>
                </a:cxn>
                <a:cxn ang="0">
                  <a:pos x="0" y="2"/>
                </a:cxn>
                <a:cxn ang="0">
                  <a:pos x="0" y="2"/>
                </a:cxn>
                <a:cxn ang="0">
                  <a:pos x="0" y="2"/>
                </a:cxn>
              </a:cxnLst>
              <a:rect l="0" t="0" r="r" b="b"/>
              <a:pathLst>
                <a:path w="9" h="8">
                  <a:moveTo>
                    <a:pt x="0" y="2"/>
                  </a:moveTo>
                  <a:lnTo>
                    <a:pt x="0" y="0"/>
                  </a:lnTo>
                  <a:lnTo>
                    <a:pt x="4" y="0"/>
                  </a:lnTo>
                  <a:lnTo>
                    <a:pt x="4" y="8"/>
                  </a:lnTo>
                  <a:lnTo>
                    <a:pt x="9" y="2"/>
                  </a:lnTo>
                  <a:lnTo>
                    <a:pt x="0" y="2"/>
                  </a:lnTo>
                  <a:lnTo>
                    <a:pt x="0" y="2"/>
                  </a:lnTo>
                  <a:lnTo>
                    <a:pt x="0" y="2"/>
                  </a:lnTo>
                  <a:close/>
                </a:path>
              </a:pathLst>
            </a:custGeom>
            <a:solidFill>
              <a:srgbClr val="FFFFFF"/>
            </a:solidFill>
            <a:ln w="9525">
              <a:noFill/>
              <a:round/>
              <a:headEnd/>
              <a:tailEnd/>
            </a:ln>
          </p:spPr>
          <p:txBody>
            <a:bodyPr/>
            <a:lstStyle/>
            <a:p>
              <a:endParaRPr lang="en-US"/>
            </a:p>
          </p:txBody>
        </p:sp>
        <p:sp>
          <p:nvSpPr>
            <p:cNvPr id="3129" name="Oval 57"/>
            <p:cNvSpPr>
              <a:spLocks noChangeArrowheads="1"/>
            </p:cNvSpPr>
            <p:nvPr userDrawn="1"/>
          </p:nvSpPr>
          <p:spPr bwMode="auto">
            <a:xfrm>
              <a:off x="5040" y="3577"/>
              <a:ext cx="49" cy="50"/>
            </a:xfrm>
            <a:prstGeom prst="ellipse">
              <a:avLst/>
            </a:prstGeom>
            <a:noFill/>
            <a:ln w="1588">
              <a:solidFill>
                <a:srgbClr val="FFFFFF"/>
              </a:solidFill>
              <a:round/>
              <a:headEnd/>
              <a:tailEnd/>
            </a:ln>
          </p:spPr>
          <p:txBody>
            <a:bodyPr/>
            <a:lstStyle/>
            <a:p>
              <a:endParaRPr lang="en-US"/>
            </a:p>
          </p:txBody>
        </p:sp>
        <p:sp>
          <p:nvSpPr>
            <p:cNvPr id="3130" name="Rectangle 58"/>
            <p:cNvSpPr>
              <a:spLocks noChangeArrowheads="1"/>
            </p:cNvSpPr>
            <p:nvPr userDrawn="1"/>
          </p:nvSpPr>
          <p:spPr bwMode="auto">
            <a:xfrm>
              <a:off x="5053" y="3578"/>
              <a:ext cx="35" cy="48"/>
            </a:xfrm>
            <a:prstGeom prst="rect">
              <a:avLst/>
            </a:prstGeom>
            <a:noFill/>
            <a:ln w="9525">
              <a:noFill/>
              <a:miter lim="800000"/>
              <a:headEnd/>
              <a:tailEnd/>
            </a:ln>
          </p:spPr>
          <p:txBody>
            <a:bodyPr lIns="0" tIns="0" rIns="0" bIns="0">
              <a:spAutoFit/>
            </a:bodyPr>
            <a:lstStyle/>
            <a:p>
              <a:r>
                <a:rPr lang="en-US" sz="500">
                  <a:solidFill>
                    <a:srgbClr val="FFFFFF"/>
                  </a:solidFill>
                  <a:latin typeface="URWGroteskT" pitchFamily="2" charset="0"/>
                </a:rPr>
                <a:t>R</a:t>
              </a:r>
              <a:endParaRPr lang="en-US" sz="2000"/>
            </a:p>
          </p:txBody>
        </p:sp>
      </p:grpSp>
      <p:sp>
        <p:nvSpPr>
          <p:cNvPr id="3131" name="Text Box 59"/>
          <p:cNvSpPr txBox="1">
            <a:spLocks noChangeArrowheads="1"/>
          </p:cNvSpPr>
          <p:nvPr/>
        </p:nvSpPr>
        <p:spPr bwMode="auto">
          <a:xfrm>
            <a:off x="165100" y="58738"/>
            <a:ext cx="2478088" cy="336550"/>
          </a:xfrm>
          <a:prstGeom prst="rect">
            <a:avLst/>
          </a:prstGeom>
          <a:noFill/>
          <a:ln w="9525">
            <a:noFill/>
            <a:miter lim="800000"/>
            <a:headEnd/>
            <a:tailEnd/>
          </a:ln>
          <a:effectLst/>
        </p:spPr>
        <p:txBody>
          <a:bodyPr wrap="none">
            <a:spAutoFit/>
          </a:bodyPr>
          <a:lstStyle/>
          <a:p>
            <a:r>
              <a:rPr lang="en-US" sz="1600">
                <a:solidFill>
                  <a:schemeClr val="bg1"/>
                </a:solidFill>
                <a:latin typeface="Minion" pitchFamily="82" charset="0"/>
              </a:rPr>
              <a:t>School of Natural Resources</a:t>
            </a:r>
          </a:p>
        </p:txBody>
      </p:sp>
      <p:graphicFrame>
        <p:nvGraphicFramePr>
          <p:cNvPr id="3132" name="Object 60"/>
          <p:cNvGraphicFramePr>
            <a:graphicFrameLocks noChangeAspect="1"/>
          </p:cNvGraphicFramePr>
          <p:nvPr/>
        </p:nvGraphicFramePr>
        <p:xfrm>
          <a:off x="0" y="0"/>
          <a:ext cx="9144000" cy="6886575"/>
        </p:xfrm>
        <a:graphic>
          <a:graphicData uri="http://schemas.openxmlformats.org/presentationml/2006/ole">
            <mc:AlternateContent xmlns:mc="http://schemas.openxmlformats.org/markup-compatibility/2006">
              <mc:Choice xmlns:v="urn:schemas-microsoft-com:vml" Requires="v">
                <p:oleObj spid="_x0000_s8264" name="Drawing" r:id="rId14" imgW="8486570" imgH="6391102" progId="Canvas.Drawing.7">
                  <p:embed/>
                </p:oleObj>
              </mc:Choice>
              <mc:Fallback>
                <p:oleObj name="Drawing" r:id="rId14" imgW="8486570" imgH="6391102" progId="Canvas.Drawing.7">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8657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8113299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67000"/>
              </a:schemeClr>
            </a:gs>
            <a:gs pos="71000">
              <a:schemeClr val="accent2">
                <a:lumMod val="97000"/>
                <a:lumOff val="3000"/>
              </a:schemeClr>
            </a:gs>
            <a:gs pos="100000">
              <a:schemeClr val="accent2">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CD5CC2C-EDFE-4371-8D98-5DA197BB4D7E}" type="datetimeFigureOut">
              <a:rPr lang="en-US" smtClean="0"/>
              <a:t>3/22/2017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B9FA18C-45A8-4B1C-8606-B8EEB2849C06}" type="slidenum">
              <a:rPr lang="en-US" smtClean="0"/>
              <a:t>‹#›</a:t>
            </a:fld>
            <a:endParaRPr lang="en-US"/>
          </a:p>
        </p:txBody>
      </p:sp>
    </p:spTree>
    <p:extLst>
      <p:ext uri="{BB962C8B-B14F-4D97-AF65-F5344CB8AC3E}">
        <p14:creationId xmlns:p14="http://schemas.microsoft.com/office/powerpoint/2010/main" val="396216592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1.xml"/><Relationship Id="rId5" Type="http://schemas.openxmlformats.org/officeDocument/2006/relationships/image" Target="../media/image3.gif"/><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6.xml"/><Relationship Id="rId5" Type="http://schemas.openxmlformats.org/officeDocument/2006/relationships/image" Target="../media/image3.gif"/><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6.xml"/><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51.xml"/><Relationship Id="rId5" Type="http://schemas.openxmlformats.org/officeDocument/2006/relationships/image" Target="../media/image3.gif"/><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50.xml"/><Relationship Id="rId5" Type="http://schemas.openxmlformats.org/officeDocument/2006/relationships/image" Target="../media/image3.gif"/><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6dRKa700RaQ" TargetMode="External"/><Relationship Id="rId7" Type="http://schemas.openxmlformats.org/officeDocument/2006/relationships/image" Target="../media/image3.gif"/><Relationship Id="rId2" Type="http://schemas.openxmlformats.org/officeDocument/2006/relationships/notesSlide" Target="../notesSlides/notesSlide16.xml"/><Relationship Id="rId1" Type="http://schemas.openxmlformats.org/officeDocument/2006/relationships/slideLayout" Target="../slideLayouts/slideLayout50.xml"/><Relationship Id="rId6" Type="http://schemas.openxmlformats.org/officeDocument/2006/relationships/image" Target="../media/image2.png"/><Relationship Id="rId5" Type="http://schemas.openxmlformats.org/officeDocument/2006/relationships/image" Target="../media/image18.jpe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51.xml"/><Relationship Id="rId5" Type="http://schemas.openxmlformats.org/officeDocument/2006/relationships/image" Target="../media/image3.gif"/><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slideLayout" Target="../slideLayouts/slideLayout46.xml"/><Relationship Id="rId7" Type="http://schemas.openxmlformats.org/officeDocument/2006/relationships/image" Target="../media/image2.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8.xml"/><Relationship Id="rId7" Type="http://schemas.openxmlformats.org/officeDocument/2006/relationships/image" Target="../media/image23.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2.png"/><Relationship Id="rId5" Type="http://schemas.openxmlformats.org/officeDocument/2006/relationships/notesSlide" Target="../notesSlides/notesSlide19.xml"/><Relationship Id="rId4" Type="http://schemas.openxmlformats.org/officeDocument/2006/relationships/slideLayout" Target="../slideLayouts/slideLayout46.xml"/><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6.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5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51.xml"/><Relationship Id="rId6" Type="http://schemas.openxmlformats.org/officeDocument/2006/relationships/image" Target="../media/image25.png"/><Relationship Id="rId5" Type="http://schemas.openxmlformats.org/officeDocument/2006/relationships/image" Target="../media/image27.gif"/><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51.xml"/><Relationship Id="rId5" Type="http://schemas.openxmlformats.org/officeDocument/2006/relationships/image" Target="../media/image3.gif"/><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51.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5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slideLayout" Target="../slideLayouts/slideLayout45.xml"/><Relationship Id="rId18" Type="http://schemas.openxmlformats.org/officeDocument/2006/relationships/image" Target="../media/image25.png"/><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tags" Target="../tags/tag20.xml"/><Relationship Id="rId17" Type="http://schemas.openxmlformats.org/officeDocument/2006/relationships/image" Target="../media/image24.png"/><Relationship Id="rId2" Type="http://schemas.openxmlformats.org/officeDocument/2006/relationships/tags" Target="../tags/tag10.xml"/><Relationship Id="rId16" Type="http://schemas.openxmlformats.org/officeDocument/2006/relationships/image" Target="../media/image23.png"/><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5" Type="http://schemas.openxmlformats.org/officeDocument/2006/relationships/image" Target="../media/image30.jpeg"/><Relationship Id="rId10" Type="http://schemas.openxmlformats.org/officeDocument/2006/relationships/tags" Target="../tags/tag18.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51.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tags" Target="../tags/tag23.xml"/><Relationship Id="rId7" Type="http://schemas.openxmlformats.org/officeDocument/2006/relationships/image" Target="../media/image31.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25.png"/><Relationship Id="rId5" Type="http://schemas.openxmlformats.org/officeDocument/2006/relationships/notesSlide" Target="../notesSlides/notesSlide27.xml"/><Relationship Id="rId4" Type="http://schemas.openxmlformats.org/officeDocument/2006/relationships/slideLayout" Target="../slideLayouts/slideLayout46.xml"/><Relationship Id="rId9"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31.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25.png"/><Relationship Id="rId5" Type="http://schemas.openxmlformats.org/officeDocument/2006/relationships/notesSlide" Target="../notesSlides/notesSlide28.xml"/><Relationship Id="rId4"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hyperlink" Target="https://www.ttidisc.com/" TargetMode="External"/><Relationship Id="rId2" Type="http://schemas.openxmlformats.org/officeDocument/2006/relationships/notesSlide" Target="../notesSlides/notesSlide29.xml"/><Relationship Id="rId1" Type="http://schemas.openxmlformats.org/officeDocument/2006/relationships/slideLayout" Target="../slideLayouts/slideLayout56.xml"/><Relationship Id="rId6" Type="http://schemas.openxmlformats.org/officeDocument/2006/relationships/image" Target="../media/image25.png"/><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5.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6.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media/image25.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notesSlide" Target="../notesSlides/notesSlide30.xml"/><Relationship Id="rId5" Type="http://schemas.openxmlformats.org/officeDocument/2006/relationships/tags" Target="../tags/tag31.xml"/><Relationship Id="rId10" Type="http://schemas.openxmlformats.org/officeDocument/2006/relationships/slideLayout" Target="../slideLayouts/slideLayout46.xml"/><Relationship Id="rId4" Type="http://schemas.openxmlformats.org/officeDocument/2006/relationships/tags" Target="../tags/tag30.xml"/><Relationship Id="rId9" Type="http://schemas.openxmlformats.org/officeDocument/2006/relationships/tags" Target="../tags/tag35.xml"/></Relationships>
</file>

<file path=ppt/slides/_rels/slide31.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36.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37.png"/><Relationship Id="rId5" Type="http://schemas.openxmlformats.org/officeDocument/2006/relationships/notesSlide" Target="../notesSlides/notesSlide31.xml"/><Relationship Id="rId4"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tags" Target="../tags/tag41.xml"/><Relationship Id="rId7" Type="http://schemas.openxmlformats.org/officeDocument/2006/relationships/notesSlide" Target="../notesSlides/notesSlide32.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Layout" Target="../slideLayouts/slideLayout46.xml"/><Relationship Id="rId5" Type="http://schemas.openxmlformats.org/officeDocument/2006/relationships/tags" Target="../tags/tag43.xml"/><Relationship Id="rId4" Type="http://schemas.openxmlformats.org/officeDocument/2006/relationships/tags" Target="../tags/tag42.xml"/><Relationship Id="rId9" Type="http://schemas.openxmlformats.org/officeDocument/2006/relationships/image" Target="../media/image39.png"/></Relationships>
</file>

<file path=ppt/slides/_rels/slide33.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image" Target="../media/image25.png"/><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image" Target="../media/image40.jpe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notesSlide" Target="../notesSlides/notesSlide33.xml"/><Relationship Id="rId5" Type="http://schemas.openxmlformats.org/officeDocument/2006/relationships/tags" Target="../tags/tag48.xml"/><Relationship Id="rId10" Type="http://schemas.openxmlformats.org/officeDocument/2006/relationships/slideLayout" Target="../slideLayouts/slideLayout46.xml"/><Relationship Id="rId4" Type="http://schemas.openxmlformats.org/officeDocument/2006/relationships/tags" Target="../tags/tag47.xml"/><Relationship Id="rId9" Type="http://schemas.openxmlformats.org/officeDocument/2006/relationships/tags" Target="../tags/tag52.xml"/></Relationships>
</file>

<file path=ppt/slides/_rels/slide34.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25.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41.jpeg"/><Relationship Id="rId5" Type="http://schemas.openxmlformats.org/officeDocument/2006/relationships/notesSlide" Target="../notesSlides/notesSlide34.xml"/><Relationship Id="rId4"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58.xml"/><Relationship Id="rId7" Type="http://schemas.openxmlformats.org/officeDocument/2006/relationships/image" Target="../media/image42.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41.jpeg"/><Relationship Id="rId5" Type="http://schemas.openxmlformats.org/officeDocument/2006/relationships/notesSlide" Target="../notesSlides/notesSlide35.xml"/><Relationship Id="rId4"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25.png"/><Relationship Id="rId5" Type="http://schemas.openxmlformats.org/officeDocument/2006/relationships/notesSlide" Target="../notesSlides/notesSlide36.xml"/><Relationship Id="rId4"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7.xml"/><Relationship Id="rId1" Type="http://schemas.openxmlformats.org/officeDocument/2006/relationships/slideLayout" Target="../slideLayouts/slideLayout51.xml"/><Relationship Id="rId5" Type="http://schemas.openxmlformats.org/officeDocument/2006/relationships/image" Target="../media/image3.gif"/><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51.xml"/><Relationship Id="rId6" Type="http://schemas.openxmlformats.org/officeDocument/2006/relationships/image" Target="../media/image45.png"/><Relationship Id="rId5" Type="http://schemas.openxmlformats.org/officeDocument/2006/relationships/image" Target="../media/image25.png"/><Relationship Id="rId4" Type="http://schemas.openxmlformats.org/officeDocument/2006/relationships/image" Target="../media/image44.jpe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45.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5.xml"/><Relationship Id="rId4" Type="http://schemas.openxmlformats.org/officeDocument/2006/relationships/image" Target="../media/image3.gif"/></Relationships>
</file>

<file path=ppt/slides/_rels/slide40.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tags" Target="../tags/tag64.xml"/><Relationship Id="rId7" Type="http://schemas.openxmlformats.org/officeDocument/2006/relationships/image" Target="../media/image47.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notesSlide" Target="../notesSlides/notesSlide40.xml"/><Relationship Id="rId11" Type="http://schemas.openxmlformats.org/officeDocument/2006/relationships/image" Target="../media/image51.png"/><Relationship Id="rId5" Type="http://schemas.openxmlformats.org/officeDocument/2006/relationships/slideLayout" Target="../slideLayouts/slideLayout46.xml"/><Relationship Id="rId10" Type="http://schemas.openxmlformats.org/officeDocument/2006/relationships/image" Target="../media/image50.png"/><Relationship Id="rId4" Type="http://schemas.openxmlformats.org/officeDocument/2006/relationships/tags" Target="../tags/tag65.xml"/><Relationship Id="rId9" Type="http://schemas.openxmlformats.org/officeDocument/2006/relationships/image" Target="../media/image49.jpe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46.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6.xml"/><Relationship Id="rId5" Type="http://schemas.openxmlformats.org/officeDocument/2006/relationships/image" Target="../media/image3.gif"/><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5.xml"/><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hyperlink" Target="http://www.strath.ac.uk/careers/skills/" TargetMode="External"/><Relationship Id="rId2" Type="http://schemas.openxmlformats.org/officeDocument/2006/relationships/notesSlide" Target="../notesSlides/notesSlide7.xml"/><Relationship Id="rId1" Type="http://schemas.openxmlformats.org/officeDocument/2006/relationships/slideLayout" Target="../slideLayouts/slideLayout46.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50.xml"/><Relationship Id="rId5" Type="http://schemas.openxmlformats.org/officeDocument/2006/relationships/image" Target="../media/image3.gif"/><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6.xml"/><Relationship Id="rId5" Type="http://schemas.openxmlformats.org/officeDocument/2006/relationships/image" Target="../media/image3.gi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57511" y="519702"/>
            <a:ext cx="8828977" cy="5022914"/>
          </a:xfrm>
        </p:spPr>
        <p:txBody>
          <a:bodyPr>
            <a:spAutoFit/>
          </a:bodyPr>
          <a:lstStyle/>
          <a:p>
            <a:pPr algn="ctr"/>
            <a:r>
              <a:rPr lang="en-US" sz="4800" b="1" dirty="0" smtClean="0">
                <a:latin typeface="+mn-lt"/>
                <a:ea typeface="Tahoma" panose="020B0604030504040204" pitchFamily="34" charset="0"/>
                <a:cs typeface="Tahoma" panose="020B0604030504040204" pitchFamily="34" charset="0"/>
              </a:rPr>
              <a:t>Everyone Is Not Like You: </a:t>
            </a:r>
            <a:br>
              <a:rPr lang="en-US" sz="4800" b="1" dirty="0" smtClean="0">
                <a:latin typeface="+mn-lt"/>
                <a:ea typeface="Tahoma" panose="020B0604030504040204" pitchFamily="34" charset="0"/>
                <a:cs typeface="Tahoma" panose="020B0604030504040204" pitchFamily="34" charset="0"/>
              </a:rPr>
            </a:br>
            <a:r>
              <a:rPr lang="en-US" sz="3600" b="1" dirty="0">
                <a:latin typeface="+mn-lt"/>
              </a:rPr>
              <a:t>Dispositional Characteristics and the Team Environment Part 1</a:t>
            </a:r>
            <a:br>
              <a:rPr lang="en-US" sz="3600" b="1" dirty="0">
                <a:latin typeface="+mn-lt"/>
              </a:rPr>
            </a:br>
            <a:r>
              <a:rPr lang="en-US" sz="2800" b="1" dirty="0" smtClean="0">
                <a:solidFill>
                  <a:srgbClr val="C00000"/>
                </a:solidFill>
                <a:latin typeface="+mn-lt"/>
                <a:ea typeface="Tahoma" panose="020B0604030504040204" pitchFamily="34" charset="0"/>
                <a:cs typeface="Tahoma" panose="020B0604030504040204" pitchFamily="34" charset="0"/>
              </a:rPr>
              <a:t/>
            </a:r>
            <a:br>
              <a:rPr lang="en-US" sz="2800" b="1" dirty="0" smtClean="0">
                <a:solidFill>
                  <a:srgbClr val="C00000"/>
                </a:solidFill>
                <a:latin typeface="+mn-lt"/>
                <a:ea typeface="Tahoma" panose="020B0604030504040204" pitchFamily="34" charset="0"/>
                <a:cs typeface="Tahoma" panose="020B0604030504040204" pitchFamily="34" charset="0"/>
              </a:rPr>
            </a:br>
            <a:r>
              <a:rPr lang="en-US" sz="28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
            </a:r>
            <a:br>
              <a:rPr lang="en-US" sz="28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br>
            <a:r>
              <a:rPr lang="en-US" sz="28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
            </a:r>
            <a:br>
              <a:rPr lang="en-US" sz="28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mn-lt"/>
                <a:ea typeface="Tahoma" panose="020B0604030504040204" pitchFamily="34" charset="0"/>
                <a:cs typeface="Tahoma" panose="020B0604030504040204" pitchFamily="34" charset="0"/>
              </a:rPr>
              <a:t>Dave Gosselin </a:t>
            </a:r>
            <a:br>
              <a:rPr lang="en-US" sz="3600" b="1" dirty="0" smtClean="0">
                <a:solidFill>
                  <a:schemeClr val="bg1"/>
                </a:solidFill>
                <a:latin typeface="+mn-lt"/>
                <a:ea typeface="Tahoma" panose="020B0604030504040204" pitchFamily="34" charset="0"/>
                <a:cs typeface="Tahoma" panose="020B0604030504040204" pitchFamily="34" charset="0"/>
              </a:rPr>
            </a:br>
            <a:r>
              <a:rPr lang="en-US" sz="3600" b="1" dirty="0" smtClean="0">
                <a:solidFill>
                  <a:schemeClr val="bg1"/>
                </a:solidFill>
                <a:latin typeface="+mn-lt"/>
                <a:ea typeface="Tahoma" panose="020B0604030504040204" pitchFamily="34" charset="0"/>
                <a:cs typeface="Tahoma" panose="020B0604030504040204" pitchFamily="34" charset="0"/>
              </a:rPr>
              <a:t>Director</a:t>
            </a:r>
            <a:br>
              <a:rPr lang="en-US" sz="3600" b="1" dirty="0" smtClean="0">
                <a:solidFill>
                  <a:schemeClr val="bg1"/>
                </a:solidFill>
                <a:latin typeface="+mn-lt"/>
                <a:ea typeface="Tahoma" panose="020B0604030504040204" pitchFamily="34" charset="0"/>
                <a:cs typeface="Tahoma" panose="020B0604030504040204" pitchFamily="34" charset="0"/>
              </a:rPr>
            </a:br>
            <a:r>
              <a:rPr lang="en-US" sz="3600" b="1" dirty="0" smtClean="0">
                <a:solidFill>
                  <a:schemeClr val="bg1"/>
                </a:solidFill>
                <a:latin typeface="+mn-lt"/>
                <a:ea typeface="Tahoma" panose="020B0604030504040204" pitchFamily="34" charset="0"/>
                <a:cs typeface="Tahoma" panose="020B0604030504040204" pitchFamily="34" charset="0"/>
              </a:rPr>
              <a:t>Environmental Studies</a:t>
            </a:r>
            <a:br>
              <a:rPr lang="en-US" sz="3600" b="1" dirty="0" smtClean="0">
                <a:solidFill>
                  <a:schemeClr val="bg1"/>
                </a:solidFill>
                <a:latin typeface="+mn-lt"/>
                <a:ea typeface="Tahoma" panose="020B0604030504040204" pitchFamily="34" charset="0"/>
                <a:cs typeface="Tahoma" panose="020B0604030504040204" pitchFamily="34" charset="0"/>
              </a:rPr>
            </a:br>
            <a:r>
              <a:rPr lang="en-US" sz="3600" b="1" dirty="0" smtClean="0">
                <a:solidFill>
                  <a:schemeClr val="bg1"/>
                </a:solidFill>
                <a:latin typeface="+mn-lt"/>
                <a:ea typeface="Tahoma" panose="020B0604030504040204" pitchFamily="34" charset="0"/>
                <a:cs typeface="Tahoma" panose="020B0604030504040204" pitchFamily="34" charset="0"/>
              </a:rPr>
              <a:t>University of Nebraska-Lincoln</a:t>
            </a:r>
            <a:endParaRPr lang="en-US" sz="4000" b="1" dirty="0">
              <a:solidFill>
                <a:schemeClr val="bg1"/>
              </a:solidFill>
              <a:latin typeface="+mn-lt"/>
              <a:ea typeface="Tahoma" panose="020B0604030504040204" pitchFamily="34" charset="0"/>
              <a:cs typeface="Tahoma" panose="020B0604030504040204" pitchFamily="34" charset="0"/>
            </a:endParaRPr>
          </a:p>
        </p:txBody>
      </p:sp>
      <p:grpSp>
        <p:nvGrpSpPr>
          <p:cNvPr id="6" name="Group 5"/>
          <p:cNvGrpSpPr/>
          <p:nvPr/>
        </p:nvGrpSpPr>
        <p:grpSpPr>
          <a:xfrm>
            <a:off x="228600" y="5875044"/>
            <a:ext cx="8691622" cy="754356"/>
            <a:chOff x="228600" y="5875044"/>
            <a:chExt cx="8691622" cy="754356"/>
          </a:xfrm>
        </p:grpSpPr>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b="11913"/>
            <a:stretch/>
          </p:blipFill>
          <p:spPr>
            <a:xfrm>
              <a:off x="7848600" y="5875044"/>
              <a:ext cx="1071622" cy="754356"/>
            </a:xfrm>
            <a:prstGeom prst="rect">
              <a:avLst/>
            </a:prstGeom>
            <a:ln w="25400">
              <a:solidFill>
                <a:schemeClr val="tx1"/>
              </a:solidFill>
            </a:ln>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 y="5888182"/>
              <a:ext cx="736779" cy="741218"/>
            </a:xfrm>
            <a:prstGeom prst="rect">
              <a:avLst/>
            </a:prstGeom>
            <a:ln w="25400">
              <a:solidFill>
                <a:schemeClr val="tx1"/>
              </a:solidFill>
            </a:ln>
          </p:spPr>
        </p:pic>
      </p:grpSp>
    </p:spTree>
    <p:custDataLst>
      <p:tags r:id="rId1"/>
    </p:custDataLst>
    <p:extLst>
      <p:ext uri="{BB962C8B-B14F-4D97-AF65-F5344CB8AC3E}">
        <p14:creationId xmlns:p14="http://schemas.microsoft.com/office/powerpoint/2010/main" val="792301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Text Box 6"/>
          <p:cNvSpPr txBox="1">
            <a:spLocks noChangeArrowheads="1"/>
          </p:cNvSpPr>
          <p:nvPr/>
        </p:nvSpPr>
        <p:spPr bwMode="auto">
          <a:xfrm>
            <a:off x="1584325" y="6213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dirty="0"/>
          </a:p>
        </p:txBody>
      </p:sp>
      <p:sp>
        <p:nvSpPr>
          <p:cNvPr id="23576" name="Text Box 24"/>
          <p:cNvSpPr txBox="1">
            <a:spLocks noChangeArrowheads="1"/>
          </p:cNvSpPr>
          <p:nvPr/>
        </p:nvSpPr>
        <p:spPr bwMode="auto">
          <a:xfrm>
            <a:off x="1063668" y="4843954"/>
            <a:ext cx="7016664" cy="954107"/>
          </a:xfrm>
          <a:prstGeom prst="rect">
            <a:avLst/>
          </a:prstGeom>
          <a:solidFill>
            <a:schemeClr val="bg1"/>
          </a:solidFill>
          <a:ln w="9525">
            <a:solidFill>
              <a:srgbClr val="993300"/>
            </a:solidFill>
            <a:miter lim="800000"/>
            <a:headEnd/>
            <a:tailEnd/>
          </a:ln>
          <a:effectLst/>
          <a:extLst/>
        </p:spPr>
        <p:txBody>
          <a:bodyPr wrap="none">
            <a:spAutoFit/>
          </a:bodyPr>
          <a:lstStyle/>
          <a:p>
            <a:pPr algn="ctr"/>
            <a:r>
              <a:rPr lang="en-US" altLang="en-US" sz="2800" b="1" dirty="0" smtClean="0">
                <a:solidFill>
                  <a:srgbClr val="990033"/>
                </a:solidFill>
                <a:latin typeface="Tahoma" pitchFamily="34" charset="0"/>
              </a:rPr>
              <a:t>Conceptual Distances and</a:t>
            </a:r>
          </a:p>
          <a:p>
            <a:pPr algn="ctr"/>
            <a:r>
              <a:rPr lang="en-US" altLang="en-US" sz="2800" b="1" dirty="0" smtClean="0">
                <a:solidFill>
                  <a:srgbClr val="990033"/>
                </a:solidFill>
                <a:latin typeface="Tahoma" pitchFamily="34" charset="0"/>
              </a:rPr>
              <a:t>Shared-Mental Models are Negotiated</a:t>
            </a:r>
            <a:endParaRPr lang="en-US" altLang="en-US" sz="2800" b="1" dirty="0">
              <a:solidFill>
                <a:srgbClr val="990033"/>
              </a:solidFill>
              <a:latin typeface="Tahoma" pitchFamily="34" charset="0"/>
            </a:endParaRPr>
          </a:p>
        </p:txBody>
      </p:sp>
      <p:sp>
        <p:nvSpPr>
          <p:cNvPr id="4" name="Rectangle 3"/>
          <p:cNvSpPr/>
          <p:nvPr/>
        </p:nvSpPr>
        <p:spPr>
          <a:xfrm>
            <a:off x="723900" y="78297"/>
            <a:ext cx="7696200" cy="523220"/>
          </a:xfrm>
          <a:prstGeom prst="rect">
            <a:avLst/>
          </a:prstGeom>
        </p:spPr>
        <p:txBody>
          <a:bodyPr wrap="square">
            <a:spAutoFit/>
          </a:bodyPr>
          <a:lstStyle/>
          <a:p>
            <a:pPr algn="ctr"/>
            <a:r>
              <a:rPr lang="en-US" sz="2800" b="1" u="sng" dirty="0">
                <a:latin typeface="Tahoma" panose="020B0604030504040204" pitchFamily="34" charset="0"/>
                <a:ea typeface="Tahoma" panose="020B0604030504040204" pitchFamily="34" charset="0"/>
                <a:cs typeface="Tahoma" panose="020B0604030504040204" pitchFamily="34" charset="0"/>
              </a:rPr>
              <a:t>Model of </a:t>
            </a:r>
            <a:r>
              <a:rPr lang="en-US" sz="2800" b="1" u="sng" dirty="0" smtClean="0">
                <a:latin typeface="Tahoma" panose="020B0604030504040204" pitchFamily="34" charset="0"/>
                <a:ea typeface="Tahoma" panose="020B0604030504040204" pitchFamily="34" charset="0"/>
                <a:cs typeface="Tahoma" panose="020B0604030504040204" pitchFamily="34" charset="0"/>
              </a:rPr>
              <a:t>Model-based Reasoning (</a:t>
            </a:r>
            <a:r>
              <a:rPr lang="en-US" sz="2800" b="1" u="sng" dirty="0">
                <a:latin typeface="Tahoma" panose="020B0604030504040204" pitchFamily="34" charset="0"/>
                <a:ea typeface="Tahoma" panose="020B0604030504040204" pitchFamily="34" charset="0"/>
                <a:cs typeface="Tahoma" panose="020B0604030504040204" pitchFamily="34" charset="0"/>
              </a:rPr>
              <a:t>t</a:t>
            </a:r>
            <a:r>
              <a:rPr lang="en-US" sz="2800" b="1" u="sng" baseline="-25000" dirty="0">
                <a:latin typeface="Tahoma" panose="020B0604030504040204" pitchFamily="34" charset="0"/>
                <a:ea typeface="Tahoma" panose="020B0604030504040204" pitchFamily="34" charset="0"/>
                <a:cs typeface="Tahoma" panose="020B0604030504040204" pitchFamily="34" charset="0"/>
              </a:rPr>
              <a:t>0</a:t>
            </a:r>
            <a:r>
              <a:rPr lang="en-US" sz="2800" b="1" u="sng" dirty="0">
                <a:latin typeface="Tahoma" panose="020B0604030504040204" pitchFamily="34" charset="0"/>
                <a:ea typeface="Tahoma" panose="020B0604030504040204" pitchFamily="34" charset="0"/>
                <a:cs typeface="Tahoma" panose="020B0604030504040204" pitchFamily="34" charset="0"/>
              </a:rPr>
              <a:t> </a:t>
            </a:r>
            <a:r>
              <a:rPr lang="en-US" sz="2800" b="1" u="sng" dirty="0" smtClean="0">
                <a:latin typeface="Tahoma" panose="020B0604030504040204" pitchFamily="34" charset="0"/>
                <a:ea typeface="Tahoma" panose="020B0604030504040204" pitchFamily="34" charset="0"/>
                <a:cs typeface="Tahoma" panose="020B0604030504040204" pitchFamily="34" charset="0"/>
              </a:rPr>
              <a:t>to t</a:t>
            </a:r>
            <a:r>
              <a:rPr lang="en-US" sz="2800" b="1" u="sng" baseline="-25000" dirty="0" smtClean="0">
                <a:latin typeface="Tahoma" panose="020B0604030504040204" pitchFamily="34" charset="0"/>
                <a:ea typeface="Tahoma" panose="020B0604030504040204" pitchFamily="34" charset="0"/>
                <a:cs typeface="Tahoma" panose="020B0604030504040204" pitchFamily="34" charset="0"/>
              </a:rPr>
              <a:t>2</a:t>
            </a:r>
            <a:r>
              <a:rPr lang="en-US" sz="2800" b="1" u="sng" dirty="0" smtClean="0">
                <a:latin typeface="Tahoma" panose="020B0604030504040204" pitchFamily="34" charset="0"/>
                <a:ea typeface="Tahoma" panose="020B0604030504040204" pitchFamily="34" charset="0"/>
                <a:cs typeface="Tahoma" panose="020B0604030504040204" pitchFamily="34" charset="0"/>
              </a:rPr>
              <a:t>)</a:t>
            </a:r>
            <a:endParaRPr lang="en-US" sz="2800" b="1" u="sng" dirty="0">
              <a:latin typeface="Tahoma" panose="020B0604030504040204" pitchFamily="34" charset="0"/>
              <a:ea typeface="Tahoma" panose="020B0604030504040204" pitchFamily="34" charset="0"/>
              <a:cs typeface="Tahoma" panose="020B0604030504040204" pitchFamily="34" charset="0"/>
            </a:endParaRPr>
          </a:p>
        </p:txBody>
      </p:sp>
      <p:grpSp>
        <p:nvGrpSpPr>
          <p:cNvPr id="24" name="Group 23"/>
          <p:cNvGrpSpPr/>
          <p:nvPr/>
        </p:nvGrpSpPr>
        <p:grpSpPr>
          <a:xfrm>
            <a:off x="1223730" y="678501"/>
            <a:ext cx="7631426" cy="4127939"/>
            <a:chOff x="1409700" y="1604962"/>
            <a:chExt cx="6815200" cy="3717402"/>
          </a:xfrm>
        </p:grpSpPr>
        <p:pic>
          <p:nvPicPr>
            <p:cNvPr id="25" name="Picture 24"/>
            <p:cNvPicPr>
              <a:picLocks noChangeAspect="1"/>
            </p:cNvPicPr>
            <p:nvPr/>
          </p:nvPicPr>
          <p:blipFill>
            <a:blip r:embed="rId3"/>
            <a:stretch>
              <a:fillRect/>
            </a:stretch>
          </p:blipFill>
          <p:spPr>
            <a:xfrm>
              <a:off x="1409700" y="1604962"/>
              <a:ext cx="6324600" cy="3648075"/>
            </a:xfrm>
            <a:prstGeom prst="rect">
              <a:avLst/>
            </a:prstGeom>
            <a:ln w="38100">
              <a:solidFill>
                <a:schemeClr val="tx1"/>
              </a:solidFill>
            </a:ln>
          </p:spPr>
        </p:pic>
        <p:sp>
          <p:nvSpPr>
            <p:cNvPr id="26" name="TextBox 25"/>
            <p:cNvSpPr txBox="1"/>
            <p:nvPr/>
          </p:nvSpPr>
          <p:spPr>
            <a:xfrm>
              <a:off x="5872974" y="4983810"/>
              <a:ext cx="2351926" cy="338554"/>
            </a:xfrm>
            <a:prstGeom prst="rect">
              <a:avLst/>
            </a:prstGeom>
            <a:noFill/>
          </p:spPr>
          <p:txBody>
            <a:bodyPr wrap="none" rtlCol="0">
              <a:spAutoFit/>
            </a:bodyPr>
            <a:lstStyle/>
            <a:p>
              <a:r>
                <a:rPr lang="en-US" sz="1600" b="1" dirty="0" smtClean="0"/>
                <a:t>Pennington et. al 2016</a:t>
              </a:r>
              <a:endParaRPr lang="en-US" sz="1600" b="1" dirty="0"/>
            </a:p>
          </p:txBody>
        </p:sp>
      </p:grpSp>
      <p:grpSp>
        <p:nvGrpSpPr>
          <p:cNvPr id="13" name="Group 12"/>
          <p:cNvGrpSpPr/>
          <p:nvPr/>
        </p:nvGrpSpPr>
        <p:grpSpPr>
          <a:xfrm>
            <a:off x="228600" y="5875044"/>
            <a:ext cx="8691622" cy="754356"/>
            <a:chOff x="228600" y="5875044"/>
            <a:chExt cx="8691622" cy="754356"/>
          </a:xfrm>
        </p:grpSpPr>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b="11913"/>
            <a:stretch/>
          </p:blipFill>
          <p:spPr>
            <a:xfrm>
              <a:off x="7848600" y="5875044"/>
              <a:ext cx="1071622" cy="754356"/>
            </a:xfrm>
            <a:prstGeom prst="rect">
              <a:avLst/>
            </a:prstGeom>
            <a:ln w="25400">
              <a:solidFill>
                <a:schemeClr val="tx1"/>
              </a:solidFill>
            </a:ln>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5888182"/>
              <a:ext cx="736779" cy="741218"/>
            </a:xfrm>
            <a:prstGeom prst="rect">
              <a:avLst/>
            </a:prstGeom>
            <a:ln w="25400">
              <a:solidFill>
                <a:schemeClr val="tx1"/>
              </a:solidFill>
            </a:ln>
          </p:spPr>
        </p:pic>
      </p:grpSp>
      <p:sp>
        <p:nvSpPr>
          <p:cNvPr id="11" name="Rectangle 10"/>
          <p:cNvSpPr/>
          <p:nvPr/>
        </p:nvSpPr>
        <p:spPr>
          <a:xfrm>
            <a:off x="2322968" y="6030033"/>
            <a:ext cx="4498064" cy="523220"/>
          </a:xfrm>
          <a:prstGeom prst="rect">
            <a:avLst/>
          </a:prstGeom>
        </p:spPr>
        <p:txBody>
          <a:bodyPr wrap="square">
            <a:spAutoFit/>
          </a:bodyPr>
          <a:lstStyle/>
          <a:p>
            <a:pPr algn="ctr"/>
            <a:r>
              <a:rPr lang="en-US" sz="2800" b="1" dirty="0" smtClean="0">
                <a:latin typeface="Tahoma" panose="020B0604030504040204" pitchFamily="34" charset="0"/>
                <a:ea typeface="Tahoma" panose="020B0604030504040204" pitchFamily="34" charset="0"/>
                <a:cs typeface="Tahoma" panose="020B0604030504040204" pitchFamily="34" charset="0"/>
              </a:rPr>
              <a:t>Pennington et al. 2016</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23718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576"/>
                                        </p:tgtEl>
                                        <p:attrNameLst>
                                          <p:attrName>style.visibility</p:attrName>
                                        </p:attrNameLst>
                                      </p:cBhvr>
                                      <p:to>
                                        <p:strVal val="visible"/>
                                      </p:to>
                                    </p:set>
                                    <p:animEffect transition="in" filter="dissolve">
                                      <p:cBhvr>
                                        <p:cTn id="7" dur="500"/>
                                        <p:tgtEl>
                                          <p:spTgt spid="23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6"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94290" y="1692444"/>
            <a:ext cx="8549438" cy="4036133"/>
          </a:xfrm>
          <a:prstGeom prst="rect">
            <a:avLst/>
          </a:prstGeom>
          <a:ln w="38100">
            <a:solidFill>
              <a:schemeClr val="tx1"/>
            </a:solidFill>
          </a:ln>
        </p:spPr>
      </p:pic>
      <p:sp>
        <p:nvSpPr>
          <p:cNvPr id="5" name="Rectangle 4"/>
          <p:cNvSpPr/>
          <p:nvPr/>
        </p:nvSpPr>
        <p:spPr>
          <a:xfrm>
            <a:off x="1619621" y="228600"/>
            <a:ext cx="5904758" cy="1200329"/>
          </a:xfrm>
          <a:prstGeom prst="rect">
            <a:avLst/>
          </a:prstGeom>
        </p:spPr>
        <p:txBody>
          <a:bodyPr wrap="none">
            <a:spAutoFit/>
          </a:bodyPr>
          <a:lstStyle/>
          <a:p>
            <a:pPr algn="ctr"/>
            <a:r>
              <a:rPr lang="en-US" sz="3600" b="1" dirty="0"/>
              <a:t>Conceptual </a:t>
            </a:r>
            <a:r>
              <a:rPr lang="en-US" sz="3600" b="1" dirty="0" smtClean="0"/>
              <a:t>Interaction Model</a:t>
            </a:r>
          </a:p>
          <a:p>
            <a:pPr algn="ctr"/>
            <a:r>
              <a:rPr lang="en-US" sz="3600" b="1" dirty="0" smtClean="0"/>
              <a:t>Pennington 2016 </a:t>
            </a:r>
            <a:endParaRPr lang="en-US" sz="3600" b="1" dirty="0"/>
          </a:p>
        </p:txBody>
      </p:sp>
      <p:sp>
        <p:nvSpPr>
          <p:cNvPr id="4" name="TextBox 3"/>
          <p:cNvSpPr txBox="1"/>
          <p:nvPr/>
        </p:nvSpPr>
        <p:spPr>
          <a:xfrm>
            <a:off x="5673545" y="1963604"/>
            <a:ext cx="3170183" cy="400110"/>
          </a:xfrm>
          <a:prstGeom prst="rect">
            <a:avLst/>
          </a:prstGeom>
          <a:solidFill>
            <a:schemeClr val="accent1">
              <a:lumMod val="40000"/>
              <a:lumOff val="60000"/>
              <a:alpha val="84000"/>
            </a:schemeClr>
          </a:solidFill>
        </p:spPr>
        <p:txBody>
          <a:bodyPr wrap="square" rtlCol="0">
            <a:spAutoFit/>
          </a:bodyPr>
          <a:lstStyle/>
          <a:p>
            <a:r>
              <a:rPr lang="en-US" sz="2000" b="1" dirty="0" smtClean="0">
                <a:solidFill>
                  <a:srgbClr val="C00000"/>
                </a:solidFill>
              </a:rPr>
              <a:t>Collaboration Development</a:t>
            </a:r>
            <a:endParaRPr lang="en-US" sz="2000" b="1" dirty="0">
              <a:solidFill>
                <a:srgbClr val="C00000"/>
              </a:solidFill>
            </a:endParaRPr>
          </a:p>
        </p:txBody>
      </p:sp>
      <p:sp>
        <p:nvSpPr>
          <p:cNvPr id="9" name="Freeform 8"/>
          <p:cNvSpPr/>
          <p:nvPr/>
        </p:nvSpPr>
        <p:spPr>
          <a:xfrm>
            <a:off x="4918841" y="2363714"/>
            <a:ext cx="3988676" cy="2381707"/>
          </a:xfrm>
          <a:custGeom>
            <a:avLst/>
            <a:gdLst>
              <a:gd name="connsiteX0" fmla="*/ 15766 w 3988676"/>
              <a:gd name="connsiteY0" fmla="*/ 48410 h 2381707"/>
              <a:gd name="connsiteX1" fmla="*/ 15766 w 3988676"/>
              <a:gd name="connsiteY1" fmla="*/ 48410 h 2381707"/>
              <a:gd name="connsiteX2" fmla="*/ 15766 w 3988676"/>
              <a:gd name="connsiteY2" fmla="*/ 505610 h 2381707"/>
              <a:gd name="connsiteX3" fmla="*/ 0 w 3988676"/>
              <a:gd name="connsiteY3" fmla="*/ 552907 h 2381707"/>
              <a:gd name="connsiteX4" fmla="*/ 15766 w 3988676"/>
              <a:gd name="connsiteY4" fmla="*/ 600203 h 2381707"/>
              <a:gd name="connsiteX5" fmla="*/ 536028 w 3988676"/>
              <a:gd name="connsiteY5" fmla="*/ 615969 h 2381707"/>
              <a:gd name="connsiteX6" fmla="*/ 614856 w 3988676"/>
              <a:gd name="connsiteY6" fmla="*/ 631734 h 2381707"/>
              <a:gd name="connsiteX7" fmla="*/ 725214 w 3988676"/>
              <a:gd name="connsiteY7" fmla="*/ 647500 h 2381707"/>
              <a:gd name="connsiteX8" fmla="*/ 1135118 w 3988676"/>
              <a:gd name="connsiteY8" fmla="*/ 663265 h 2381707"/>
              <a:gd name="connsiteX9" fmla="*/ 1166649 w 3988676"/>
              <a:gd name="connsiteY9" fmla="*/ 1278120 h 2381707"/>
              <a:gd name="connsiteX10" fmla="*/ 1182414 w 3988676"/>
              <a:gd name="connsiteY10" fmla="*/ 1325417 h 2381707"/>
              <a:gd name="connsiteX11" fmla="*/ 1277007 w 3988676"/>
              <a:gd name="connsiteY11" fmla="*/ 1388479 h 2381707"/>
              <a:gd name="connsiteX12" fmla="*/ 1387366 w 3988676"/>
              <a:gd name="connsiteY12" fmla="*/ 1451541 h 2381707"/>
              <a:gd name="connsiteX13" fmla="*/ 1481959 w 3988676"/>
              <a:gd name="connsiteY13" fmla="*/ 1483072 h 2381707"/>
              <a:gd name="connsiteX14" fmla="*/ 1576552 w 3988676"/>
              <a:gd name="connsiteY14" fmla="*/ 1546134 h 2381707"/>
              <a:gd name="connsiteX15" fmla="*/ 1639614 w 3988676"/>
              <a:gd name="connsiteY15" fmla="*/ 1593431 h 2381707"/>
              <a:gd name="connsiteX16" fmla="*/ 1718442 w 3988676"/>
              <a:gd name="connsiteY16" fmla="*/ 1640727 h 2381707"/>
              <a:gd name="connsiteX17" fmla="*/ 1828800 w 3988676"/>
              <a:gd name="connsiteY17" fmla="*/ 1719555 h 2381707"/>
              <a:gd name="connsiteX18" fmla="*/ 1891862 w 3988676"/>
              <a:gd name="connsiteY18" fmla="*/ 1751086 h 2381707"/>
              <a:gd name="connsiteX19" fmla="*/ 1907628 w 3988676"/>
              <a:gd name="connsiteY19" fmla="*/ 1798383 h 2381707"/>
              <a:gd name="connsiteX20" fmla="*/ 2017987 w 3988676"/>
              <a:gd name="connsiteY20" fmla="*/ 1892976 h 2381707"/>
              <a:gd name="connsiteX21" fmla="*/ 2112580 w 3988676"/>
              <a:gd name="connsiteY21" fmla="*/ 2003334 h 2381707"/>
              <a:gd name="connsiteX22" fmla="*/ 2159876 w 3988676"/>
              <a:gd name="connsiteY22" fmla="*/ 2050631 h 2381707"/>
              <a:gd name="connsiteX23" fmla="*/ 2254469 w 3988676"/>
              <a:gd name="connsiteY23" fmla="*/ 2097927 h 2381707"/>
              <a:gd name="connsiteX24" fmla="*/ 2286000 w 3988676"/>
              <a:gd name="connsiteY24" fmla="*/ 2145224 h 2381707"/>
              <a:gd name="connsiteX25" fmla="*/ 2380593 w 3988676"/>
              <a:gd name="connsiteY25" fmla="*/ 2192520 h 2381707"/>
              <a:gd name="connsiteX26" fmla="*/ 2443656 w 3988676"/>
              <a:gd name="connsiteY26" fmla="*/ 2224052 h 2381707"/>
              <a:gd name="connsiteX27" fmla="*/ 2538249 w 3988676"/>
              <a:gd name="connsiteY27" fmla="*/ 2255583 h 2381707"/>
              <a:gd name="connsiteX28" fmla="*/ 2585545 w 3988676"/>
              <a:gd name="connsiteY28" fmla="*/ 2287114 h 2381707"/>
              <a:gd name="connsiteX29" fmla="*/ 2743200 w 3988676"/>
              <a:gd name="connsiteY29" fmla="*/ 2334410 h 2381707"/>
              <a:gd name="connsiteX30" fmla="*/ 2916621 w 3988676"/>
              <a:gd name="connsiteY30" fmla="*/ 2350176 h 2381707"/>
              <a:gd name="connsiteX31" fmla="*/ 3137338 w 3988676"/>
              <a:gd name="connsiteY31" fmla="*/ 2381707 h 2381707"/>
              <a:gd name="connsiteX32" fmla="*/ 3389587 w 3988676"/>
              <a:gd name="connsiteY32" fmla="*/ 2365941 h 2381707"/>
              <a:gd name="connsiteX33" fmla="*/ 3547242 w 3988676"/>
              <a:gd name="connsiteY33" fmla="*/ 2302879 h 2381707"/>
              <a:gd name="connsiteX34" fmla="*/ 3594538 w 3988676"/>
              <a:gd name="connsiteY34" fmla="*/ 2287114 h 2381707"/>
              <a:gd name="connsiteX35" fmla="*/ 3689131 w 3988676"/>
              <a:gd name="connsiteY35" fmla="*/ 2224052 h 2381707"/>
              <a:gd name="connsiteX36" fmla="*/ 3783725 w 3988676"/>
              <a:gd name="connsiteY36" fmla="*/ 2160989 h 2381707"/>
              <a:gd name="connsiteX37" fmla="*/ 3862552 w 3988676"/>
              <a:gd name="connsiteY37" fmla="*/ 2066396 h 2381707"/>
              <a:gd name="connsiteX38" fmla="*/ 3925614 w 3988676"/>
              <a:gd name="connsiteY38" fmla="*/ 1971803 h 2381707"/>
              <a:gd name="connsiteX39" fmla="*/ 3957145 w 3988676"/>
              <a:gd name="connsiteY39" fmla="*/ 1924507 h 2381707"/>
              <a:gd name="connsiteX40" fmla="*/ 3988676 w 3988676"/>
              <a:gd name="connsiteY40" fmla="*/ 1814148 h 2381707"/>
              <a:gd name="connsiteX41" fmla="*/ 3957145 w 3988676"/>
              <a:gd name="connsiteY41" fmla="*/ 883983 h 2381707"/>
              <a:gd name="connsiteX42" fmla="*/ 3972911 w 3988676"/>
              <a:gd name="connsiteY42" fmla="*/ 489845 h 2381707"/>
              <a:gd name="connsiteX43" fmla="*/ 3957145 w 3988676"/>
              <a:gd name="connsiteY43" fmla="*/ 174534 h 2381707"/>
              <a:gd name="connsiteX44" fmla="*/ 3941380 w 3988676"/>
              <a:gd name="connsiteY44" fmla="*/ 16879 h 2381707"/>
              <a:gd name="connsiteX45" fmla="*/ 3499945 w 3988676"/>
              <a:gd name="connsiteY45" fmla="*/ 32645 h 2381707"/>
              <a:gd name="connsiteX46" fmla="*/ 3421118 w 3988676"/>
              <a:gd name="connsiteY46" fmla="*/ 48410 h 2381707"/>
              <a:gd name="connsiteX47" fmla="*/ 2270235 w 3988676"/>
              <a:gd name="connsiteY47" fmla="*/ 48410 h 2381707"/>
              <a:gd name="connsiteX48" fmla="*/ 2081049 w 3988676"/>
              <a:gd name="connsiteY48" fmla="*/ 32645 h 2381707"/>
              <a:gd name="connsiteX49" fmla="*/ 1245476 w 3988676"/>
              <a:gd name="connsiteY49" fmla="*/ 1114 h 2381707"/>
              <a:gd name="connsiteX50" fmla="*/ 756745 w 3988676"/>
              <a:gd name="connsiteY50" fmla="*/ 16879 h 2381707"/>
              <a:gd name="connsiteX51" fmla="*/ 709449 w 3988676"/>
              <a:gd name="connsiteY51" fmla="*/ 32645 h 2381707"/>
              <a:gd name="connsiteX52" fmla="*/ 646387 w 3988676"/>
              <a:gd name="connsiteY52" fmla="*/ 48410 h 2381707"/>
              <a:gd name="connsiteX53" fmla="*/ 15766 w 3988676"/>
              <a:gd name="connsiteY53" fmla="*/ 48410 h 238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988676" h="2381707">
                <a:moveTo>
                  <a:pt x="15766" y="48410"/>
                </a:moveTo>
                <a:lnTo>
                  <a:pt x="15766" y="48410"/>
                </a:lnTo>
                <a:cubicBezTo>
                  <a:pt x="39750" y="264275"/>
                  <a:pt x="41430" y="210476"/>
                  <a:pt x="15766" y="505610"/>
                </a:cubicBezTo>
                <a:cubicBezTo>
                  <a:pt x="14326" y="522166"/>
                  <a:pt x="5255" y="537141"/>
                  <a:pt x="0" y="552907"/>
                </a:cubicBezTo>
                <a:cubicBezTo>
                  <a:pt x="5255" y="568672"/>
                  <a:pt x="-738" y="598261"/>
                  <a:pt x="15766" y="600203"/>
                </a:cubicBezTo>
                <a:cubicBezTo>
                  <a:pt x="188078" y="620475"/>
                  <a:pt x="362768" y="606850"/>
                  <a:pt x="536028" y="615969"/>
                </a:cubicBezTo>
                <a:cubicBezTo>
                  <a:pt x="562787" y="617377"/>
                  <a:pt x="588424" y="627329"/>
                  <a:pt x="614856" y="631734"/>
                </a:cubicBezTo>
                <a:cubicBezTo>
                  <a:pt x="651510" y="637843"/>
                  <a:pt x="688123" y="645252"/>
                  <a:pt x="725214" y="647500"/>
                </a:cubicBezTo>
                <a:cubicBezTo>
                  <a:pt x="861699" y="655772"/>
                  <a:pt x="998483" y="658010"/>
                  <a:pt x="1135118" y="663265"/>
                </a:cubicBezTo>
                <a:cubicBezTo>
                  <a:pt x="1197568" y="913071"/>
                  <a:pt x="1132788" y="634762"/>
                  <a:pt x="1166649" y="1278120"/>
                </a:cubicBezTo>
                <a:cubicBezTo>
                  <a:pt x="1167522" y="1294715"/>
                  <a:pt x="1170663" y="1313666"/>
                  <a:pt x="1182414" y="1325417"/>
                </a:cubicBezTo>
                <a:cubicBezTo>
                  <a:pt x="1209210" y="1352213"/>
                  <a:pt x="1245476" y="1367458"/>
                  <a:pt x="1277007" y="1388479"/>
                </a:cubicBezTo>
                <a:cubicBezTo>
                  <a:pt x="1319668" y="1416919"/>
                  <a:pt x="1337362" y="1431539"/>
                  <a:pt x="1387366" y="1451541"/>
                </a:cubicBezTo>
                <a:cubicBezTo>
                  <a:pt x="1418225" y="1463885"/>
                  <a:pt x="1481959" y="1483072"/>
                  <a:pt x="1481959" y="1483072"/>
                </a:cubicBezTo>
                <a:cubicBezTo>
                  <a:pt x="1513490" y="1504093"/>
                  <a:pt x="1546236" y="1523397"/>
                  <a:pt x="1576552" y="1546134"/>
                </a:cubicBezTo>
                <a:cubicBezTo>
                  <a:pt x="1597573" y="1561900"/>
                  <a:pt x="1617751" y="1578856"/>
                  <a:pt x="1639614" y="1593431"/>
                </a:cubicBezTo>
                <a:cubicBezTo>
                  <a:pt x="1665110" y="1610428"/>
                  <a:pt x="1692946" y="1623730"/>
                  <a:pt x="1718442" y="1640727"/>
                </a:cubicBezTo>
                <a:cubicBezTo>
                  <a:pt x="1769200" y="1674566"/>
                  <a:pt x="1779444" y="1691352"/>
                  <a:pt x="1828800" y="1719555"/>
                </a:cubicBezTo>
                <a:cubicBezTo>
                  <a:pt x="1849205" y="1731215"/>
                  <a:pt x="1870841" y="1740576"/>
                  <a:pt x="1891862" y="1751086"/>
                </a:cubicBezTo>
                <a:cubicBezTo>
                  <a:pt x="1897117" y="1766852"/>
                  <a:pt x="1898410" y="1784556"/>
                  <a:pt x="1907628" y="1798383"/>
                </a:cubicBezTo>
                <a:cubicBezTo>
                  <a:pt x="1929585" y="1831319"/>
                  <a:pt x="1988848" y="1871122"/>
                  <a:pt x="2017987" y="1892976"/>
                </a:cubicBezTo>
                <a:cubicBezTo>
                  <a:pt x="2068134" y="1993270"/>
                  <a:pt x="2023041" y="1926586"/>
                  <a:pt x="2112580" y="2003334"/>
                </a:cubicBezTo>
                <a:cubicBezTo>
                  <a:pt x="2129508" y="2017844"/>
                  <a:pt x="2142748" y="2036358"/>
                  <a:pt x="2159876" y="2050631"/>
                </a:cubicBezTo>
                <a:cubicBezTo>
                  <a:pt x="2200624" y="2084588"/>
                  <a:pt x="2207068" y="2082127"/>
                  <a:pt x="2254469" y="2097927"/>
                </a:cubicBezTo>
                <a:cubicBezTo>
                  <a:pt x="2264979" y="2113693"/>
                  <a:pt x="2272602" y="2131826"/>
                  <a:pt x="2286000" y="2145224"/>
                </a:cubicBezTo>
                <a:cubicBezTo>
                  <a:pt x="2323873" y="2183097"/>
                  <a:pt x="2335714" y="2173286"/>
                  <a:pt x="2380593" y="2192520"/>
                </a:cubicBezTo>
                <a:cubicBezTo>
                  <a:pt x="2402195" y="2201778"/>
                  <a:pt x="2421835" y="2215323"/>
                  <a:pt x="2443656" y="2224052"/>
                </a:cubicBezTo>
                <a:cubicBezTo>
                  <a:pt x="2474515" y="2236396"/>
                  <a:pt x="2510595" y="2237147"/>
                  <a:pt x="2538249" y="2255583"/>
                </a:cubicBezTo>
                <a:cubicBezTo>
                  <a:pt x="2554014" y="2266093"/>
                  <a:pt x="2568230" y="2279419"/>
                  <a:pt x="2585545" y="2287114"/>
                </a:cubicBezTo>
                <a:cubicBezTo>
                  <a:pt x="2604750" y="2295650"/>
                  <a:pt x="2710441" y="2330042"/>
                  <a:pt x="2743200" y="2334410"/>
                </a:cubicBezTo>
                <a:cubicBezTo>
                  <a:pt x="2800736" y="2342081"/>
                  <a:pt x="2858864" y="2344400"/>
                  <a:pt x="2916621" y="2350176"/>
                </a:cubicBezTo>
                <a:cubicBezTo>
                  <a:pt x="3066426" y="2365156"/>
                  <a:pt x="3022387" y="2358716"/>
                  <a:pt x="3137338" y="2381707"/>
                </a:cubicBezTo>
                <a:cubicBezTo>
                  <a:pt x="3221421" y="2376452"/>
                  <a:pt x="3306112" y="2377324"/>
                  <a:pt x="3389587" y="2365941"/>
                </a:cubicBezTo>
                <a:cubicBezTo>
                  <a:pt x="3459762" y="2356372"/>
                  <a:pt x="3487484" y="2328490"/>
                  <a:pt x="3547242" y="2302879"/>
                </a:cubicBezTo>
                <a:cubicBezTo>
                  <a:pt x="3562516" y="2296333"/>
                  <a:pt x="3578773" y="2292369"/>
                  <a:pt x="3594538" y="2287114"/>
                </a:cubicBezTo>
                <a:cubicBezTo>
                  <a:pt x="3626069" y="2266093"/>
                  <a:pt x="3662335" y="2250848"/>
                  <a:pt x="3689131" y="2224052"/>
                </a:cubicBezTo>
                <a:cubicBezTo>
                  <a:pt x="3748179" y="2165004"/>
                  <a:pt x="3715276" y="2183806"/>
                  <a:pt x="3783725" y="2160989"/>
                </a:cubicBezTo>
                <a:cubicBezTo>
                  <a:pt x="3896402" y="1991975"/>
                  <a:pt x="3720926" y="2248488"/>
                  <a:pt x="3862552" y="2066396"/>
                </a:cubicBezTo>
                <a:cubicBezTo>
                  <a:pt x="3885817" y="2036483"/>
                  <a:pt x="3904593" y="2003334"/>
                  <a:pt x="3925614" y="1971803"/>
                </a:cubicBezTo>
                <a:cubicBezTo>
                  <a:pt x="3936124" y="1956038"/>
                  <a:pt x="3951153" y="1942482"/>
                  <a:pt x="3957145" y="1924507"/>
                </a:cubicBezTo>
                <a:cubicBezTo>
                  <a:pt x="3979763" y="1856654"/>
                  <a:pt x="3968881" y="1893332"/>
                  <a:pt x="3988676" y="1814148"/>
                </a:cubicBezTo>
                <a:cubicBezTo>
                  <a:pt x="3975320" y="1520307"/>
                  <a:pt x="3957145" y="1167341"/>
                  <a:pt x="3957145" y="883983"/>
                </a:cubicBezTo>
                <a:cubicBezTo>
                  <a:pt x="3957145" y="752499"/>
                  <a:pt x="3967656" y="621224"/>
                  <a:pt x="3972911" y="489845"/>
                </a:cubicBezTo>
                <a:cubicBezTo>
                  <a:pt x="3967656" y="384741"/>
                  <a:pt x="3964145" y="279536"/>
                  <a:pt x="3957145" y="174534"/>
                </a:cubicBezTo>
                <a:cubicBezTo>
                  <a:pt x="3953632" y="121837"/>
                  <a:pt x="3991821" y="32533"/>
                  <a:pt x="3941380" y="16879"/>
                </a:cubicBezTo>
                <a:cubicBezTo>
                  <a:pt x="3800757" y="-26762"/>
                  <a:pt x="3647090" y="27390"/>
                  <a:pt x="3499945" y="32645"/>
                </a:cubicBezTo>
                <a:cubicBezTo>
                  <a:pt x="3473669" y="37900"/>
                  <a:pt x="3447645" y="44620"/>
                  <a:pt x="3421118" y="48410"/>
                </a:cubicBezTo>
                <a:cubicBezTo>
                  <a:pt x="3040294" y="102813"/>
                  <a:pt x="2652618" y="54385"/>
                  <a:pt x="2270235" y="48410"/>
                </a:cubicBezTo>
                <a:cubicBezTo>
                  <a:pt x="2207173" y="43155"/>
                  <a:pt x="2144296" y="34719"/>
                  <a:pt x="2081049" y="32645"/>
                </a:cubicBezTo>
                <a:cubicBezTo>
                  <a:pt x="1241617" y="5123"/>
                  <a:pt x="1562213" y="80296"/>
                  <a:pt x="1245476" y="1114"/>
                </a:cubicBezTo>
                <a:cubicBezTo>
                  <a:pt x="1082566" y="6369"/>
                  <a:pt x="919459" y="7308"/>
                  <a:pt x="756745" y="16879"/>
                </a:cubicBezTo>
                <a:cubicBezTo>
                  <a:pt x="740155" y="17855"/>
                  <a:pt x="725428" y="28080"/>
                  <a:pt x="709449" y="32645"/>
                </a:cubicBezTo>
                <a:cubicBezTo>
                  <a:pt x="688615" y="38598"/>
                  <a:pt x="667408" y="43155"/>
                  <a:pt x="646387" y="48410"/>
                </a:cubicBezTo>
                <a:cubicBezTo>
                  <a:pt x="42049" y="32077"/>
                  <a:pt x="120869" y="48410"/>
                  <a:pt x="15766" y="48410"/>
                </a:cubicBezTo>
                <a:close/>
              </a:path>
            </a:pathLst>
          </a:cu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228600" y="5875044"/>
            <a:ext cx="8691622" cy="754356"/>
            <a:chOff x="228600" y="5875044"/>
            <a:chExt cx="8691622" cy="754356"/>
          </a:xfrm>
        </p:grpSpPr>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b="11913"/>
            <a:stretch/>
          </p:blipFill>
          <p:spPr>
            <a:xfrm>
              <a:off x="7848600" y="5875044"/>
              <a:ext cx="1071622" cy="754356"/>
            </a:xfrm>
            <a:prstGeom prst="rect">
              <a:avLst/>
            </a:prstGeom>
            <a:ln w="25400">
              <a:solidFill>
                <a:schemeClr val="tx1"/>
              </a:solidFill>
            </a:ln>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5888182"/>
              <a:ext cx="736779" cy="741218"/>
            </a:xfrm>
            <a:prstGeom prst="rect">
              <a:avLst/>
            </a:prstGeom>
            <a:ln w="25400">
              <a:solidFill>
                <a:schemeClr val="tx1"/>
              </a:solidFill>
            </a:ln>
          </p:spPr>
        </p:pic>
      </p:grpSp>
    </p:spTree>
    <p:extLst>
      <p:ext uri="{BB962C8B-B14F-4D97-AF65-F5344CB8AC3E}">
        <p14:creationId xmlns:p14="http://schemas.microsoft.com/office/powerpoint/2010/main" val="315373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01347" y="1578752"/>
            <a:ext cx="2421881" cy="2308324"/>
          </a:xfrm>
          <a:prstGeom prst="rect">
            <a:avLst/>
          </a:prstGeom>
          <a:noFill/>
        </p:spPr>
        <p:txBody>
          <a:bodyPr wrap="none" rtlCol="0">
            <a:spAutoFit/>
          </a:bodyPr>
          <a:lstStyle/>
          <a:p>
            <a:pPr algn="ctr"/>
            <a:r>
              <a:rPr lang="en-US" sz="4800" b="1" dirty="0" smtClean="0"/>
              <a:t>A</a:t>
            </a:r>
          </a:p>
          <a:p>
            <a:pPr algn="ctr"/>
            <a:r>
              <a:rPr lang="en-US" sz="4800" b="1" dirty="0" smtClean="0"/>
              <a:t>Mythical</a:t>
            </a:r>
          </a:p>
          <a:p>
            <a:pPr algn="ctr"/>
            <a:r>
              <a:rPr lang="en-US" sz="4800" b="1" dirty="0" smtClean="0"/>
              <a:t>Story</a:t>
            </a:r>
            <a:endParaRPr lang="en-US" sz="4800" b="1" dirty="0"/>
          </a:p>
        </p:txBody>
      </p:sp>
      <p:pic>
        <p:nvPicPr>
          <p:cNvPr id="4" name="Picture 3"/>
          <p:cNvPicPr>
            <a:picLocks noChangeAspect="1"/>
          </p:cNvPicPr>
          <p:nvPr/>
        </p:nvPicPr>
        <p:blipFill>
          <a:blip r:embed="rId3"/>
          <a:stretch>
            <a:fillRect/>
          </a:stretch>
        </p:blipFill>
        <p:spPr>
          <a:xfrm>
            <a:off x="1990725" y="860189"/>
            <a:ext cx="5162550" cy="3418019"/>
          </a:xfrm>
          <a:prstGeom prst="rect">
            <a:avLst/>
          </a:prstGeom>
          <a:ln w="38100">
            <a:solidFill>
              <a:schemeClr val="tx1"/>
            </a:solidFill>
          </a:ln>
        </p:spPr>
      </p:pic>
      <p:grpSp>
        <p:nvGrpSpPr>
          <p:cNvPr id="8" name="Group 7"/>
          <p:cNvGrpSpPr/>
          <p:nvPr/>
        </p:nvGrpSpPr>
        <p:grpSpPr>
          <a:xfrm>
            <a:off x="1676400" y="4290298"/>
            <a:ext cx="5791200" cy="1584746"/>
            <a:chOff x="1761341" y="4398502"/>
            <a:chExt cx="6019800" cy="1581539"/>
          </a:xfrm>
        </p:grpSpPr>
        <p:sp>
          <p:nvSpPr>
            <p:cNvPr id="5" name="Rectangle 4"/>
            <p:cNvSpPr/>
            <p:nvPr/>
          </p:nvSpPr>
          <p:spPr>
            <a:xfrm>
              <a:off x="2347917" y="4721863"/>
              <a:ext cx="4846648" cy="523220"/>
            </a:xfrm>
            <a:prstGeom prst="rect">
              <a:avLst/>
            </a:prstGeom>
          </p:spPr>
          <p:txBody>
            <a:bodyPr wrap="none">
              <a:spAutoFit/>
            </a:bodyPr>
            <a:lstStyle/>
            <a:p>
              <a:r>
                <a:rPr lang="en-US" sz="2800" b="1" dirty="0" smtClean="0"/>
                <a:t>From Five </a:t>
              </a:r>
              <a:r>
                <a:rPr lang="en-US" sz="2800" b="1" dirty="0"/>
                <a:t>Collaboration Myths </a:t>
              </a:r>
              <a:endParaRPr lang="en-US" sz="2800" b="1" dirty="0">
                <a:effectLst/>
              </a:endParaRPr>
            </a:p>
          </p:txBody>
        </p:sp>
        <p:pic>
          <p:nvPicPr>
            <p:cNvPr id="6" name="Picture 5"/>
            <p:cNvPicPr>
              <a:picLocks noChangeAspect="1"/>
            </p:cNvPicPr>
            <p:nvPr/>
          </p:nvPicPr>
          <p:blipFill>
            <a:blip r:embed="rId4"/>
            <a:stretch>
              <a:fillRect/>
            </a:stretch>
          </p:blipFill>
          <p:spPr>
            <a:xfrm>
              <a:off x="3649672" y="5260668"/>
              <a:ext cx="2243137" cy="719373"/>
            </a:xfrm>
            <a:prstGeom prst="rect">
              <a:avLst/>
            </a:prstGeom>
          </p:spPr>
        </p:pic>
        <p:sp>
          <p:nvSpPr>
            <p:cNvPr id="7" name="Rectangle 6"/>
            <p:cNvSpPr/>
            <p:nvPr/>
          </p:nvSpPr>
          <p:spPr>
            <a:xfrm>
              <a:off x="1761341" y="4398502"/>
              <a:ext cx="6019800" cy="307777"/>
            </a:xfrm>
            <a:prstGeom prst="rect">
              <a:avLst/>
            </a:prstGeom>
          </p:spPr>
          <p:txBody>
            <a:bodyPr wrap="square">
              <a:spAutoFit/>
            </a:bodyPr>
            <a:lstStyle/>
            <a:p>
              <a:r>
                <a:rPr lang="en-US" sz="1400" b="1" dirty="0"/>
                <a:t>http://www.itbusinessedge.com/slideshows/show.aspx?c=90557&amp;slide=6</a:t>
              </a:r>
            </a:p>
          </p:txBody>
        </p:sp>
      </p:grpSp>
      <p:sp>
        <p:nvSpPr>
          <p:cNvPr id="9" name="Rectangle 8"/>
          <p:cNvSpPr/>
          <p:nvPr/>
        </p:nvSpPr>
        <p:spPr>
          <a:xfrm>
            <a:off x="419100" y="137175"/>
            <a:ext cx="8305800" cy="584775"/>
          </a:xfrm>
          <a:prstGeom prst="rect">
            <a:avLst/>
          </a:prstGeom>
        </p:spPr>
        <p:txBody>
          <a:bodyPr wrap="square">
            <a:spAutoFit/>
          </a:bodyPr>
          <a:lstStyle/>
          <a:p>
            <a:pPr algn="ctr"/>
            <a:r>
              <a:rPr lang="en-US" sz="3200" b="1" i="1" dirty="0" smtClean="0"/>
              <a:t>‘Get </a:t>
            </a:r>
            <a:r>
              <a:rPr lang="en-US" sz="3200" b="1" i="1" dirty="0"/>
              <a:t>people together and it’ll happen naturally</a:t>
            </a:r>
            <a:r>
              <a:rPr lang="en-US" sz="3200" b="1" i="1" dirty="0" smtClean="0"/>
              <a:t>.’</a:t>
            </a:r>
            <a:endParaRPr lang="en-US" sz="4000" b="1" dirty="0"/>
          </a:p>
        </p:txBody>
      </p:sp>
      <p:grpSp>
        <p:nvGrpSpPr>
          <p:cNvPr id="14" name="Group 13"/>
          <p:cNvGrpSpPr/>
          <p:nvPr/>
        </p:nvGrpSpPr>
        <p:grpSpPr>
          <a:xfrm>
            <a:off x="228600" y="5875044"/>
            <a:ext cx="8691622" cy="754356"/>
            <a:chOff x="228600" y="5875044"/>
            <a:chExt cx="8691622" cy="754356"/>
          </a:xfrm>
        </p:grpSpPr>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b="11913"/>
            <a:stretch/>
          </p:blipFill>
          <p:spPr>
            <a:xfrm>
              <a:off x="7848600" y="5875044"/>
              <a:ext cx="1071622" cy="754356"/>
            </a:xfrm>
            <a:prstGeom prst="rect">
              <a:avLst/>
            </a:prstGeom>
            <a:ln w="25400">
              <a:solidFill>
                <a:schemeClr val="tx1"/>
              </a:solidFill>
            </a:ln>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 y="5888182"/>
              <a:ext cx="736779" cy="741218"/>
            </a:xfrm>
            <a:prstGeom prst="rect">
              <a:avLst/>
            </a:prstGeom>
            <a:ln w="25400">
              <a:solidFill>
                <a:schemeClr val="tx1"/>
              </a:solidFill>
            </a:ln>
          </p:spPr>
        </p:pic>
      </p:grpSp>
    </p:spTree>
    <p:extLst>
      <p:ext uri="{BB962C8B-B14F-4D97-AF65-F5344CB8AC3E}">
        <p14:creationId xmlns:p14="http://schemas.microsoft.com/office/powerpoint/2010/main" val="266104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4888" y="705411"/>
            <a:ext cx="3886200" cy="2819400"/>
          </a:xfrm>
          <a:prstGeom prst="rect">
            <a:avLst/>
          </a:prstGeom>
        </p:spPr>
        <p:txBody>
          <a:bodyPr wrap="square">
            <a:noAutofit/>
          </a:bodyPr>
          <a:lstStyle/>
          <a:p>
            <a:r>
              <a:rPr lang="en-US" sz="3600" b="1" dirty="0" smtClean="0">
                <a:latin typeface="Calibri" panose="020F0502020204030204" pitchFamily="34" charset="0"/>
                <a:cs typeface="Times New Roman" panose="02020603050405020304" pitchFamily="18" charset="0"/>
              </a:rPr>
              <a:t>Write a </a:t>
            </a:r>
            <a:r>
              <a:rPr lang="en-US" sz="3600" b="1" dirty="0">
                <a:latin typeface="Calibri" panose="020F0502020204030204" pitchFamily="34" charset="0"/>
                <a:cs typeface="Times New Roman" panose="02020603050405020304" pitchFamily="18" charset="0"/>
              </a:rPr>
              <a:t>short story</a:t>
            </a:r>
          </a:p>
          <a:p>
            <a:r>
              <a:rPr lang="en-US" sz="3600" b="1" dirty="0" smtClean="0">
                <a:latin typeface="Calibri" panose="020F0502020204030204" pitchFamily="34" charset="0"/>
                <a:cs typeface="Times New Roman" panose="02020603050405020304" pitchFamily="18" charset="0"/>
              </a:rPr>
              <a:t>about a </a:t>
            </a:r>
            <a:r>
              <a:rPr lang="en-US" sz="3600" b="1" dirty="0">
                <a:latin typeface="Calibri" panose="020F0502020204030204" pitchFamily="34" charset="0"/>
                <a:cs typeface="Times New Roman" panose="02020603050405020304" pitchFamily="18" charset="0"/>
              </a:rPr>
              <a:t>Good, Bad or Ugly </a:t>
            </a:r>
            <a:r>
              <a:rPr lang="en-US" sz="3600" b="1" dirty="0" smtClean="0">
                <a:latin typeface="Calibri" panose="020F0502020204030204" pitchFamily="34" charset="0"/>
                <a:cs typeface="Times New Roman" panose="02020603050405020304" pitchFamily="18" charset="0"/>
              </a:rPr>
              <a:t>Team/Group Experience</a:t>
            </a:r>
            <a:endParaRPr lang="en-US" sz="3600" b="1" dirty="0">
              <a:latin typeface="Calibri" panose="020F0502020204030204" pitchFamily="34" charset="0"/>
              <a:cs typeface="Times New Roman" panose="02020603050405020304" pitchFamily="18" charset="0"/>
            </a:endParaRPr>
          </a:p>
        </p:txBody>
      </p:sp>
      <p:pic>
        <p:nvPicPr>
          <p:cNvPr id="1026" name="Picture 2" descr="http://erpforidaho.com/wp-content/uploads/2015/04/good-the-bad-and-the-ugl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626549"/>
            <a:ext cx="3841751" cy="288131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464888" y="4005653"/>
            <a:ext cx="8229600" cy="685800"/>
          </a:xfrm>
          <a:prstGeom prst="rect">
            <a:avLst/>
          </a:prstGeom>
        </p:spPr>
        <p:txBody>
          <a:bodyPr wrap="square">
            <a:noAutofit/>
          </a:bodyPr>
          <a:lstStyle/>
          <a:p>
            <a:r>
              <a:rPr lang="en-US" sz="3600" b="1" dirty="0" smtClean="0">
                <a:latin typeface="Calibri" panose="020F0502020204030204" pitchFamily="34" charset="0"/>
                <a:cs typeface="Times New Roman" panose="02020603050405020304" pitchFamily="18" charset="0"/>
              </a:rPr>
              <a:t>Share the story with your group</a:t>
            </a:r>
            <a:endParaRPr lang="en-US" sz="3600" dirty="0"/>
          </a:p>
        </p:txBody>
      </p:sp>
      <p:grpSp>
        <p:nvGrpSpPr>
          <p:cNvPr id="11" name="Group 10"/>
          <p:cNvGrpSpPr/>
          <p:nvPr/>
        </p:nvGrpSpPr>
        <p:grpSpPr>
          <a:xfrm>
            <a:off x="228600" y="5875044"/>
            <a:ext cx="8691622" cy="754356"/>
            <a:chOff x="228600" y="5875044"/>
            <a:chExt cx="8691622" cy="754356"/>
          </a:xfrm>
        </p:grpSpPr>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b="11913"/>
            <a:stretch/>
          </p:blipFill>
          <p:spPr>
            <a:xfrm>
              <a:off x="7848600" y="5875044"/>
              <a:ext cx="1071622" cy="754356"/>
            </a:xfrm>
            <a:prstGeom prst="rect">
              <a:avLst/>
            </a:prstGeom>
            <a:ln w="25400">
              <a:solidFill>
                <a:schemeClr val="tx1"/>
              </a:solidFill>
            </a:ln>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5888182"/>
              <a:ext cx="736779" cy="741218"/>
            </a:xfrm>
            <a:prstGeom prst="rect">
              <a:avLst/>
            </a:prstGeom>
            <a:ln w="25400">
              <a:solidFill>
                <a:schemeClr val="tx1"/>
              </a:solidFill>
            </a:ln>
          </p:spPr>
        </p:pic>
      </p:grpSp>
    </p:spTree>
    <p:extLst>
      <p:ext uri="{BB962C8B-B14F-4D97-AF65-F5344CB8AC3E}">
        <p14:creationId xmlns:p14="http://schemas.microsoft.com/office/powerpoint/2010/main" val="6604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379" y="898514"/>
            <a:ext cx="7068841" cy="4962525"/>
          </a:xfrm>
          <a:prstGeom prst="rect">
            <a:avLst/>
          </a:prstGeom>
        </p:spPr>
      </p:pic>
      <p:sp>
        <p:nvSpPr>
          <p:cNvPr id="4" name="TextBox 3"/>
          <p:cNvSpPr txBox="1"/>
          <p:nvPr/>
        </p:nvSpPr>
        <p:spPr>
          <a:xfrm>
            <a:off x="1019650" y="5861039"/>
            <a:ext cx="6853799" cy="369332"/>
          </a:xfrm>
          <a:prstGeom prst="rect">
            <a:avLst/>
          </a:prstGeom>
          <a:noFill/>
        </p:spPr>
        <p:txBody>
          <a:bodyPr wrap="none" rtlCol="0">
            <a:spAutoFit/>
          </a:bodyPr>
          <a:lstStyle/>
          <a:p>
            <a:r>
              <a:rPr lang="en-US" b="1" dirty="0" smtClean="0"/>
              <a:t>In Gosselin, 2015; Characteristics Adapted from Friend and Cook, 1996</a:t>
            </a:r>
            <a:endParaRPr lang="en-US" b="1" dirty="0"/>
          </a:p>
        </p:txBody>
      </p:sp>
      <p:cxnSp>
        <p:nvCxnSpPr>
          <p:cNvPr id="8" name="Straight Arrow Connector 7"/>
          <p:cNvCxnSpPr/>
          <p:nvPr/>
        </p:nvCxnSpPr>
        <p:spPr>
          <a:xfrm flipH="1">
            <a:off x="7306524" y="4419600"/>
            <a:ext cx="1455392" cy="0"/>
          </a:xfrm>
          <a:prstGeom prst="straightConnector1">
            <a:avLst/>
          </a:prstGeom>
          <a:ln w="203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362200" y="5247134"/>
            <a:ext cx="1391265" cy="0"/>
          </a:xfrm>
          <a:prstGeom prst="straightConnector1">
            <a:avLst/>
          </a:prstGeom>
          <a:ln w="203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28600" y="5875044"/>
            <a:ext cx="8691622" cy="754356"/>
            <a:chOff x="228600" y="5875044"/>
            <a:chExt cx="8691622" cy="754356"/>
          </a:xfrm>
        </p:grpSpPr>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b="11913"/>
            <a:stretch/>
          </p:blipFill>
          <p:spPr>
            <a:xfrm>
              <a:off x="7848600" y="5875044"/>
              <a:ext cx="1071622" cy="754356"/>
            </a:xfrm>
            <a:prstGeom prst="rect">
              <a:avLst/>
            </a:prstGeom>
            <a:ln w="25400">
              <a:solidFill>
                <a:schemeClr val="tx1"/>
              </a:solidFill>
            </a:ln>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5888182"/>
              <a:ext cx="736779" cy="741218"/>
            </a:xfrm>
            <a:prstGeom prst="rect">
              <a:avLst/>
            </a:prstGeom>
            <a:ln w="25400">
              <a:solidFill>
                <a:schemeClr val="tx1"/>
              </a:solidFill>
            </a:ln>
          </p:spPr>
        </p:pic>
      </p:grpSp>
      <p:sp>
        <p:nvSpPr>
          <p:cNvPr id="2" name="TextBox 1"/>
          <p:cNvSpPr txBox="1"/>
          <p:nvPr/>
        </p:nvSpPr>
        <p:spPr>
          <a:xfrm>
            <a:off x="5054221" y="4985524"/>
            <a:ext cx="2204193" cy="523220"/>
          </a:xfrm>
          <a:prstGeom prst="rect">
            <a:avLst/>
          </a:prstGeom>
          <a:noFill/>
        </p:spPr>
        <p:txBody>
          <a:bodyPr wrap="none" rtlCol="0">
            <a:spAutoFit/>
          </a:bodyPr>
          <a:lstStyle/>
          <a:p>
            <a:r>
              <a:rPr lang="en-US" sz="2800" b="1" dirty="0" smtClean="0"/>
              <a:t> </a:t>
            </a:r>
            <a:r>
              <a:rPr lang="en-US" sz="2400" b="1" dirty="0" smtClean="0"/>
              <a:t>(Shared Vision)</a:t>
            </a:r>
            <a:endParaRPr lang="en-US" sz="2400" b="1" dirty="0"/>
          </a:p>
        </p:txBody>
      </p:sp>
      <p:sp>
        <p:nvSpPr>
          <p:cNvPr id="5" name="TextBox 4"/>
          <p:cNvSpPr txBox="1"/>
          <p:nvPr/>
        </p:nvSpPr>
        <p:spPr>
          <a:xfrm>
            <a:off x="352812" y="183626"/>
            <a:ext cx="8567410" cy="707886"/>
          </a:xfrm>
          <a:prstGeom prst="rect">
            <a:avLst/>
          </a:prstGeom>
          <a:noFill/>
        </p:spPr>
        <p:txBody>
          <a:bodyPr wrap="none" rtlCol="0">
            <a:spAutoFit/>
          </a:bodyPr>
          <a:lstStyle/>
          <a:p>
            <a:r>
              <a:rPr lang="en-US" sz="4000" b="1" dirty="0" smtClean="0"/>
              <a:t>Reflect: Characteristics of Collaboration</a:t>
            </a:r>
            <a:endParaRPr lang="en-US" sz="4000" b="1" dirty="0"/>
          </a:p>
        </p:txBody>
      </p:sp>
    </p:spTree>
    <p:extLst>
      <p:ext uri="{BB962C8B-B14F-4D97-AF65-F5344CB8AC3E}">
        <p14:creationId xmlns:p14="http://schemas.microsoft.com/office/powerpoint/2010/main" val="148326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
          <p:cNvSpPr>
            <a:spLocks noChangeArrowheads="1"/>
          </p:cNvSpPr>
          <p:nvPr/>
        </p:nvSpPr>
        <p:spPr bwMode="auto">
          <a:xfrm>
            <a:off x="160419" y="609600"/>
            <a:ext cx="3743325" cy="6036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dirty="0" smtClean="0">
                <a:latin typeface="Arial" panose="020B0604020202020204" pitchFamily="34" charset="0"/>
                <a:cs typeface="Arial" panose="020B0604020202020204" pitchFamily="34" charset="0"/>
              </a:rPr>
              <a:t>Goals</a:t>
            </a:r>
            <a:r>
              <a:rPr lang="en-US" altLang="en-US" sz="2000" b="1" dirty="0">
                <a:latin typeface="Arial" panose="020B0604020202020204" pitchFamily="34" charset="0"/>
                <a:cs typeface="Arial" panose="020B0604020202020204" pitchFamily="34" charset="0"/>
              </a:rPr>
              <a:t>:  </a:t>
            </a:r>
            <a:r>
              <a:rPr lang="en-US" altLang="en-US" sz="1800" dirty="0">
                <a:latin typeface="Arial" panose="020B0604020202020204" pitchFamily="34" charset="0"/>
                <a:cs typeface="Arial" panose="020B0604020202020204" pitchFamily="34" charset="0"/>
              </a:rPr>
              <a:t>Outcome and Process; results; Metrics – measures; Specific, time-bound, accountable</a:t>
            </a:r>
          </a:p>
          <a:p>
            <a:endParaRPr lang="en-US" altLang="en-US" sz="1687" dirty="0">
              <a:latin typeface="Arial" panose="020B0604020202020204" pitchFamily="34" charset="0"/>
              <a:cs typeface="Arial" panose="020B0604020202020204" pitchFamily="34" charset="0"/>
            </a:endParaRPr>
          </a:p>
          <a:p>
            <a:r>
              <a:rPr lang="en-US" altLang="en-US" sz="2000" b="1" dirty="0">
                <a:latin typeface="Arial" panose="020B0604020202020204" pitchFamily="34" charset="0"/>
                <a:cs typeface="Arial" panose="020B0604020202020204" pitchFamily="34" charset="0"/>
              </a:rPr>
              <a:t>Roles:  </a:t>
            </a:r>
            <a:r>
              <a:rPr lang="en-US" altLang="en-US" sz="1800" dirty="0">
                <a:latin typeface="Arial" panose="020B0604020202020204" pitchFamily="34" charset="0"/>
                <a:cs typeface="Arial" panose="020B0604020202020204" pitchFamily="34" charset="0"/>
              </a:rPr>
              <a:t>Leadership;</a:t>
            </a:r>
            <a:r>
              <a:rPr lang="en-US" altLang="en-US" sz="2250" dirty="0">
                <a:solidFill>
                  <a:srgbClr val="C00000"/>
                </a:solidFill>
                <a:latin typeface="Arial" panose="020B0604020202020204" pitchFamily="34" charset="0"/>
                <a:cs typeface="Arial" panose="020B0604020202020204" pitchFamily="34" charset="0"/>
              </a:rPr>
              <a:t> </a:t>
            </a:r>
            <a:r>
              <a:rPr lang="en-US" altLang="en-US" sz="1800" dirty="0">
                <a:latin typeface="Arial" panose="020B0604020202020204" pitchFamily="34" charset="0"/>
                <a:cs typeface="Arial" panose="020B0604020202020204" pitchFamily="34" charset="0"/>
              </a:rPr>
              <a:t>Individual responsibilities, accountability, </a:t>
            </a:r>
            <a:r>
              <a:rPr lang="en-US" altLang="en-US" sz="1800" dirty="0" smtClean="0">
                <a:latin typeface="Arial" panose="020B0604020202020204" pitchFamily="34" charset="0"/>
                <a:cs typeface="Arial" panose="020B0604020202020204" pitchFamily="34" charset="0"/>
              </a:rPr>
              <a:t>authority; share responsibility</a:t>
            </a:r>
            <a:endParaRPr lang="en-US" altLang="en-US" sz="1800" dirty="0">
              <a:latin typeface="Arial" panose="020B0604020202020204" pitchFamily="34" charset="0"/>
              <a:cs typeface="Arial" panose="020B0604020202020204" pitchFamily="34" charset="0"/>
            </a:endParaRPr>
          </a:p>
          <a:p>
            <a:endParaRPr lang="en-US" altLang="en-US" sz="1687" dirty="0">
              <a:latin typeface="Arial" panose="020B0604020202020204" pitchFamily="34" charset="0"/>
              <a:cs typeface="Arial" panose="020B0604020202020204" pitchFamily="34" charset="0"/>
            </a:endParaRPr>
          </a:p>
          <a:p>
            <a:r>
              <a:rPr lang="en-US" altLang="en-US" sz="2000" b="1" dirty="0" smtClean="0">
                <a:latin typeface="Arial" panose="020B0604020202020204" pitchFamily="34" charset="0"/>
                <a:cs typeface="Arial" panose="020B0604020202020204" pitchFamily="34" charset="0"/>
              </a:rPr>
              <a:t>Processes: </a:t>
            </a:r>
            <a:r>
              <a:rPr lang="en-US" altLang="en-US" sz="1687" b="1" dirty="0" smtClean="0">
                <a:latin typeface="Arial" panose="020B0604020202020204" pitchFamily="34" charset="0"/>
                <a:cs typeface="Arial" panose="020B0604020202020204" pitchFamily="34" charset="0"/>
              </a:rPr>
              <a:t> </a:t>
            </a:r>
            <a:r>
              <a:rPr lang="en-US" altLang="en-US" sz="1800" dirty="0">
                <a:latin typeface="Arial" panose="020B0604020202020204" pitchFamily="34" charset="0"/>
                <a:cs typeface="Arial" panose="020B0604020202020204" pitchFamily="34" charset="0"/>
              </a:rPr>
              <a:t>How do we ‘operate’;  How we get them to the goals; Norms; </a:t>
            </a:r>
            <a:r>
              <a:rPr lang="en-US" altLang="en-US" sz="1800" dirty="0" smtClean="0">
                <a:latin typeface="Arial" panose="020B0604020202020204" pitchFamily="34" charset="0"/>
                <a:cs typeface="Arial" panose="020B0604020202020204" pitchFamily="34" charset="0"/>
              </a:rPr>
              <a:t>Decision-making; conflict resolution; Team and work processes</a:t>
            </a:r>
            <a:endParaRPr lang="en-US" altLang="en-US" sz="1800" dirty="0">
              <a:latin typeface="Arial" panose="020B0604020202020204" pitchFamily="34" charset="0"/>
              <a:cs typeface="Arial" panose="020B0604020202020204" pitchFamily="34" charset="0"/>
            </a:endParaRPr>
          </a:p>
          <a:p>
            <a:endParaRPr lang="en-US" altLang="en-US" sz="1800" dirty="0">
              <a:latin typeface="Arial" panose="020B0604020202020204" pitchFamily="34" charset="0"/>
              <a:cs typeface="Arial" panose="020B0604020202020204" pitchFamily="34" charset="0"/>
            </a:endParaRPr>
          </a:p>
          <a:p>
            <a:r>
              <a:rPr lang="en-US" altLang="en-US" sz="2000" b="1" dirty="0" smtClean="0">
                <a:latin typeface="Arial" panose="020B0604020202020204" pitchFamily="34" charset="0"/>
                <a:cs typeface="Arial" panose="020B0604020202020204" pitchFamily="34" charset="0"/>
              </a:rPr>
              <a:t>Interpersonal Relationships</a:t>
            </a:r>
            <a:r>
              <a:rPr lang="en-US" altLang="en-US" sz="2000" b="1" dirty="0">
                <a:latin typeface="Arial" panose="020B0604020202020204" pitchFamily="34" charset="0"/>
                <a:cs typeface="Arial" panose="020B0604020202020204" pitchFamily="34" charset="0"/>
              </a:rPr>
              <a:t>:</a:t>
            </a:r>
          </a:p>
          <a:p>
            <a:r>
              <a:rPr lang="en-US" altLang="en-US" sz="1800" dirty="0">
                <a:latin typeface="Arial" panose="020B0604020202020204" pitchFamily="34" charset="0"/>
                <a:cs typeface="Arial" panose="020B0604020202020204" pitchFamily="34" charset="0"/>
              </a:rPr>
              <a:t>How you work together?</a:t>
            </a:r>
          </a:p>
          <a:p>
            <a:r>
              <a:rPr lang="en-US" altLang="en-US" sz="1800" dirty="0" smtClean="0">
                <a:latin typeface="Arial" panose="020B0604020202020204" pitchFamily="34" charset="0"/>
                <a:cs typeface="Arial" panose="020B0604020202020204" pitchFamily="34" charset="0"/>
              </a:rPr>
              <a:t>Expectations </a:t>
            </a:r>
            <a:r>
              <a:rPr lang="en-US" altLang="en-US" sz="1800" dirty="0">
                <a:latin typeface="Arial" panose="020B0604020202020204" pitchFamily="34" charset="0"/>
                <a:cs typeface="Arial" panose="020B0604020202020204" pitchFamily="34" charset="0"/>
              </a:rPr>
              <a:t>of one another; </a:t>
            </a:r>
            <a:r>
              <a:rPr lang="en-US" altLang="en-US" sz="1800" dirty="0" smtClean="0">
                <a:latin typeface="Arial" panose="020B0604020202020204" pitchFamily="34" charset="0"/>
                <a:cs typeface="Arial" panose="020B0604020202020204" pitchFamily="34" charset="0"/>
              </a:rPr>
              <a:t> Relating to one another</a:t>
            </a:r>
            <a:endParaRPr lang="en-US" altLang="en-US" sz="1800" dirty="0">
              <a:latin typeface="Arial" panose="020B0604020202020204" pitchFamily="34" charset="0"/>
              <a:cs typeface="Arial" panose="020B0604020202020204" pitchFamily="34" charset="0"/>
            </a:endParaRPr>
          </a:p>
          <a:p>
            <a:r>
              <a:rPr lang="en-US" altLang="en-US" sz="1800" dirty="0" smtClean="0">
                <a:latin typeface="Arial" panose="020B0604020202020204" pitchFamily="34" charset="0"/>
                <a:cs typeface="Arial" panose="020B0604020202020204" pitchFamily="34" charset="0"/>
              </a:rPr>
              <a:t>How </a:t>
            </a:r>
            <a:r>
              <a:rPr lang="en-US" altLang="en-US" sz="1800" dirty="0">
                <a:latin typeface="Arial" panose="020B0604020202020204" pitchFamily="34" charset="0"/>
                <a:cs typeface="Arial" panose="020B0604020202020204" pitchFamily="34" charset="0"/>
              </a:rPr>
              <a:t>you mutually support one another</a:t>
            </a:r>
            <a:r>
              <a:rPr lang="en-US" altLang="en-US" sz="1800" dirty="0" smtClean="0">
                <a:latin typeface="Arial" panose="020B0604020202020204" pitchFamily="34" charset="0"/>
                <a:cs typeface="Arial" panose="020B0604020202020204" pitchFamily="34" charset="0"/>
              </a:rPr>
              <a:t>; collaboration; conflict management  </a:t>
            </a:r>
            <a:endParaRPr lang="en-US" altLang="en-US" sz="1800" dirty="0">
              <a:latin typeface="Arial" panose="020B0604020202020204" pitchFamily="34" charset="0"/>
              <a:cs typeface="Arial" panose="020B0604020202020204" pitchFamily="34" charset="0"/>
            </a:endParaRPr>
          </a:p>
        </p:txBody>
      </p:sp>
      <p:grpSp>
        <p:nvGrpSpPr>
          <p:cNvPr id="7" name="Group 6"/>
          <p:cNvGrpSpPr/>
          <p:nvPr/>
        </p:nvGrpSpPr>
        <p:grpSpPr>
          <a:xfrm>
            <a:off x="3590639" y="5162326"/>
            <a:ext cx="3576151" cy="806375"/>
            <a:chOff x="5602617" y="7616310"/>
            <a:chExt cx="5086082" cy="1146845"/>
          </a:xfrm>
        </p:grpSpPr>
        <p:sp>
          <p:nvSpPr>
            <p:cNvPr id="3" name="Rectangle 2"/>
            <p:cNvSpPr/>
            <p:nvPr/>
          </p:nvSpPr>
          <p:spPr>
            <a:xfrm>
              <a:off x="8357075" y="7616310"/>
              <a:ext cx="2331624" cy="1146845"/>
            </a:xfrm>
            <a:prstGeom prst="rect">
              <a:avLst/>
            </a:prstGeom>
          </p:spPr>
          <p:txBody>
            <a:bodyPr wrap="none">
              <a:spAutoFit/>
            </a:bodyPr>
            <a:lstStyle/>
            <a:p>
              <a:r>
                <a:rPr lang="en-US" altLang="en-US" sz="4640" b="1" dirty="0">
                  <a:latin typeface="Arial" panose="020B0604020202020204" pitchFamily="34" charset="0"/>
                  <a:cs typeface="Arial" panose="020B0604020202020204" pitchFamily="34" charset="0"/>
                </a:rPr>
                <a:t>Trust</a:t>
              </a:r>
            </a:p>
          </p:txBody>
        </p:sp>
        <p:cxnSp>
          <p:nvCxnSpPr>
            <p:cNvPr id="6" name="Straight Arrow Connector 5"/>
            <p:cNvCxnSpPr/>
            <p:nvPr/>
          </p:nvCxnSpPr>
          <p:spPr>
            <a:xfrm flipH="1">
              <a:off x="5602617" y="8167998"/>
              <a:ext cx="2743050" cy="59676"/>
            </a:xfrm>
            <a:prstGeom prst="straightConnector1">
              <a:avLst/>
            </a:prstGeom>
            <a:ln w="22225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grpSp>
      <p:pic>
        <p:nvPicPr>
          <p:cNvPr id="15" name="Picture 14"/>
          <p:cNvPicPr>
            <a:picLocks noChangeAspect="1"/>
          </p:cNvPicPr>
          <p:nvPr/>
        </p:nvPicPr>
        <p:blipFill>
          <a:blip r:embed="rId3"/>
          <a:stretch>
            <a:fillRect/>
          </a:stretch>
        </p:blipFill>
        <p:spPr>
          <a:xfrm>
            <a:off x="3675683" y="950495"/>
            <a:ext cx="5419814" cy="4005419"/>
          </a:xfrm>
          <a:prstGeom prst="rect">
            <a:avLst/>
          </a:prstGeom>
        </p:spPr>
      </p:pic>
      <p:sp>
        <p:nvSpPr>
          <p:cNvPr id="19" name="TextBox 18"/>
          <p:cNvSpPr txBox="1"/>
          <p:nvPr/>
        </p:nvSpPr>
        <p:spPr>
          <a:xfrm>
            <a:off x="890531" y="0"/>
            <a:ext cx="7642028" cy="707886"/>
          </a:xfrm>
          <a:prstGeom prst="rect">
            <a:avLst/>
          </a:prstGeom>
          <a:noFill/>
        </p:spPr>
        <p:txBody>
          <a:bodyPr wrap="none" rtlCol="0">
            <a:spAutoFit/>
          </a:bodyPr>
          <a:lstStyle/>
          <a:p>
            <a:r>
              <a:rPr lang="en-US" sz="4000" b="1" dirty="0" smtClean="0"/>
              <a:t>Reflect: </a:t>
            </a:r>
            <a:r>
              <a:rPr lang="en-US" sz="4000" b="1" dirty="0"/>
              <a:t>Team Effectiveness </a:t>
            </a:r>
            <a:r>
              <a:rPr lang="en-US" sz="4000" b="1" dirty="0" smtClean="0"/>
              <a:t>Models</a:t>
            </a:r>
            <a:endParaRPr lang="en-US" sz="4000" b="1" dirty="0"/>
          </a:p>
        </p:txBody>
      </p:sp>
    </p:spTree>
    <p:extLst>
      <p:ext uri="{BB962C8B-B14F-4D97-AF65-F5344CB8AC3E}">
        <p14:creationId xmlns:p14="http://schemas.microsoft.com/office/powerpoint/2010/main" val="3510529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43973" y="5307430"/>
            <a:ext cx="6804778" cy="646331"/>
          </a:xfrm>
          <a:prstGeom prst="rect">
            <a:avLst/>
          </a:prstGeom>
        </p:spPr>
        <p:txBody>
          <a:bodyPr wrap="square">
            <a:spAutoFit/>
          </a:bodyPr>
          <a:lstStyle/>
          <a:p>
            <a:r>
              <a:rPr lang="en-US" sz="3600" b="1" dirty="0" smtClean="0">
                <a:hlinkClick r:id="rId3"/>
              </a:rPr>
              <a:t>Five Dysfunctions of a Team</a:t>
            </a:r>
            <a:endParaRPr lang="en-US" sz="3600" b="1" dirty="0"/>
          </a:p>
        </p:txBody>
      </p:sp>
      <p:pic>
        <p:nvPicPr>
          <p:cNvPr id="5122" name="Picture 2" descr="http://www.convergentllc.com/wp-content/uploads/2014/02/5-Dysfunctions-Pyramid-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5350" y="1047099"/>
            <a:ext cx="5953124" cy="426033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images-na.ssl-images-amazon.com/images/I/515agg94WyL._SX332_BO1,204,203,200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914400"/>
            <a:ext cx="1785126" cy="26670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28600" y="5875044"/>
            <a:ext cx="8691622" cy="754356"/>
            <a:chOff x="228600" y="5875044"/>
            <a:chExt cx="8691622" cy="754356"/>
          </a:xfrm>
        </p:grpSpPr>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b="11913"/>
            <a:stretch/>
          </p:blipFill>
          <p:spPr>
            <a:xfrm>
              <a:off x="7848600" y="5875044"/>
              <a:ext cx="1071622" cy="754356"/>
            </a:xfrm>
            <a:prstGeom prst="rect">
              <a:avLst/>
            </a:prstGeom>
            <a:ln w="25400">
              <a:solidFill>
                <a:schemeClr val="tx1"/>
              </a:solidFill>
            </a:ln>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00" y="5888182"/>
              <a:ext cx="736779" cy="741218"/>
            </a:xfrm>
            <a:prstGeom prst="rect">
              <a:avLst/>
            </a:prstGeom>
            <a:ln w="25400">
              <a:solidFill>
                <a:schemeClr val="tx1"/>
              </a:solidFill>
            </a:ln>
          </p:spPr>
        </p:pic>
      </p:grpSp>
      <p:sp>
        <p:nvSpPr>
          <p:cNvPr id="2" name="TextBox 1"/>
          <p:cNvSpPr txBox="1"/>
          <p:nvPr/>
        </p:nvSpPr>
        <p:spPr>
          <a:xfrm>
            <a:off x="766446" y="55406"/>
            <a:ext cx="7642028" cy="707886"/>
          </a:xfrm>
          <a:prstGeom prst="rect">
            <a:avLst/>
          </a:prstGeom>
          <a:noFill/>
        </p:spPr>
        <p:txBody>
          <a:bodyPr wrap="none" rtlCol="0">
            <a:spAutoFit/>
          </a:bodyPr>
          <a:lstStyle/>
          <a:p>
            <a:r>
              <a:rPr lang="en-US" sz="4000" b="1" dirty="0"/>
              <a:t>Reflect: Team </a:t>
            </a:r>
            <a:r>
              <a:rPr lang="en-US" sz="4000" b="1" dirty="0" smtClean="0"/>
              <a:t>Effectiveness Models</a:t>
            </a:r>
            <a:endParaRPr lang="en-US" sz="4000" b="1" dirty="0"/>
          </a:p>
        </p:txBody>
      </p:sp>
    </p:spTree>
    <p:extLst>
      <p:ext uri="{BB962C8B-B14F-4D97-AF65-F5344CB8AC3E}">
        <p14:creationId xmlns:p14="http://schemas.microsoft.com/office/powerpoint/2010/main" val="2263423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800" y="533542"/>
            <a:ext cx="4813211" cy="1600200"/>
          </a:xfrm>
          <a:prstGeom prst="rect">
            <a:avLst/>
          </a:prstGeom>
        </p:spPr>
        <p:txBody>
          <a:bodyPr wrap="square">
            <a:noAutofit/>
          </a:bodyPr>
          <a:lstStyle/>
          <a:p>
            <a:r>
              <a:rPr lang="en-US" sz="3200" b="1" dirty="0"/>
              <a:t>Reflect: </a:t>
            </a:r>
            <a:r>
              <a:rPr lang="en-US" sz="3200" b="1" dirty="0" smtClean="0"/>
              <a:t> </a:t>
            </a:r>
            <a:r>
              <a:rPr lang="en-US" sz="3200" b="1" dirty="0" smtClean="0">
                <a:latin typeface="Calibri" panose="020F0502020204030204" pitchFamily="34" charset="0"/>
                <a:cs typeface="Times New Roman" panose="02020603050405020304" pitchFamily="18" charset="0"/>
              </a:rPr>
              <a:t>Revisit your story</a:t>
            </a:r>
            <a:endParaRPr lang="en-US" sz="3200" b="1" dirty="0">
              <a:latin typeface="Calibri" panose="020F0502020204030204" pitchFamily="34" charset="0"/>
              <a:cs typeface="Times New Roman" panose="02020603050405020304" pitchFamily="18" charset="0"/>
            </a:endParaRPr>
          </a:p>
          <a:p>
            <a:r>
              <a:rPr lang="en-US" sz="3200" b="1" dirty="0" smtClean="0">
                <a:latin typeface="Calibri" panose="020F0502020204030204" pitchFamily="34" charset="0"/>
                <a:cs typeface="Times New Roman" panose="02020603050405020304" pitchFamily="18" charset="0"/>
              </a:rPr>
              <a:t>about a </a:t>
            </a:r>
            <a:r>
              <a:rPr lang="en-US" sz="3200" b="1" dirty="0">
                <a:latin typeface="Calibri" panose="020F0502020204030204" pitchFamily="34" charset="0"/>
                <a:cs typeface="Times New Roman" panose="02020603050405020304" pitchFamily="18" charset="0"/>
              </a:rPr>
              <a:t>Good, Bad or Ugly </a:t>
            </a:r>
            <a:r>
              <a:rPr lang="en-US" sz="3200" b="1" dirty="0" smtClean="0">
                <a:latin typeface="Calibri" panose="020F0502020204030204" pitchFamily="34" charset="0"/>
                <a:cs typeface="Times New Roman" panose="02020603050405020304" pitchFamily="18" charset="0"/>
              </a:rPr>
              <a:t>Team/Group Experience</a:t>
            </a:r>
            <a:endParaRPr lang="en-US" sz="3200" b="1" dirty="0">
              <a:latin typeface="Calibri" panose="020F0502020204030204" pitchFamily="34" charset="0"/>
              <a:cs typeface="Times New Roman" panose="02020603050405020304" pitchFamily="18" charset="0"/>
            </a:endParaRPr>
          </a:p>
        </p:txBody>
      </p:sp>
      <p:pic>
        <p:nvPicPr>
          <p:cNvPr id="1026" name="Picture 2" descr="http://erpforidaho.com/wp-content/uploads/2015/04/good-the-bad-and-the-ugl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152400"/>
            <a:ext cx="2698751" cy="202406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594578" y="2278856"/>
            <a:ext cx="7954843" cy="2369344"/>
          </a:xfrm>
          <a:prstGeom prst="rect">
            <a:avLst/>
          </a:prstGeom>
        </p:spPr>
        <p:txBody>
          <a:bodyPr wrap="square">
            <a:noAutofit/>
          </a:bodyPr>
          <a:lstStyle/>
          <a:p>
            <a:pPr marL="457200" indent="-457200">
              <a:buFont typeface="Arial" panose="020B0604020202020204" pitchFamily="34" charset="0"/>
              <a:buChar char="•"/>
            </a:pPr>
            <a:r>
              <a:rPr lang="en-US" sz="3200" b="1" dirty="0" smtClean="0">
                <a:latin typeface="Calibri" panose="020F0502020204030204" pitchFamily="34" charset="0"/>
                <a:cs typeface="Times New Roman" panose="02020603050405020304" pitchFamily="18" charset="0"/>
              </a:rPr>
              <a:t>Assess your experience in the context of the characteristics of collaboration and how the models of team effectiveness relate to the extent to which your experience was good, bad, or ugly. </a:t>
            </a:r>
            <a:endParaRPr lang="en-US" sz="3200" dirty="0"/>
          </a:p>
        </p:txBody>
      </p:sp>
      <p:grpSp>
        <p:nvGrpSpPr>
          <p:cNvPr id="11" name="Group 10"/>
          <p:cNvGrpSpPr/>
          <p:nvPr/>
        </p:nvGrpSpPr>
        <p:grpSpPr>
          <a:xfrm>
            <a:off x="228600" y="5875044"/>
            <a:ext cx="8691622" cy="754356"/>
            <a:chOff x="228600" y="5875044"/>
            <a:chExt cx="8691622" cy="754356"/>
          </a:xfrm>
        </p:grpSpPr>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b="11913"/>
            <a:stretch/>
          </p:blipFill>
          <p:spPr>
            <a:xfrm>
              <a:off x="7848600" y="5875044"/>
              <a:ext cx="1071622" cy="754356"/>
            </a:xfrm>
            <a:prstGeom prst="rect">
              <a:avLst/>
            </a:prstGeom>
            <a:ln w="25400">
              <a:solidFill>
                <a:schemeClr val="tx1"/>
              </a:solidFill>
            </a:ln>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5888182"/>
              <a:ext cx="736779" cy="741218"/>
            </a:xfrm>
            <a:prstGeom prst="rect">
              <a:avLst/>
            </a:prstGeom>
            <a:ln w="25400">
              <a:solidFill>
                <a:schemeClr val="tx1"/>
              </a:solidFill>
            </a:ln>
          </p:spPr>
        </p:pic>
      </p:grpSp>
      <p:sp>
        <p:nvSpPr>
          <p:cNvPr id="8" name="Rectangle 7"/>
          <p:cNvSpPr/>
          <p:nvPr/>
        </p:nvSpPr>
        <p:spPr>
          <a:xfrm>
            <a:off x="681789" y="4767039"/>
            <a:ext cx="8229600" cy="976029"/>
          </a:xfrm>
          <a:prstGeom prst="rect">
            <a:avLst/>
          </a:prstGeom>
        </p:spPr>
        <p:txBody>
          <a:bodyPr wrap="square">
            <a:noAutofit/>
          </a:bodyPr>
          <a:lstStyle/>
          <a:p>
            <a:pPr marL="457200" indent="-457200">
              <a:buFont typeface="Arial" panose="020B0604020202020204" pitchFamily="34" charset="0"/>
              <a:buChar char="•"/>
            </a:pPr>
            <a:r>
              <a:rPr lang="en-US" sz="3200" b="1" dirty="0" smtClean="0">
                <a:latin typeface="Calibri" panose="020F0502020204030204" pitchFamily="34" charset="0"/>
                <a:cs typeface="Times New Roman" panose="02020603050405020304" pitchFamily="18" charset="0"/>
              </a:rPr>
              <a:t>Share assessment with your group – similarities and differences</a:t>
            </a:r>
            <a:endParaRPr lang="en-US" sz="3200" dirty="0"/>
          </a:p>
        </p:txBody>
      </p:sp>
    </p:spTree>
    <p:extLst>
      <p:ext uri="{BB962C8B-B14F-4D97-AF65-F5344CB8AC3E}">
        <p14:creationId xmlns:p14="http://schemas.microsoft.com/office/powerpoint/2010/main" val="216605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7647" y="2038461"/>
            <a:ext cx="6288706" cy="4335782"/>
          </a:xfrm>
          <a:prstGeom prst="rect">
            <a:avLst/>
          </a:prstGeom>
        </p:spPr>
      </p:pic>
      <p:pic>
        <p:nvPicPr>
          <p:cNvPr id="7" name="Picture 6"/>
          <p:cNvPicPr>
            <a:picLocks noChangeAspect="1"/>
          </p:cNvPicPr>
          <p:nvPr/>
        </p:nvPicPr>
        <p:blipFill rotWithShape="1">
          <a:blip r:embed="rId6"/>
          <a:srcRect l="11758" t="9736" r="-230"/>
          <a:stretch/>
        </p:blipFill>
        <p:spPr>
          <a:xfrm>
            <a:off x="1055972" y="1149971"/>
            <a:ext cx="7032056" cy="4632581"/>
          </a:xfrm>
          <a:prstGeom prst="rect">
            <a:avLst/>
          </a:prstGeom>
          <a:solidFill>
            <a:schemeClr val="bg1"/>
          </a:solidFill>
          <a:ln>
            <a:solidFill>
              <a:schemeClr val="bg1"/>
            </a:solidFill>
          </a:ln>
        </p:spPr>
      </p:pic>
      <p:sp>
        <p:nvSpPr>
          <p:cNvPr id="2" name="Rectangle 1"/>
          <p:cNvSpPr/>
          <p:nvPr>
            <p:custDataLst>
              <p:tags r:id="rId2"/>
            </p:custDataLst>
          </p:nvPr>
        </p:nvSpPr>
        <p:spPr>
          <a:xfrm>
            <a:off x="609600" y="0"/>
            <a:ext cx="7924800" cy="1200329"/>
          </a:xfrm>
          <a:prstGeom prst="rect">
            <a:avLst/>
          </a:prstGeom>
        </p:spPr>
        <p:txBody>
          <a:bodyPr wrap="square">
            <a:spAutoFit/>
          </a:bodyPr>
          <a:lstStyle/>
          <a:p>
            <a:pPr algn="ctr"/>
            <a:r>
              <a:rPr lang="en-US" sz="3600" b="1" dirty="0" smtClean="0">
                <a:latin typeface="Calibri" panose="020F0502020204030204" pitchFamily="34" charset="0"/>
                <a:ea typeface="Calibri" panose="020F0502020204030204" pitchFamily="34" charset="0"/>
                <a:cs typeface="Times New Roman" panose="02020603050405020304" pitchFamily="18" charset="0"/>
              </a:rPr>
              <a:t>Framework: Collaborative Leadership Action Model (Gosselin 2015)</a:t>
            </a:r>
            <a:endParaRPr lang="en-US" sz="3600" dirty="0"/>
          </a:p>
        </p:txBody>
      </p:sp>
      <p:grpSp>
        <p:nvGrpSpPr>
          <p:cNvPr id="9" name="Group 8"/>
          <p:cNvGrpSpPr/>
          <p:nvPr/>
        </p:nvGrpSpPr>
        <p:grpSpPr>
          <a:xfrm>
            <a:off x="228600" y="5875044"/>
            <a:ext cx="8691622" cy="754356"/>
            <a:chOff x="228600" y="5875044"/>
            <a:chExt cx="8691622" cy="754356"/>
          </a:xfrm>
        </p:grpSpPr>
        <p:pic>
          <p:nvPicPr>
            <p:cNvPr id="10" name="Picture 9"/>
            <p:cNvPicPr>
              <a:picLocks noChangeAspect="1"/>
            </p:cNvPicPr>
            <p:nvPr/>
          </p:nvPicPr>
          <p:blipFill rotWithShape="1">
            <a:blip r:embed="rId7">
              <a:extLst>
                <a:ext uri="{28A0092B-C50C-407E-A947-70E740481C1C}">
                  <a14:useLocalDpi xmlns:a14="http://schemas.microsoft.com/office/drawing/2010/main" val="0"/>
                </a:ext>
              </a:extLst>
            </a:blip>
            <a:srcRect b="11913"/>
            <a:stretch/>
          </p:blipFill>
          <p:spPr>
            <a:xfrm>
              <a:off x="7848600" y="5875044"/>
              <a:ext cx="1071622" cy="754356"/>
            </a:xfrm>
            <a:prstGeom prst="rect">
              <a:avLst/>
            </a:prstGeom>
            <a:ln w="25400">
              <a:solidFill>
                <a:schemeClr val="tx1"/>
              </a:solidFill>
            </a:ln>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600" y="5888182"/>
              <a:ext cx="736779" cy="741218"/>
            </a:xfrm>
            <a:prstGeom prst="rect">
              <a:avLst/>
            </a:prstGeom>
            <a:ln w="25400">
              <a:solidFill>
                <a:schemeClr val="tx1"/>
              </a:solidFill>
            </a:ln>
          </p:spPr>
        </p:pic>
      </p:grpSp>
      <p:cxnSp>
        <p:nvCxnSpPr>
          <p:cNvPr id="5" name="Straight Arrow Connector 4"/>
          <p:cNvCxnSpPr/>
          <p:nvPr/>
        </p:nvCxnSpPr>
        <p:spPr>
          <a:xfrm flipH="1">
            <a:off x="5791201" y="1752600"/>
            <a:ext cx="1219199" cy="0"/>
          </a:xfrm>
          <a:prstGeom prst="straightConnector1">
            <a:avLst/>
          </a:prstGeom>
          <a:ln w="168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340067" y="1620019"/>
            <a:ext cx="0" cy="1138086"/>
          </a:xfrm>
          <a:prstGeom prst="straightConnector1">
            <a:avLst/>
          </a:prstGeom>
          <a:ln w="168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6589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custDataLst>
              <p:tags r:id="rId2"/>
            </p:custDataLst>
          </p:nvPr>
        </p:nvSpPr>
        <p:spPr>
          <a:xfrm>
            <a:off x="943102" y="5710555"/>
            <a:ext cx="7662017" cy="1015663"/>
          </a:xfrm>
          <a:prstGeom prst="rect">
            <a:avLst/>
          </a:prstGeom>
        </p:spPr>
        <p:txBody>
          <a:bodyPr wrap="square">
            <a:spAutoFit/>
          </a:bodyPr>
          <a:lstStyle/>
          <a:p>
            <a:pPr algn="ctr"/>
            <a:r>
              <a:rPr lang="en-US"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Ways of knowing and researching are different</a:t>
            </a:r>
          </a:p>
          <a:p>
            <a:pPr algn="ctr"/>
            <a:r>
              <a:rPr lang="en-US" b="1" dirty="0" smtClean="0">
                <a:solidFill>
                  <a:schemeClr val="bg1"/>
                </a:solidFill>
                <a:latin typeface="Tahoma" panose="020B0604030504040204" pitchFamily="34" charset="0"/>
                <a:ea typeface="Tahoma" panose="020B0604030504040204" pitchFamily="34" charset="0"/>
                <a:cs typeface="Tahoma" panose="020B0604030504040204" pitchFamily="34" charset="0"/>
              </a:rPr>
              <a:t>(See Everyone </a:t>
            </a: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Is Not Like </a:t>
            </a:r>
            <a:r>
              <a:rPr lang="en-US" b="1" dirty="0" smtClean="0">
                <a:solidFill>
                  <a:schemeClr val="bg1"/>
                </a:solidFill>
                <a:latin typeface="Tahoma" panose="020B0604030504040204" pitchFamily="34" charset="0"/>
                <a:ea typeface="Tahoma" panose="020B0604030504040204" pitchFamily="34" charset="0"/>
                <a:cs typeface="Tahoma" panose="020B0604030504040204" pitchFamily="34" charset="0"/>
              </a:rPr>
              <a:t>You: </a:t>
            </a:r>
          </a:p>
          <a:p>
            <a:pPr algn="ctr"/>
            <a:r>
              <a:rPr lang="en-US" b="1" dirty="0" smtClean="0">
                <a:solidFill>
                  <a:schemeClr val="bg1"/>
                </a:solidFill>
                <a:latin typeface="Tahoma" panose="020B0604030504040204" pitchFamily="34" charset="0"/>
                <a:ea typeface="Tahoma" panose="020B0604030504040204" pitchFamily="34" charset="0"/>
                <a:cs typeface="Tahoma" panose="020B0604030504040204" pitchFamily="34" charset="0"/>
              </a:rPr>
              <a:t>2. Epistemology Differences)</a:t>
            </a:r>
          </a:p>
        </p:txBody>
      </p:sp>
      <p:pic>
        <p:nvPicPr>
          <p:cNvPr id="1126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b="12810"/>
          <a:stretch/>
        </p:blipFill>
        <p:spPr bwMode="auto">
          <a:xfrm>
            <a:off x="1476817" y="1809337"/>
            <a:ext cx="6190365" cy="3759096"/>
          </a:xfrm>
          <a:prstGeom prst="rect">
            <a:avLst/>
          </a:prstGeom>
          <a:solidFill>
            <a:schemeClr val="bg1"/>
          </a:solidFill>
          <a:ln w="38100">
            <a:solidFill>
              <a:schemeClr val="tx1"/>
            </a:solidFill>
            <a:miter lim="800000"/>
            <a:headEnd/>
            <a:tailEnd/>
          </a:ln>
          <a:effectLst/>
          <a:extLst/>
        </p:spPr>
      </p:pic>
      <p:sp>
        <p:nvSpPr>
          <p:cNvPr id="7" name="Text Box 7"/>
          <p:cNvSpPr txBox="1">
            <a:spLocks noChangeArrowheads="1"/>
          </p:cNvSpPr>
          <p:nvPr>
            <p:custDataLst>
              <p:tags r:id="rId3"/>
            </p:custDataLst>
          </p:nvPr>
        </p:nvSpPr>
        <p:spPr bwMode="auto">
          <a:xfrm>
            <a:off x="1291483" y="1051662"/>
            <a:ext cx="6447982" cy="615553"/>
          </a:xfrm>
          <a:prstGeom prst="rect">
            <a:avLst/>
          </a:prstGeom>
          <a:solidFill>
            <a:schemeClr val="bg1"/>
          </a:solidFill>
          <a:ln>
            <a:noFill/>
          </a:ln>
          <a:effectLst/>
        </p:spPr>
        <p:txBody>
          <a:bodyPr wrap="square">
            <a:spAutoFit/>
          </a:bodyPr>
          <a:lstStyle/>
          <a:p>
            <a:r>
              <a:rPr lang="en-US" altLang="en-US" sz="2000" b="1" i="1" dirty="0">
                <a:latin typeface="Tahoma" pitchFamily="34" charset="0"/>
              </a:rPr>
              <a:t>“You and me, we come from different worlds”</a:t>
            </a:r>
          </a:p>
          <a:p>
            <a:r>
              <a:rPr lang="en-US" altLang="en-US" sz="1400" dirty="0">
                <a:latin typeface="Tahoma" pitchFamily="34" charset="0"/>
              </a:rPr>
              <a:t>			              </a:t>
            </a:r>
            <a:r>
              <a:rPr lang="en-US" altLang="en-US" sz="1400" b="1" dirty="0" err="1">
                <a:latin typeface="Tahoma" pitchFamily="34" charset="0"/>
              </a:rPr>
              <a:t>Hootie</a:t>
            </a:r>
            <a:r>
              <a:rPr lang="en-US" altLang="en-US" sz="1400" b="1" dirty="0">
                <a:latin typeface="Tahoma" pitchFamily="34" charset="0"/>
              </a:rPr>
              <a:t> and the Blowfish</a:t>
            </a:r>
          </a:p>
        </p:txBody>
      </p:sp>
      <p:grpSp>
        <p:nvGrpSpPr>
          <p:cNvPr id="5" name="Group 4"/>
          <p:cNvGrpSpPr/>
          <p:nvPr/>
        </p:nvGrpSpPr>
        <p:grpSpPr>
          <a:xfrm>
            <a:off x="145278" y="63301"/>
            <a:ext cx="8833740" cy="956952"/>
            <a:chOff x="145278" y="63301"/>
            <a:chExt cx="8833740" cy="956952"/>
          </a:xfrm>
        </p:grpSpPr>
        <p:sp>
          <p:nvSpPr>
            <p:cNvPr id="9" name="Rectangle 8"/>
            <p:cNvSpPr/>
            <p:nvPr/>
          </p:nvSpPr>
          <p:spPr>
            <a:xfrm>
              <a:off x="2500326" y="66146"/>
              <a:ext cx="4143346" cy="954107"/>
            </a:xfrm>
            <a:prstGeom prst="rect">
              <a:avLst/>
            </a:prstGeom>
          </p:spPr>
          <p:txBody>
            <a:bodyPr wrap="square">
              <a:spAutoFit/>
            </a:bodyPr>
            <a:lstStyle/>
            <a:p>
              <a:pPr algn="ctr"/>
              <a:r>
                <a:rPr lang="en-US" sz="2800" b="1" dirty="0" smtClean="0">
                  <a:latin typeface="Tahoma" panose="020B0604030504040204" pitchFamily="34" charset="0"/>
                  <a:ea typeface="Tahoma" panose="020B0604030504040204" pitchFamily="34" charset="0"/>
                  <a:cs typeface="Tahoma" panose="020B0604030504040204" pitchFamily="34" charset="0"/>
                </a:rPr>
                <a:t>Difference in</a:t>
              </a:r>
            </a:p>
            <a:p>
              <a:pPr algn="ctr"/>
              <a:r>
                <a:rPr lang="en-US" sz="2800" b="1" dirty="0" smtClean="0">
                  <a:latin typeface="Tahoma" panose="020B0604030504040204" pitchFamily="34" charset="0"/>
                  <a:ea typeface="Tahoma" panose="020B0604030504040204" pitchFamily="34" charset="0"/>
                  <a:cs typeface="Tahoma" panose="020B0604030504040204" pitchFamily="34" charset="0"/>
                </a:rPr>
                <a:t> </a:t>
              </a:r>
              <a:r>
                <a:rPr lang="en-US" sz="2800" b="1" u="sng" dirty="0" smtClean="0">
                  <a:latin typeface="Tahoma" panose="020B0604030504040204" pitchFamily="34" charset="0"/>
                  <a:ea typeface="Tahoma" panose="020B0604030504040204" pitchFamily="34" charset="0"/>
                  <a:cs typeface="Tahoma" panose="020B0604030504040204" pitchFamily="34" charset="0"/>
                </a:rPr>
                <a:t>Knowledge  and Skill </a:t>
              </a:r>
            </a:p>
          </p:txBody>
        </p:sp>
        <p:pic>
          <p:nvPicPr>
            <p:cNvPr id="3" name="Picture 2"/>
            <p:cNvPicPr>
              <a:picLocks noChangeAspect="1"/>
            </p:cNvPicPr>
            <p:nvPr/>
          </p:nvPicPr>
          <p:blipFill>
            <a:blip r:embed="rId7"/>
            <a:stretch>
              <a:fillRect/>
            </a:stretch>
          </p:blipFill>
          <p:spPr>
            <a:xfrm>
              <a:off x="145278" y="63301"/>
              <a:ext cx="1642944" cy="773150"/>
            </a:xfrm>
            <a:prstGeom prst="rect">
              <a:avLst/>
            </a:prstGeom>
          </p:spPr>
        </p:pic>
        <p:pic>
          <p:nvPicPr>
            <p:cNvPr id="4" name="Picture 3"/>
            <p:cNvPicPr>
              <a:picLocks noChangeAspect="1"/>
            </p:cNvPicPr>
            <p:nvPr/>
          </p:nvPicPr>
          <p:blipFill>
            <a:blip r:embed="rId8"/>
            <a:stretch>
              <a:fillRect/>
            </a:stretch>
          </p:blipFill>
          <p:spPr>
            <a:xfrm>
              <a:off x="7133351" y="77694"/>
              <a:ext cx="1845667" cy="769028"/>
            </a:xfrm>
            <a:prstGeom prst="rect">
              <a:avLst/>
            </a:prstGeom>
          </p:spPr>
        </p:pic>
      </p:grpSp>
      <p:pic>
        <p:nvPicPr>
          <p:cNvPr id="14" name="Picture 13"/>
          <p:cNvPicPr>
            <a:picLocks noChangeAspect="1"/>
          </p:cNvPicPr>
          <p:nvPr/>
        </p:nvPicPr>
        <p:blipFill>
          <a:blip r:embed="rId9"/>
          <a:stretch>
            <a:fillRect/>
          </a:stretch>
        </p:blipFill>
        <p:spPr>
          <a:xfrm>
            <a:off x="330765" y="6113590"/>
            <a:ext cx="8369418" cy="612628"/>
          </a:xfrm>
          <a:prstGeom prst="rect">
            <a:avLst/>
          </a:prstGeom>
        </p:spPr>
      </p:pic>
    </p:spTree>
    <p:custDataLst>
      <p:tags r:id="rId1"/>
    </p:custDataLst>
    <p:extLst>
      <p:ext uri="{BB962C8B-B14F-4D97-AF65-F5344CB8AC3E}">
        <p14:creationId xmlns:p14="http://schemas.microsoft.com/office/powerpoint/2010/main" val="295278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3561" y="23446"/>
            <a:ext cx="5996878" cy="1447800"/>
          </a:xfrm>
        </p:spPr>
        <p:txBody>
          <a:bodyPr anchor="ctr"/>
          <a:lstStyle/>
          <a:p>
            <a:pPr algn="ctr"/>
            <a:r>
              <a:rPr lang="en-US" sz="4000" b="1" i="1" dirty="0" smtClean="0">
                <a:latin typeface="+mn-lt"/>
                <a:ea typeface="Tahoma" panose="020B0604030504040204" pitchFamily="34" charset="0"/>
                <a:cs typeface="Tahoma" panose="020B0604030504040204" pitchFamily="34" charset="0"/>
              </a:rPr>
              <a:t>Pre - Session Reflection</a:t>
            </a:r>
            <a:br>
              <a:rPr lang="en-US" sz="4000" b="1" i="1" dirty="0" smtClean="0">
                <a:latin typeface="+mn-lt"/>
                <a:ea typeface="Tahoma" panose="020B0604030504040204" pitchFamily="34" charset="0"/>
                <a:cs typeface="Tahoma" panose="020B0604030504040204" pitchFamily="34" charset="0"/>
              </a:rPr>
            </a:br>
            <a:r>
              <a:rPr lang="en-US" sz="4000" b="1" i="1" dirty="0" smtClean="0">
                <a:latin typeface="+mn-lt"/>
                <a:ea typeface="Tahoma" panose="020B0604030504040204" pitchFamily="34" charset="0"/>
                <a:cs typeface="Tahoma" panose="020B0604030504040204" pitchFamily="34" charset="0"/>
              </a:rPr>
              <a:t>(Five-Minute Writing)</a:t>
            </a:r>
            <a:endParaRPr lang="en-US" sz="4000" b="1" i="1" dirty="0">
              <a:latin typeface="+mn-lt"/>
              <a:ea typeface="Tahoma" panose="020B0604030504040204" pitchFamily="34" charset="0"/>
              <a:cs typeface="Tahoma" panose="020B0604030504040204" pitchFamily="34" charset="0"/>
            </a:endParaRPr>
          </a:p>
        </p:txBody>
      </p:sp>
      <p:sp>
        <p:nvSpPr>
          <p:cNvPr id="13" name="Title 1"/>
          <p:cNvSpPr txBox="1">
            <a:spLocks/>
          </p:cNvSpPr>
          <p:nvPr/>
        </p:nvSpPr>
        <p:spPr>
          <a:xfrm>
            <a:off x="824440" y="1371600"/>
            <a:ext cx="7495119" cy="3944054"/>
          </a:xfrm>
          <a:prstGeom prst="rect">
            <a:avLst/>
          </a:prstGeom>
        </p:spPr>
        <p:txBody>
          <a:bodyPr anchor="t"/>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r>
              <a:rPr lang="en-US" sz="3600" b="1" kern="0" dirty="0" smtClean="0">
                <a:solidFill>
                  <a:schemeClr val="tx1"/>
                </a:solidFill>
                <a:latin typeface="+mn-lt"/>
                <a:ea typeface="Tahoma" panose="020B0604030504040204" pitchFamily="34" charset="0"/>
                <a:cs typeface="Tahoma" panose="020B0604030504040204" pitchFamily="34" charset="0"/>
              </a:rPr>
              <a:t>Writing Prompts</a:t>
            </a:r>
          </a:p>
          <a:p>
            <a:pPr marL="401822" indent="-401822" algn="l">
              <a:buFont typeface="Arial" panose="020B0604020202020204" pitchFamily="34" charset="0"/>
              <a:buChar char="•"/>
            </a:pPr>
            <a:r>
              <a:rPr lang="en-US" sz="2400" b="1" dirty="0">
                <a:solidFill>
                  <a:schemeClr val="tx1"/>
                </a:solidFill>
                <a:latin typeface="+mn-lt"/>
              </a:rPr>
              <a:t>From your perspective, to what extent should the dispositional characteristics (behaviors, values, and motivational drivers) of team members be considered when forming and/or working on a collaborative team</a:t>
            </a:r>
            <a:r>
              <a:rPr lang="en-US" sz="2400" b="1" dirty="0" smtClean="0">
                <a:solidFill>
                  <a:schemeClr val="tx1"/>
                </a:solidFill>
                <a:latin typeface="+mn-lt"/>
              </a:rPr>
              <a:t>?</a:t>
            </a:r>
          </a:p>
          <a:p>
            <a:pPr marL="401822" indent="-401822" algn="l">
              <a:buFont typeface="Arial" panose="020B0604020202020204" pitchFamily="34" charset="0"/>
              <a:buChar char="•"/>
            </a:pPr>
            <a:r>
              <a:rPr lang="en-US" sz="2400" b="1" dirty="0" smtClean="0">
                <a:solidFill>
                  <a:schemeClr val="tx1"/>
                </a:solidFill>
                <a:latin typeface="+mn-lt"/>
              </a:rPr>
              <a:t>From </a:t>
            </a:r>
            <a:r>
              <a:rPr lang="en-US" sz="2400" b="1" dirty="0">
                <a:solidFill>
                  <a:schemeClr val="tx1"/>
                </a:solidFill>
                <a:latin typeface="+mn-lt"/>
              </a:rPr>
              <a:t>your perspective, </a:t>
            </a:r>
            <a:r>
              <a:rPr lang="en-US" sz="2400" b="1" dirty="0" smtClean="0">
                <a:solidFill>
                  <a:schemeClr val="tx1"/>
                </a:solidFill>
                <a:latin typeface="+mn-lt"/>
              </a:rPr>
              <a:t>what  </a:t>
            </a:r>
            <a:r>
              <a:rPr lang="en-US" sz="2400" b="1" dirty="0">
                <a:solidFill>
                  <a:schemeClr val="tx1"/>
                </a:solidFill>
                <a:latin typeface="+mn-lt"/>
              </a:rPr>
              <a:t>are the key </a:t>
            </a:r>
            <a:r>
              <a:rPr lang="en-US" sz="2400" b="1" dirty="0" smtClean="0">
                <a:solidFill>
                  <a:schemeClr val="tx1"/>
                </a:solidFill>
                <a:latin typeface="+mn-lt"/>
              </a:rPr>
              <a:t>factors/characteristics that are important in the  </a:t>
            </a:r>
            <a:r>
              <a:rPr lang="en-US" sz="2400" b="1" dirty="0">
                <a:solidFill>
                  <a:schemeClr val="tx1"/>
                </a:solidFill>
                <a:latin typeface="+mn-lt"/>
              </a:rPr>
              <a:t>development of a collaborative team environment?  Why are each important? </a:t>
            </a:r>
          </a:p>
        </p:txBody>
      </p:sp>
      <p:grpSp>
        <p:nvGrpSpPr>
          <p:cNvPr id="14" name="Group 13"/>
          <p:cNvGrpSpPr/>
          <p:nvPr/>
        </p:nvGrpSpPr>
        <p:grpSpPr>
          <a:xfrm>
            <a:off x="228600" y="5875044"/>
            <a:ext cx="8691622" cy="754356"/>
            <a:chOff x="228600" y="5875044"/>
            <a:chExt cx="8691622" cy="754356"/>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b="11913"/>
            <a:stretch/>
          </p:blipFill>
          <p:spPr>
            <a:xfrm>
              <a:off x="7848600" y="5875044"/>
              <a:ext cx="1071622" cy="754356"/>
            </a:xfrm>
            <a:prstGeom prst="rect">
              <a:avLst/>
            </a:prstGeom>
            <a:ln w="25400">
              <a:solidFill>
                <a:schemeClr val="tx1"/>
              </a:solidFill>
            </a:ln>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5888182"/>
              <a:ext cx="736779" cy="741218"/>
            </a:xfrm>
            <a:prstGeom prst="rect">
              <a:avLst/>
            </a:prstGeom>
            <a:ln w="25400">
              <a:solidFill>
                <a:schemeClr val="tx1"/>
              </a:solidFill>
            </a:ln>
          </p:spPr>
        </p:pic>
      </p:grpSp>
      <p:sp>
        <p:nvSpPr>
          <p:cNvPr id="3" name="Rectangle 2"/>
          <p:cNvSpPr/>
          <p:nvPr/>
        </p:nvSpPr>
        <p:spPr>
          <a:xfrm>
            <a:off x="2743200" y="4940102"/>
            <a:ext cx="4572000" cy="375552"/>
          </a:xfrm>
          <a:prstGeom prst="rect">
            <a:avLst/>
          </a:prstGeom>
        </p:spPr>
        <p:txBody>
          <a:bodyPr>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452206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Text Box 6"/>
          <p:cNvSpPr txBox="1">
            <a:spLocks noChangeArrowheads="1"/>
          </p:cNvSpPr>
          <p:nvPr/>
        </p:nvSpPr>
        <p:spPr bwMode="auto">
          <a:xfrm>
            <a:off x="1584325" y="6213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dirty="0"/>
          </a:p>
        </p:txBody>
      </p:sp>
      <p:sp>
        <p:nvSpPr>
          <p:cNvPr id="23559" name="Text Box 7"/>
          <p:cNvSpPr txBox="1">
            <a:spLocks noChangeArrowheads="1"/>
          </p:cNvSpPr>
          <p:nvPr/>
        </p:nvSpPr>
        <p:spPr bwMode="auto">
          <a:xfrm>
            <a:off x="149760" y="987156"/>
            <a:ext cx="8998722" cy="400110"/>
          </a:xfrm>
          <a:prstGeom prst="rect">
            <a:avLst/>
          </a:prstGeom>
          <a:solidFill>
            <a:schemeClr val="bg1"/>
          </a:solidFill>
          <a:ln>
            <a:noFill/>
          </a:ln>
          <a:effectLst/>
        </p:spPr>
        <p:txBody>
          <a:bodyPr wrap="square">
            <a:spAutoFit/>
          </a:bodyPr>
          <a:lstStyle/>
          <a:p>
            <a:r>
              <a:rPr lang="en-US" altLang="en-US" sz="2000" b="1" i="1" dirty="0">
                <a:latin typeface="Tahoma" pitchFamily="34" charset="0"/>
              </a:rPr>
              <a:t>“You and me, we come from different worlds</a:t>
            </a:r>
            <a:r>
              <a:rPr lang="en-US" altLang="en-US" sz="2000" b="1" i="1" dirty="0" smtClean="0">
                <a:latin typeface="Tahoma" pitchFamily="34" charset="0"/>
              </a:rPr>
              <a:t>”</a:t>
            </a:r>
            <a:r>
              <a:rPr lang="en-US" altLang="en-US" sz="1400" dirty="0" smtClean="0">
                <a:latin typeface="Tahoma" pitchFamily="34" charset="0"/>
              </a:rPr>
              <a:t>   </a:t>
            </a:r>
            <a:r>
              <a:rPr lang="en-US" altLang="en-US" sz="1400" b="1" dirty="0" err="1">
                <a:latin typeface="Tahoma" pitchFamily="34" charset="0"/>
              </a:rPr>
              <a:t>Hootie</a:t>
            </a:r>
            <a:r>
              <a:rPr lang="en-US" altLang="en-US" sz="1400" b="1" dirty="0">
                <a:latin typeface="Tahoma" pitchFamily="34" charset="0"/>
              </a:rPr>
              <a:t> and the Blowfish</a:t>
            </a:r>
          </a:p>
        </p:txBody>
      </p:sp>
      <p:sp>
        <p:nvSpPr>
          <p:cNvPr id="23576" name="Text Box 24"/>
          <p:cNvSpPr txBox="1">
            <a:spLocks noChangeArrowheads="1"/>
          </p:cNvSpPr>
          <p:nvPr/>
        </p:nvSpPr>
        <p:spPr bwMode="auto">
          <a:xfrm>
            <a:off x="359324" y="5053864"/>
            <a:ext cx="8579593" cy="954107"/>
          </a:xfrm>
          <a:prstGeom prst="rect">
            <a:avLst/>
          </a:prstGeom>
          <a:solidFill>
            <a:schemeClr val="bg1"/>
          </a:solidFill>
          <a:ln w="9525">
            <a:solidFill>
              <a:srgbClr val="993300"/>
            </a:solidFill>
            <a:miter lim="800000"/>
            <a:headEnd/>
            <a:tailEnd/>
          </a:ln>
          <a:effectLst/>
          <a:extLst/>
        </p:spPr>
        <p:txBody>
          <a:bodyPr wrap="none">
            <a:spAutoFit/>
          </a:bodyPr>
          <a:lstStyle/>
          <a:p>
            <a:pPr algn="ctr"/>
            <a:r>
              <a:rPr lang="en-US" altLang="en-US" sz="2800" b="1" dirty="0" smtClean="0">
                <a:solidFill>
                  <a:srgbClr val="990033"/>
                </a:solidFill>
                <a:latin typeface="Tahoma" pitchFamily="34" charset="0"/>
              </a:rPr>
              <a:t>Differences in Knowledge, Skill, Expertise, and</a:t>
            </a:r>
          </a:p>
          <a:p>
            <a:pPr algn="ctr"/>
            <a:r>
              <a:rPr lang="en-US" altLang="en-US" sz="2800" b="1" dirty="0" smtClean="0">
                <a:solidFill>
                  <a:srgbClr val="990033"/>
                </a:solidFill>
                <a:latin typeface="Tahoma" pitchFamily="34" charset="0"/>
              </a:rPr>
              <a:t>Mental Models = Conceptual  Distance</a:t>
            </a:r>
            <a:endParaRPr lang="en-US" altLang="en-US" sz="2800" b="1" dirty="0">
              <a:solidFill>
                <a:srgbClr val="990033"/>
              </a:solidFill>
              <a:latin typeface="Tahoma" pitchFamily="34" charset="0"/>
            </a:endParaRPr>
          </a:p>
        </p:txBody>
      </p:sp>
      <p:pic>
        <p:nvPicPr>
          <p:cNvPr id="2" name="Picture 1"/>
          <p:cNvPicPr>
            <a:picLocks noChangeAspect="1"/>
          </p:cNvPicPr>
          <p:nvPr/>
        </p:nvPicPr>
        <p:blipFill>
          <a:blip r:embed="rId3"/>
          <a:stretch>
            <a:fillRect/>
          </a:stretch>
        </p:blipFill>
        <p:spPr>
          <a:xfrm>
            <a:off x="1676400" y="1529232"/>
            <a:ext cx="5886752" cy="3443991"/>
          </a:xfrm>
          <a:prstGeom prst="rect">
            <a:avLst/>
          </a:prstGeom>
          <a:ln w="38100">
            <a:solidFill>
              <a:schemeClr val="tx1"/>
            </a:solidFill>
          </a:ln>
        </p:spPr>
      </p:pic>
      <p:grpSp>
        <p:nvGrpSpPr>
          <p:cNvPr id="7" name="Group 6"/>
          <p:cNvGrpSpPr/>
          <p:nvPr/>
        </p:nvGrpSpPr>
        <p:grpSpPr>
          <a:xfrm>
            <a:off x="145278" y="63301"/>
            <a:ext cx="8833740" cy="817984"/>
            <a:chOff x="145278" y="63301"/>
            <a:chExt cx="8833740" cy="817984"/>
          </a:xfrm>
        </p:grpSpPr>
        <p:sp>
          <p:nvSpPr>
            <p:cNvPr id="8" name="Rectangle 7"/>
            <p:cNvSpPr/>
            <p:nvPr/>
          </p:nvSpPr>
          <p:spPr>
            <a:xfrm>
              <a:off x="2288354" y="234954"/>
              <a:ext cx="4567289" cy="646331"/>
            </a:xfrm>
            <a:prstGeom prst="rect">
              <a:avLst/>
            </a:prstGeom>
          </p:spPr>
          <p:txBody>
            <a:bodyPr wrap="square">
              <a:spAutoFit/>
            </a:bodyPr>
            <a:lstStyle/>
            <a:p>
              <a:pPr algn="ctr"/>
              <a:r>
                <a:rPr lang="en-US" sz="3600" b="1" u="sng" dirty="0" smtClean="0">
                  <a:latin typeface="Tahoma" panose="020B0604030504040204" pitchFamily="34" charset="0"/>
                  <a:ea typeface="Tahoma" panose="020B0604030504040204" pitchFamily="34" charset="0"/>
                  <a:cs typeface="Tahoma" panose="020B0604030504040204" pitchFamily="34" charset="0"/>
                </a:rPr>
                <a:t>Different Expertise</a:t>
              </a:r>
            </a:p>
          </p:txBody>
        </p:sp>
        <p:pic>
          <p:nvPicPr>
            <p:cNvPr id="9" name="Picture 8"/>
            <p:cNvPicPr>
              <a:picLocks noChangeAspect="1"/>
            </p:cNvPicPr>
            <p:nvPr/>
          </p:nvPicPr>
          <p:blipFill>
            <a:blip r:embed="rId4"/>
            <a:stretch>
              <a:fillRect/>
            </a:stretch>
          </p:blipFill>
          <p:spPr>
            <a:xfrm>
              <a:off x="145278" y="63301"/>
              <a:ext cx="1642944" cy="773150"/>
            </a:xfrm>
            <a:prstGeom prst="rect">
              <a:avLst/>
            </a:prstGeom>
          </p:spPr>
        </p:pic>
        <p:pic>
          <p:nvPicPr>
            <p:cNvPr id="10" name="Picture 9"/>
            <p:cNvPicPr>
              <a:picLocks noChangeAspect="1"/>
            </p:cNvPicPr>
            <p:nvPr/>
          </p:nvPicPr>
          <p:blipFill>
            <a:blip r:embed="rId5"/>
            <a:stretch>
              <a:fillRect/>
            </a:stretch>
          </p:blipFill>
          <p:spPr>
            <a:xfrm>
              <a:off x="7133351" y="77694"/>
              <a:ext cx="1845667" cy="769028"/>
            </a:xfrm>
            <a:prstGeom prst="rect">
              <a:avLst/>
            </a:prstGeom>
          </p:spPr>
        </p:pic>
      </p:grpSp>
      <p:pic>
        <p:nvPicPr>
          <p:cNvPr id="3" name="Picture 2"/>
          <p:cNvPicPr>
            <a:picLocks noChangeAspect="1"/>
          </p:cNvPicPr>
          <p:nvPr/>
        </p:nvPicPr>
        <p:blipFill>
          <a:blip r:embed="rId6"/>
          <a:stretch>
            <a:fillRect/>
          </a:stretch>
        </p:blipFill>
        <p:spPr>
          <a:xfrm>
            <a:off x="635779" y="6132834"/>
            <a:ext cx="7872441" cy="725166"/>
          </a:xfrm>
          <a:prstGeom prst="rect">
            <a:avLst/>
          </a:prstGeom>
        </p:spPr>
      </p:pic>
    </p:spTree>
    <p:extLst>
      <p:ext uri="{BB962C8B-B14F-4D97-AF65-F5344CB8AC3E}">
        <p14:creationId xmlns:p14="http://schemas.microsoft.com/office/powerpoint/2010/main" val="29598638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576"/>
                                        </p:tgtEl>
                                        <p:attrNameLst>
                                          <p:attrName>style.visibility</p:attrName>
                                        </p:attrNameLst>
                                      </p:cBhvr>
                                      <p:to>
                                        <p:strVal val="visible"/>
                                      </p:to>
                                    </p:set>
                                    <p:animEffect transition="in" filter="dissolve">
                                      <p:cBhvr>
                                        <p:cTn id="7" dur="500"/>
                                        <p:tgtEl>
                                          <p:spTgt spid="23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6"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Text Box 6"/>
          <p:cNvSpPr txBox="1">
            <a:spLocks noChangeArrowheads="1"/>
          </p:cNvSpPr>
          <p:nvPr/>
        </p:nvSpPr>
        <p:spPr bwMode="auto">
          <a:xfrm>
            <a:off x="1584325" y="6213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dirty="0"/>
          </a:p>
        </p:txBody>
      </p:sp>
      <p:sp>
        <p:nvSpPr>
          <p:cNvPr id="23559" name="Text Box 7"/>
          <p:cNvSpPr txBox="1">
            <a:spLocks noChangeArrowheads="1"/>
          </p:cNvSpPr>
          <p:nvPr/>
        </p:nvSpPr>
        <p:spPr bwMode="auto">
          <a:xfrm>
            <a:off x="149289" y="953779"/>
            <a:ext cx="8998722" cy="400110"/>
          </a:xfrm>
          <a:prstGeom prst="rect">
            <a:avLst/>
          </a:prstGeom>
          <a:solidFill>
            <a:schemeClr val="bg1"/>
          </a:solidFill>
          <a:ln>
            <a:noFill/>
          </a:ln>
          <a:effectLst/>
        </p:spPr>
        <p:txBody>
          <a:bodyPr wrap="square">
            <a:spAutoFit/>
          </a:bodyPr>
          <a:lstStyle/>
          <a:p>
            <a:r>
              <a:rPr lang="en-US" altLang="en-US" sz="2000" b="1" i="1" dirty="0">
                <a:latin typeface="Tahoma" pitchFamily="34" charset="0"/>
              </a:rPr>
              <a:t>“You and me, we come from different worlds</a:t>
            </a:r>
            <a:r>
              <a:rPr lang="en-US" altLang="en-US" sz="2000" b="1" i="1" dirty="0" smtClean="0">
                <a:latin typeface="Tahoma" pitchFamily="34" charset="0"/>
              </a:rPr>
              <a:t>”</a:t>
            </a:r>
            <a:r>
              <a:rPr lang="en-US" altLang="en-US" sz="1400" dirty="0" smtClean="0">
                <a:latin typeface="Tahoma" pitchFamily="34" charset="0"/>
              </a:rPr>
              <a:t>   </a:t>
            </a:r>
            <a:r>
              <a:rPr lang="en-US" altLang="en-US" sz="1400" b="1" dirty="0" err="1">
                <a:latin typeface="Tahoma" pitchFamily="34" charset="0"/>
              </a:rPr>
              <a:t>Hootie</a:t>
            </a:r>
            <a:r>
              <a:rPr lang="en-US" altLang="en-US" sz="1400" b="1" dirty="0">
                <a:latin typeface="Tahoma" pitchFamily="34" charset="0"/>
              </a:rPr>
              <a:t> and the Blowfish</a:t>
            </a:r>
          </a:p>
        </p:txBody>
      </p:sp>
      <p:grpSp>
        <p:nvGrpSpPr>
          <p:cNvPr id="7" name="Group 6"/>
          <p:cNvGrpSpPr/>
          <p:nvPr/>
        </p:nvGrpSpPr>
        <p:grpSpPr>
          <a:xfrm>
            <a:off x="145278" y="63301"/>
            <a:ext cx="8833740" cy="783421"/>
            <a:chOff x="145278" y="63301"/>
            <a:chExt cx="8833740" cy="783421"/>
          </a:xfrm>
        </p:grpSpPr>
        <p:sp>
          <p:nvSpPr>
            <p:cNvPr id="8" name="Rectangle 7"/>
            <p:cNvSpPr/>
            <p:nvPr/>
          </p:nvSpPr>
          <p:spPr>
            <a:xfrm>
              <a:off x="1750082" y="126710"/>
              <a:ext cx="5548042" cy="646331"/>
            </a:xfrm>
            <a:prstGeom prst="rect">
              <a:avLst/>
            </a:prstGeom>
          </p:spPr>
          <p:txBody>
            <a:bodyPr wrap="square">
              <a:spAutoFit/>
            </a:bodyPr>
            <a:lstStyle/>
            <a:p>
              <a:pPr algn="ctr"/>
              <a:r>
                <a:rPr lang="en-US" sz="3600" b="1" u="sng" dirty="0" smtClean="0">
                  <a:latin typeface="Tahoma" panose="020B0604030504040204" pitchFamily="34" charset="0"/>
                  <a:ea typeface="Tahoma" panose="020B0604030504040204" pitchFamily="34" charset="0"/>
                  <a:cs typeface="Tahoma" panose="020B0604030504040204" pitchFamily="34" charset="0"/>
                </a:rPr>
                <a:t>Multiple Perspectives</a:t>
              </a:r>
            </a:p>
          </p:txBody>
        </p:sp>
        <p:pic>
          <p:nvPicPr>
            <p:cNvPr id="9" name="Picture 8"/>
            <p:cNvPicPr>
              <a:picLocks noChangeAspect="1"/>
            </p:cNvPicPr>
            <p:nvPr/>
          </p:nvPicPr>
          <p:blipFill>
            <a:blip r:embed="rId3"/>
            <a:stretch>
              <a:fillRect/>
            </a:stretch>
          </p:blipFill>
          <p:spPr>
            <a:xfrm>
              <a:off x="145278" y="63301"/>
              <a:ext cx="1642944" cy="773150"/>
            </a:xfrm>
            <a:prstGeom prst="rect">
              <a:avLst/>
            </a:prstGeom>
          </p:spPr>
        </p:pic>
        <p:pic>
          <p:nvPicPr>
            <p:cNvPr id="10" name="Picture 9"/>
            <p:cNvPicPr>
              <a:picLocks noChangeAspect="1"/>
            </p:cNvPicPr>
            <p:nvPr/>
          </p:nvPicPr>
          <p:blipFill>
            <a:blip r:embed="rId4"/>
            <a:stretch>
              <a:fillRect/>
            </a:stretch>
          </p:blipFill>
          <p:spPr>
            <a:xfrm>
              <a:off x="7133351" y="77694"/>
              <a:ext cx="1845667" cy="769028"/>
            </a:xfrm>
            <a:prstGeom prst="rect">
              <a:avLst/>
            </a:prstGeom>
          </p:spPr>
        </p:pic>
      </p:grpSp>
      <p:pic>
        <p:nvPicPr>
          <p:cNvPr id="14" name="Picture 2" descr="http://www.forestry.gov.uk/images/an_example_of_a_stakeholder_mind_mapbig.gif/$FILE/an_example_of_a_stakeholder_mind_mapbig.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8143" y="1460946"/>
            <a:ext cx="5419981" cy="3739787"/>
          </a:xfrm>
          <a:prstGeom prst="rect">
            <a:avLst/>
          </a:prstGeom>
          <a:noFill/>
          <a:ln w="41275">
            <a:solidFill>
              <a:schemeClr val="tx1"/>
            </a:solidFill>
          </a:ln>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6"/>
          <a:stretch>
            <a:fillRect/>
          </a:stretch>
        </p:blipFill>
        <p:spPr>
          <a:xfrm>
            <a:off x="319969" y="5865933"/>
            <a:ext cx="8736325" cy="804742"/>
          </a:xfrm>
          <a:prstGeom prst="rect">
            <a:avLst/>
          </a:prstGeom>
        </p:spPr>
      </p:pic>
      <p:pic>
        <p:nvPicPr>
          <p:cNvPr id="3" name="Picture 2"/>
          <p:cNvPicPr>
            <a:picLocks noChangeAspect="1"/>
          </p:cNvPicPr>
          <p:nvPr/>
        </p:nvPicPr>
        <p:blipFill>
          <a:blip r:embed="rId7"/>
          <a:stretch>
            <a:fillRect/>
          </a:stretch>
        </p:blipFill>
        <p:spPr>
          <a:xfrm>
            <a:off x="1143000" y="5277063"/>
            <a:ext cx="6705600" cy="901869"/>
          </a:xfrm>
          <a:prstGeom prst="rect">
            <a:avLst/>
          </a:prstGeom>
        </p:spPr>
      </p:pic>
    </p:spTree>
    <p:extLst>
      <p:ext uri="{BB962C8B-B14F-4D97-AF65-F5344CB8AC3E}">
        <p14:creationId xmlns:p14="http://schemas.microsoft.com/office/powerpoint/2010/main" val="10523412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1789" y="140368"/>
            <a:ext cx="4813211" cy="1600200"/>
          </a:xfrm>
          <a:prstGeom prst="rect">
            <a:avLst/>
          </a:prstGeom>
        </p:spPr>
        <p:txBody>
          <a:bodyPr wrap="square">
            <a:noAutofit/>
          </a:bodyPr>
          <a:lstStyle/>
          <a:p>
            <a:r>
              <a:rPr lang="en-US" sz="3200" b="1" dirty="0"/>
              <a:t>Reflect: </a:t>
            </a:r>
            <a:r>
              <a:rPr lang="en-US" sz="3200" b="1" dirty="0" smtClean="0"/>
              <a:t> </a:t>
            </a:r>
            <a:r>
              <a:rPr lang="en-US" sz="3200" b="1" dirty="0" smtClean="0">
                <a:latin typeface="Calibri" panose="020F0502020204030204" pitchFamily="34" charset="0"/>
                <a:cs typeface="Times New Roman" panose="02020603050405020304" pitchFamily="18" charset="0"/>
              </a:rPr>
              <a:t>Revisit your story</a:t>
            </a:r>
            <a:endParaRPr lang="en-US" sz="3200" b="1" dirty="0">
              <a:latin typeface="Calibri" panose="020F0502020204030204" pitchFamily="34" charset="0"/>
              <a:cs typeface="Times New Roman" panose="02020603050405020304" pitchFamily="18" charset="0"/>
            </a:endParaRPr>
          </a:p>
          <a:p>
            <a:r>
              <a:rPr lang="en-US" sz="3200" b="1" dirty="0" smtClean="0">
                <a:latin typeface="Calibri" panose="020F0502020204030204" pitchFamily="34" charset="0"/>
                <a:cs typeface="Times New Roman" panose="02020603050405020304" pitchFamily="18" charset="0"/>
              </a:rPr>
              <a:t>about a </a:t>
            </a:r>
            <a:r>
              <a:rPr lang="en-US" sz="3200" b="1" dirty="0">
                <a:latin typeface="Calibri" panose="020F0502020204030204" pitchFamily="34" charset="0"/>
                <a:cs typeface="Times New Roman" panose="02020603050405020304" pitchFamily="18" charset="0"/>
              </a:rPr>
              <a:t>Good, Bad or Ugly </a:t>
            </a:r>
            <a:r>
              <a:rPr lang="en-US" sz="3200" b="1" dirty="0" smtClean="0">
                <a:latin typeface="Calibri" panose="020F0502020204030204" pitchFamily="34" charset="0"/>
                <a:cs typeface="Times New Roman" panose="02020603050405020304" pitchFamily="18" charset="0"/>
              </a:rPr>
              <a:t>Team/Group Experience</a:t>
            </a:r>
            <a:endParaRPr lang="en-US" sz="3200" b="1" dirty="0">
              <a:latin typeface="Calibri" panose="020F0502020204030204" pitchFamily="34" charset="0"/>
              <a:cs typeface="Times New Roman" panose="02020603050405020304" pitchFamily="18" charset="0"/>
            </a:endParaRPr>
          </a:p>
        </p:txBody>
      </p:sp>
      <p:pic>
        <p:nvPicPr>
          <p:cNvPr id="1026" name="Picture 2" descr="http://erpforidaho.com/wp-content/uploads/2015/04/good-the-bad-and-the-ugl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152400"/>
            <a:ext cx="2698751" cy="202406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449621" y="2139115"/>
            <a:ext cx="7954843" cy="2369344"/>
          </a:xfrm>
          <a:prstGeom prst="rect">
            <a:avLst/>
          </a:prstGeom>
        </p:spPr>
        <p:txBody>
          <a:bodyPr wrap="square">
            <a:noAutofit/>
          </a:bodyPr>
          <a:lstStyle/>
          <a:p>
            <a:pPr marL="457200" indent="-457200">
              <a:buFont typeface="Arial" panose="020B0604020202020204" pitchFamily="34" charset="0"/>
              <a:buChar char="•"/>
            </a:pPr>
            <a:r>
              <a:rPr lang="en-US" sz="3200" b="1" dirty="0" smtClean="0">
                <a:latin typeface="Calibri" panose="020F0502020204030204" pitchFamily="34" charset="0"/>
                <a:cs typeface="Times New Roman" panose="02020603050405020304" pitchFamily="18" charset="0"/>
              </a:rPr>
              <a:t>Assess your experience in the context to which </a:t>
            </a:r>
            <a:r>
              <a:rPr lang="en-US" sz="3200" b="1" dirty="0" smtClean="0"/>
              <a:t>differences in </a:t>
            </a:r>
            <a:r>
              <a:rPr lang="en-US" sz="3200" b="1" dirty="0"/>
              <a:t>knowledge, skill, </a:t>
            </a:r>
            <a:r>
              <a:rPr lang="en-US" sz="3200" b="1" dirty="0" smtClean="0"/>
              <a:t>expertise and mental models </a:t>
            </a:r>
            <a:r>
              <a:rPr lang="en-US" sz="3200" b="1" dirty="0" smtClean="0">
                <a:latin typeface="Calibri" panose="020F0502020204030204" pitchFamily="34" charset="0"/>
                <a:cs typeface="Times New Roman" panose="02020603050405020304" pitchFamily="18" charset="0"/>
              </a:rPr>
              <a:t>influenced the extent to which your experience was good, bad, or ugly. </a:t>
            </a:r>
            <a:endParaRPr lang="en-US" sz="3200" dirty="0"/>
          </a:p>
        </p:txBody>
      </p:sp>
      <p:grpSp>
        <p:nvGrpSpPr>
          <p:cNvPr id="11" name="Group 10"/>
          <p:cNvGrpSpPr/>
          <p:nvPr/>
        </p:nvGrpSpPr>
        <p:grpSpPr>
          <a:xfrm>
            <a:off x="228600" y="5875044"/>
            <a:ext cx="8691622" cy="754356"/>
            <a:chOff x="228600" y="5875044"/>
            <a:chExt cx="8691622" cy="754356"/>
          </a:xfrm>
        </p:grpSpPr>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b="11913"/>
            <a:stretch/>
          </p:blipFill>
          <p:spPr>
            <a:xfrm>
              <a:off x="7848600" y="5875044"/>
              <a:ext cx="1071622" cy="754356"/>
            </a:xfrm>
            <a:prstGeom prst="rect">
              <a:avLst/>
            </a:prstGeom>
            <a:ln w="25400">
              <a:solidFill>
                <a:schemeClr val="tx1"/>
              </a:solidFill>
            </a:ln>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5888182"/>
              <a:ext cx="736779" cy="741218"/>
            </a:xfrm>
            <a:prstGeom prst="rect">
              <a:avLst/>
            </a:prstGeom>
            <a:ln w="25400">
              <a:solidFill>
                <a:schemeClr val="tx1"/>
              </a:solidFill>
            </a:ln>
          </p:spPr>
        </p:pic>
      </p:grpSp>
      <p:sp>
        <p:nvSpPr>
          <p:cNvPr id="8" name="Rectangle 7"/>
          <p:cNvSpPr/>
          <p:nvPr/>
        </p:nvSpPr>
        <p:spPr>
          <a:xfrm>
            <a:off x="488951" y="4508459"/>
            <a:ext cx="8229600" cy="976029"/>
          </a:xfrm>
          <a:prstGeom prst="rect">
            <a:avLst/>
          </a:prstGeom>
        </p:spPr>
        <p:txBody>
          <a:bodyPr wrap="square">
            <a:noAutofit/>
          </a:bodyPr>
          <a:lstStyle/>
          <a:p>
            <a:pPr marL="457200" indent="-457200">
              <a:buFont typeface="Arial" panose="020B0604020202020204" pitchFamily="34" charset="0"/>
              <a:buChar char="•"/>
            </a:pPr>
            <a:r>
              <a:rPr lang="en-US" sz="3200" b="1" dirty="0" smtClean="0">
                <a:latin typeface="Calibri" panose="020F0502020204030204" pitchFamily="34" charset="0"/>
                <a:cs typeface="Times New Roman" panose="02020603050405020304" pitchFamily="18" charset="0"/>
              </a:rPr>
              <a:t>Share assessment with your group – similarities and differences</a:t>
            </a:r>
            <a:endParaRPr lang="en-US" sz="3200" dirty="0"/>
          </a:p>
        </p:txBody>
      </p:sp>
    </p:spTree>
    <p:extLst>
      <p:ext uri="{BB962C8B-B14F-4D97-AF65-F5344CB8AC3E}">
        <p14:creationId xmlns:p14="http://schemas.microsoft.com/office/powerpoint/2010/main" val="319799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Text Box 6"/>
          <p:cNvSpPr txBox="1">
            <a:spLocks noChangeArrowheads="1"/>
          </p:cNvSpPr>
          <p:nvPr/>
        </p:nvSpPr>
        <p:spPr bwMode="auto">
          <a:xfrm>
            <a:off x="1584325" y="6213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dirty="0"/>
          </a:p>
        </p:txBody>
      </p:sp>
      <p:sp>
        <p:nvSpPr>
          <p:cNvPr id="23576" name="Text Box 24"/>
          <p:cNvSpPr txBox="1">
            <a:spLocks noChangeArrowheads="1"/>
          </p:cNvSpPr>
          <p:nvPr/>
        </p:nvSpPr>
        <p:spPr bwMode="auto">
          <a:xfrm>
            <a:off x="1147098" y="4803813"/>
            <a:ext cx="7016664" cy="954107"/>
          </a:xfrm>
          <a:prstGeom prst="rect">
            <a:avLst/>
          </a:prstGeom>
          <a:solidFill>
            <a:schemeClr val="bg1"/>
          </a:solidFill>
          <a:ln w="9525">
            <a:solidFill>
              <a:srgbClr val="993300"/>
            </a:solidFill>
            <a:miter lim="800000"/>
            <a:headEnd/>
            <a:tailEnd/>
          </a:ln>
          <a:effectLst/>
          <a:extLst/>
        </p:spPr>
        <p:txBody>
          <a:bodyPr wrap="none">
            <a:spAutoFit/>
          </a:bodyPr>
          <a:lstStyle/>
          <a:p>
            <a:pPr algn="ctr"/>
            <a:r>
              <a:rPr lang="en-US" altLang="en-US" sz="2800" b="1" dirty="0" smtClean="0">
                <a:solidFill>
                  <a:srgbClr val="990033"/>
                </a:solidFill>
                <a:latin typeface="Tahoma" pitchFamily="34" charset="0"/>
              </a:rPr>
              <a:t>Conceptual Distances and</a:t>
            </a:r>
          </a:p>
          <a:p>
            <a:pPr algn="ctr"/>
            <a:r>
              <a:rPr lang="en-US" altLang="en-US" sz="2800" b="1" dirty="0" smtClean="0">
                <a:solidFill>
                  <a:srgbClr val="990033"/>
                </a:solidFill>
                <a:latin typeface="Tahoma" pitchFamily="34" charset="0"/>
              </a:rPr>
              <a:t>Shared-Mental Models are Negotiated</a:t>
            </a:r>
            <a:endParaRPr lang="en-US" altLang="en-US" sz="2800" b="1" dirty="0">
              <a:solidFill>
                <a:srgbClr val="990033"/>
              </a:solidFill>
              <a:latin typeface="Tahoma" pitchFamily="34" charset="0"/>
            </a:endParaRPr>
          </a:p>
        </p:txBody>
      </p:sp>
      <p:sp>
        <p:nvSpPr>
          <p:cNvPr id="4" name="Rectangle 3"/>
          <p:cNvSpPr/>
          <p:nvPr/>
        </p:nvSpPr>
        <p:spPr>
          <a:xfrm>
            <a:off x="723900" y="78297"/>
            <a:ext cx="7696200" cy="523220"/>
          </a:xfrm>
          <a:prstGeom prst="rect">
            <a:avLst/>
          </a:prstGeom>
        </p:spPr>
        <p:txBody>
          <a:bodyPr wrap="square">
            <a:spAutoFit/>
          </a:bodyPr>
          <a:lstStyle/>
          <a:p>
            <a:pPr algn="ctr"/>
            <a:r>
              <a:rPr lang="en-US" sz="2800" b="1" u="sng" dirty="0">
                <a:latin typeface="Tahoma" panose="020B0604030504040204" pitchFamily="34" charset="0"/>
                <a:ea typeface="Tahoma" panose="020B0604030504040204" pitchFamily="34" charset="0"/>
                <a:cs typeface="Tahoma" panose="020B0604030504040204" pitchFamily="34" charset="0"/>
              </a:rPr>
              <a:t>Model of </a:t>
            </a:r>
            <a:r>
              <a:rPr lang="en-US" sz="2800" b="1" u="sng" dirty="0" smtClean="0">
                <a:latin typeface="Tahoma" panose="020B0604030504040204" pitchFamily="34" charset="0"/>
                <a:ea typeface="Tahoma" panose="020B0604030504040204" pitchFamily="34" charset="0"/>
                <a:cs typeface="Tahoma" panose="020B0604030504040204" pitchFamily="34" charset="0"/>
              </a:rPr>
              <a:t>Model-based Reasoning (</a:t>
            </a:r>
            <a:r>
              <a:rPr lang="en-US" sz="2800" b="1" u="sng" dirty="0">
                <a:latin typeface="Tahoma" panose="020B0604030504040204" pitchFamily="34" charset="0"/>
                <a:ea typeface="Tahoma" panose="020B0604030504040204" pitchFamily="34" charset="0"/>
                <a:cs typeface="Tahoma" panose="020B0604030504040204" pitchFamily="34" charset="0"/>
              </a:rPr>
              <a:t>t</a:t>
            </a:r>
            <a:r>
              <a:rPr lang="en-US" sz="2800" b="1" u="sng" baseline="-25000" dirty="0">
                <a:latin typeface="Tahoma" panose="020B0604030504040204" pitchFamily="34" charset="0"/>
                <a:ea typeface="Tahoma" panose="020B0604030504040204" pitchFamily="34" charset="0"/>
                <a:cs typeface="Tahoma" panose="020B0604030504040204" pitchFamily="34" charset="0"/>
              </a:rPr>
              <a:t>0</a:t>
            </a:r>
            <a:r>
              <a:rPr lang="en-US" sz="2800" b="1" u="sng" dirty="0">
                <a:latin typeface="Tahoma" panose="020B0604030504040204" pitchFamily="34" charset="0"/>
                <a:ea typeface="Tahoma" panose="020B0604030504040204" pitchFamily="34" charset="0"/>
                <a:cs typeface="Tahoma" panose="020B0604030504040204" pitchFamily="34" charset="0"/>
              </a:rPr>
              <a:t> </a:t>
            </a:r>
            <a:r>
              <a:rPr lang="en-US" sz="2800" b="1" u="sng" dirty="0" smtClean="0">
                <a:latin typeface="Tahoma" panose="020B0604030504040204" pitchFamily="34" charset="0"/>
                <a:ea typeface="Tahoma" panose="020B0604030504040204" pitchFamily="34" charset="0"/>
                <a:cs typeface="Tahoma" panose="020B0604030504040204" pitchFamily="34" charset="0"/>
              </a:rPr>
              <a:t>to t</a:t>
            </a:r>
            <a:r>
              <a:rPr lang="en-US" sz="2800" b="1" u="sng" baseline="-25000" dirty="0" smtClean="0">
                <a:latin typeface="Tahoma" panose="020B0604030504040204" pitchFamily="34" charset="0"/>
                <a:ea typeface="Tahoma" panose="020B0604030504040204" pitchFamily="34" charset="0"/>
                <a:cs typeface="Tahoma" panose="020B0604030504040204" pitchFamily="34" charset="0"/>
              </a:rPr>
              <a:t>2</a:t>
            </a:r>
            <a:r>
              <a:rPr lang="en-US" sz="2800" b="1" u="sng" dirty="0" smtClean="0">
                <a:latin typeface="Tahoma" panose="020B0604030504040204" pitchFamily="34" charset="0"/>
                <a:ea typeface="Tahoma" panose="020B0604030504040204" pitchFamily="34" charset="0"/>
                <a:cs typeface="Tahoma" panose="020B0604030504040204" pitchFamily="34" charset="0"/>
              </a:rPr>
              <a:t>)</a:t>
            </a:r>
            <a:endParaRPr lang="en-US" sz="2800" b="1" u="sng" dirty="0">
              <a:latin typeface="Tahoma" panose="020B0604030504040204" pitchFamily="34" charset="0"/>
              <a:ea typeface="Tahoma" panose="020B0604030504040204" pitchFamily="34" charset="0"/>
              <a:cs typeface="Tahoma" panose="020B0604030504040204" pitchFamily="34" charset="0"/>
            </a:endParaRPr>
          </a:p>
        </p:txBody>
      </p:sp>
      <p:grpSp>
        <p:nvGrpSpPr>
          <p:cNvPr id="24" name="Group 23"/>
          <p:cNvGrpSpPr/>
          <p:nvPr/>
        </p:nvGrpSpPr>
        <p:grpSpPr>
          <a:xfrm>
            <a:off x="1147098" y="601517"/>
            <a:ext cx="7631426" cy="4127939"/>
            <a:chOff x="1409700" y="1604962"/>
            <a:chExt cx="6815200" cy="3717402"/>
          </a:xfrm>
        </p:grpSpPr>
        <p:pic>
          <p:nvPicPr>
            <p:cNvPr id="25" name="Picture 24"/>
            <p:cNvPicPr>
              <a:picLocks noChangeAspect="1"/>
            </p:cNvPicPr>
            <p:nvPr/>
          </p:nvPicPr>
          <p:blipFill>
            <a:blip r:embed="rId3"/>
            <a:stretch>
              <a:fillRect/>
            </a:stretch>
          </p:blipFill>
          <p:spPr>
            <a:xfrm>
              <a:off x="1409700" y="1604962"/>
              <a:ext cx="6324600" cy="3648075"/>
            </a:xfrm>
            <a:prstGeom prst="rect">
              <a:avLst/>
            </a:prstGeom>
            <a:ln w="38100">
              <a:solidFill>
                <a:schemeClr val="tx1"/>
              </a:solidFill>
            </a:ln>
          </p:spPr>
        </p:pic>
        <p:sp>
          <p:nvSpPr>
            <p:cNvPr id="26" name="TextBox 25"/>
            <p:cNvSpPr txBox="1"/>
            <p:nvPr/>
          </p:nvSpPr>
          <p:spPr>
            <a:xfrm>
              <a:off x="5872974" y="4983810"/>
              <a:ext cx="2351926" cy="338554"/>
            </a:xfrm>
            <a:prstGeom prst="rect">
              <a:avLst/>
            </a:prstGeom>
            <a:noFill/>
          </p:spPr>
          <p:txBody>
            <a:bodyPr wrap="none" rtlCol="0">
              <a:spAutoFit/>
            </a:bodyPr>
            <a:lstStyle/>
            <a:p>
              <a:r>
                <a:rPr lang="en-US" sz="1600" b="1" dirty="0" smtClean="0"/>
                <a:t>Pennington et. al 2016</a:t>
              </a:r>
              <a:endParaRPr lang="en-US" sz="1600" b="1" dirty="0"/>
            </a:p>
          </p:txBody>
        </p:sp>
      </p:grpSp>
      <p:pic>
        <p:nvPicPr>
          <p:cNvPr id="2" name="Picture 1"/>
          <p:cNvPicPr>
            <a:picLocks noChangeAspect="1"/>
          </p:cNvPicPr>
          <p:nvPr/>
        </p:nvPicPr>
        <p:blipFill>
          <a:blip r:embed="rId4"/>
          <a:stretch>
            <a:fillRect/>
          </a:stretch>
        </p:blipFill>
        <p:spPr>
          <a:xfrm>
            <a:off x="203837" y="5909260"/>
            <a:ext cx="8736325" cy="804742"/>
          </a:xfrm>
          <a:prstGeom prst="rect">
            <a:avLst/>
          </a:prstGeom>
        </p:spPr>
      </p:pic>
    </p:spTree>
    <p:extLst>
      <p:ext uri="{BB962C8B-B14F-4D97-AF65-F5344CB8AC3E}">
        <p14:creationId xmlns:p14="http://schemas.microsoft.com/office/powerpoint/2010/main" val="8608112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576"/>
                                        </p:tgtEl>
                                        <p:attrNameLst>
                                          <p:attrName>style.visibility</p:attrName>
                                        </p:attrNameLst>
                                      </p:cBhvr>
                                      <p:to>
                                        <p:strVal val="visible"/>
                                      </p:to>
                                    </p:set>
                                    <p:animEffect transition="in" filter="dissolve">
                                      <p:cBhvr>
                                        <p:cTn id="7" dur="500"/>
                                        <p:tgtEl>
                                          <p:spTgt spid="23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6"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Text Box 6"/>
          <p:cNvSpPr txBox="1">
            <a:spLocks noChangeArrowheads="1"/>
          </p:cNvSpPr>
          <p:nvPr/>
        </p:nvSpPr>
        <p:spPr bwMode="auto">
          <a:xfrm>
            <a:off x="1584325" y="6213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23559" name="Text Box 7"/>
          <p:cNvSpPr txBox="1">
            <a:spLocks noChangeArrowheads="1"/>
          </p:cNvSpPr>
          <p:nvPr/>
        </p:nvSpPr>
        <p:spPr bwMode="auto">
          <a:xfrm>
            <a:off x="1198001" y="1171682"/>
            <a:ext cx="6705600" cy="609600"/>
          </a:xfrm>
          <a:prstGeom prst="rect">
            <a:avLst/>
          </a:prstGeom>
          <a:solidFill>
            <a:schemeClr val="bg1"/>
          </a:solidFill>
          <a:ln>
            <a:noFill/>
          </a:ln>
          <a:effectLst/>
        </p:spPr>
        <p:txBody>
          <a:bodyPr wrap="square">
            <a:spAutoFit/>
          </a:bodyPr>
          <a:lstStyle/>
          <a:p>
            <a:r>
              <a:rPr lang="en-US" altLang="en-US" sz="2000" b="1" i="1" dirty="0">
                <a:latin typeface="Tahoma" pitchFamily="34" charset="0"/>
              </a:rPr>
              <a:t>“You and me, we come from different worlds”</a:t>
            </a:r>
          </a:p>
          <a:p>
            <a:r>
              <a:rPr lang="en-US" altLang="en-US" sz="1400" dirty="0">
                <a:latin typeface="Tahoma" pitchFamily="34" charset="0"/>
              </a:rPr>
              <a:t>			              </a:t>
            </a:r>
            <a:r>
              <a:rPr lang="en-US" altLang="en-US" sz="1400" b="1" dirty="0" err="1">
                <a:latin typeface="Tahoma" pitchFamily="34" charset="0"/>
              </a:rPr>
              <a:t>Hootie</a:t>
            </a:r>
            <a:r>
              <a:rPr lang="en-US" altLang="en-US" sz="1400" b="1" dirty="0">
                <a:latin typeface="Tahoma" pitchFamily="34" charset="0"/>
              </a:rPr>
              <a:t> and the Blowfish</a:t>
            </a:r>
          </a:p>
        </p:txBody>
      </p:sp>
      <p:sp>
        <p:nvSpPr>
          <p:cNvPr id="23576" name="Text Box 24"/>
          <p:cNvSpPr txBox="1">
            <a:spLocks noChangeArrowheads="1"/>
          </p:cNvSpPr>
          <p:nvPr/>
        </p:nvSpPr>
        <p:spPr bwMode="auto">
          <a:xfrm>
            <a:off x="631117" y="5322953"/>
            <a:ext cx="7956025" cy="523220"/>
          </a:xfrm>
          <a:prstGeom prst="rect">
            <a:avLst/>
          </a:prstGeom>
          <a:solidFill>
            <a:schemeClr val="bg1"/>
          </a:solidFill>
          <a:ln w="9525">
            <a:solidFill>
              <a:srgbClr val="993300"/>
            </a:solidFill>
            <a:miter lim="800000"/>
            <a:headEnd/>
            <a:tailEnd/>
          </a:ln>
          <a:effectLst/>
          <a:extLst/>
        </p:spPr>
        <p:txBody>
          <a:bodyPr wrap="none" anchor="ctr" anchorCtr="0">
            <a:spAutoFit/>
          </a:bodyPr>
          <a:lstStyle/>
          <a:p>
            <a:pPr algn="ctr"/>
            <a:r>
              <a:rPr lang="en-US" altLang="en-US" sz="2800" b="1" dirty="0">
                <a:solidFill>
                  <a:srgbClr val="CC3300"/>
                </a:solidFill>
                <a:latin typeface="Tahoma" pitchFamily="34" charset="0"/>
              </a:rPr>
              <a:t>Everyone </a:t>
            </a:r>
            <a:r>
              <a:rPr lang="en-US" altLang="en-US" sz="2800" b="1" dirty="0" smtClean="0">
                <a:solidFill>
                  <a:srgbClr val="CC3300"/>
                </a:solidFill>
                <a:latin typeface="Tahoma" pitchFamily="34" charset="0"/>
              </a:rPr>
              <a:t>experiences the world </a:t>
            </a:r>
            <a:r>
              <a:rPr lang="en-US" altLang="en-US" sz="2800" b="1" dirty="0">
                <a:solidFill>
                  <a:srgbClr val="CC3300"/>
                </a:solidFill>
                <a:latin typeface="Tahoma" pitchFamily="34" charset="0"/>
              </a:rPr>
              <a:t>differently</a:t>
            </a:r>
          </a:p>
        </p:txBody>
      </p:sp>
      <p:sp>
        <p:nvSpPr>
          <p:cNvPr id="4" name="Rectangle 3"/>
          <p:cNvSpPr/>
          <p:nvPr/>
        </p:nvSpPr>
        <p:spPr>
          <a:xfrm>
            <a:off x="183240" y="86770"/>
            <a:ext cx="8735122" cy="954107"/>
          </a:xfrm>
          <a:prstGeom prst="rect">
            <a:avLst/>
          </a:prstGeom>
        </p:spPr>
        <p:txBody>
          <a:bodyPr wrap="square">
            <a:spAutoFit/>
          </a:bodyPr>
          <a:lstStyle/>
          <a:p>
            <a:pPr algn="ctr"/>
            <a:r>
              <a:rPr lang="en-US" sz="2800" b="1" dirty="0" smtClean="0">
                <a:latin typeface="Tahoma" panose="020B0604030504040204" pitchFamily="34" charset="0"/>
                <a:ea typeface="Tahoma" panose="020B0604030504040204" pitchFamily="34" charset="0"/>
                <a:cs typeface="Tahoma" panose="020B0604030504040204" pitchFamily="34" charset="0"/>
              </a:rPr>
              <a:t>Dispositional Characteristics Contribute </a:t>
            </a:r>
            <a:r>
              <a:rPr lang="en-US" sz="2800" b="1" u="sng" dirty="0" smtClean="0">
                <a:latin typeface="Tahoma" panose="020B0604030504040204" pitchFamily="34" charset="0"/>
                <a:ea typeface="Tahoma" panose="020B0604030504040204" pitchFamily="34" charset="0"/>
                <a:cs typeface="Tahoma" panose="020B0604030504040204" pitchFamily="34" charset="0"/>
              </a:rPr>
              <a:t>Challenges to Closing Conceptual Distance</a:t>
            </a:r>
            <a:endParaRPr lang="en-US" sz="2800" b="1" dirty="0" smtClean="0">
              <a:latin typeface="Tahoma" panose="020B0604030504040204" pitchFamily="34" charset="0"/>
              <a:ea typeface="Tahoma" panose="020B0604030504040204" pitchFamily="34" charset="0"/>
              <a:cs typeface="Tahoma" panose="020B0604030504040204" pitchFamily="34" charset="0"/>
            </a:endParaRPr>
          </a:p>
        </p:txBody>
      </p:sp>
      <p:pic>
        <p:nvPicPr>
          <p:cNvPr id="12" name="Picture 11"/>
          <p:cNvPicPr>
            <a:picLocks noChangeAspect="1"/>
          </p:cNvPicPr>
          <p:nvPr/>
        </p:nvPicPr>
        <p:blipFill>
          <a:blip r:embed="rId3"/>
          <a:stretch>
            <a:fillRect/>
          </a:stretch>
        </p:blipFill>
        <p:spPr>
          <a:xfrm>
            <a:off x="2057400" y="2071707"/>
            <a:ext cx="4834783" cy="3170212"/>
          </a:xfrm>
          <a:prstGeom prst="rect">
            <a:avLst/>
          </a:prstGeom>
          <a:ln w="41275">
            <a:solidFill>
              <a:schemeClr val="tx1"/>
            </a:solidFill>
          </a:ln>
        </p:spPr>
      </p:pic>
      <p:sp>
        <p:nvSpPr>
          <p:cNvPr id="2" name="TextBox 1"/>
          <p:cNvSpPr txBox="1"/>
          <p:nvPr/>
        </p:nvSpPr>
        <p:spPr>
          <a:xfrm>
            <a:off x="3635062" y="2519325"/>
            <a:ext cx="2106667" cy="584775"/>
          </a:xfrm>
          <a:prstGeom prst="rect">
            <a:avLst/>
          </a:prstGeom>
          <a:noFill/>
        </p:spPr>
        <p:txBody>
          <a:bodyPr wrap="none" rtlCol="0">
            <a:spAutoFit/>
          </a:bodyPr>
          <a:lstStyle/>
          <a:p>
            <a:r>
              <a:rPr lang="en-US" sz="3200" b="1" dirty="0" smtClean="0">
                <a:solidFill>
                  <a:srgbClr val="C00000"/>
                </a:solidFill>
              </a:rPr>
              <a:t>Behaviors</a:t>
            </a:r>
            <a:endParaRPr lang="en-US" sz="3200" b="1" dirty="0">
              <a:solidFill>
                <a:srgbClr val="C00000"/>
              </a:solidFill>
            </a:endParaRPr>
          </a:p>
        </p:txBody>
      </p:sp>
      <p:sp>
        <p:nvSpPr>
          <p:cNvPr id="8" name="TextBox 7"/>
          <p:cNvSpPr txBox="1"/>
          <p:nvPr/>
        </p:nvSpPr>
        <p:spPr>
          <a:xfrm>
            <a:off x="3380904" y="3495701"/>
            <a:ext cx="2382191" cy="1077218"/>
          </a:xfrm>
          <a:prstGeom prst="rect">
            <a:avLst/>
          </a:prstGeom>
          <a:noFill/>
        </p:spPr>
        <p:txBody>
          <a:bodyPr wrap="none" rtlCol="0">
            <a:spAutoFit/>
          </a:bodyPr>
          <a:lstStyle/>
          <a:p>
            <a:r>
              <a:rPr lang="en-US" sz="3200" b="1" dirty="0" smtClean="0">
                <a:solidFill>
                  <a:srgbClr val="C00000"/>
                </a:solidFill>
              </a:rPr>
              <a:t>Motivational</a:t>
            </a:r>
          </a:p>
          <a:p>
            <a:pPr algn="ctr"/>
            <a:r>
              <a:rPr lang="en-US" sz="3200" b="1" dirty="0">
                <a:solidFill>
                  <a:srgbClr val="C00000"/>
                </a:solidFill>
              </a:rPr>
              <a:t> </a:t>
            </a:r>
            <a:r>
              <a:rPr lang="en-US" sz="3200" b="1" dirty="0" smtClean="0">
                <a:solidFill>
                  <a:srgbClr val="C00000"/>
                </a:solidFill>
              </a:rPr>
              <a:t>Drivers</a:t>
            </a:r>
            <a:endParaRPr lang="en-US" sz="3200" b="1" dirty="0">
              <a:solidFill>
                <a:srgbClr val="C00000"/>
              </a:solidFill>
            </a:endParaRPr>
          </a:p>
        </p:txBody>
      </p:sp>
      <p:grpSp>
        <p:nvGrpSpPr>
          <p:cNvPr id="13" name="Group 12"/>
          <p:cNvGrpSpPr/>
          <p:nvPr/>
        </p:nvGrpSpPr>
        <p:grpSpPr>
          <a:xfrm>
            <a:off x="111516" y="1934516"/>
            <a:ext cx="8833740" cy="783421"/>
            <a:chOff x="145278" y="63301"/>
            <a:chExt cx="8833740" cy="783421"/>
          </a:xfrm>
        </p:grpSpPr>
        <p:pic>
          <p:nvPicPr>
            <p:cNvPr id="15" name="Picture 14"/>
            <p:cNvPicPr>
              <a:picLocks noChangeAspect="1"/>
            </p:cNvPicPr>
            <p:nvPr/>
          </p:nvPicPr>
          <p:blipFill>
            <a:blip r:embed="rId4"/>
            <a:stretch>
              <a:fillRect/>
            </a:stretch>
          </p:blipFill>
          <p:spPr>
            <a:xfrm>
              <a:off x="145278" y="63301"/>
              <a:ext cx="1642944" cy="773150"/>
            </a:xfrm>
            <a:prstGeom prst="rect">
              <a:avLst/>
            </a:prstGeom>
          </p:spPr>
        </p:pic>
        <p:pic>
          <p:nvPicPr>
            <p:cNvPr id="16" name="Picture 15"/>
            <p:cNvPicPr>
              <a:picLocks noChangeAspect="1"/>
            </p:cNvPicPr>
            <p:nvPr/>
          </p:nvPicPr>
          <p:blipFill>
            <a:blip r:embed="rId5"/>
            <a:stretch>
              <a:fillRect/>
            </a:stretch>
          </p:blipFill>
          <p:spPr>
            <a:xfrm>
              <a:off x="7133351" y="77694"/>
              <a:ext cx="1845667" cy="769028"/>
            </a:xfrm>
            <a:prstGeom prst="rect">
              <a:avLst/>
            </a:prstGeom>
          </p:spPr>
        </p:pic>
      </p:grpSp>
      <p:pic>
        <p:nvPicPr>
          <p:cNvPr id="17" name="Picture 16"/>
          <p:cNvPicPr>
            <a:picLocks noChangeAspect="1"/>
          </p:cNvPicPr>
          <p:nvPr/>
        </p:nvPicPr>
        <p:blipFill>
          <a:blip r:embed="rId6"/>
          <a:stretch>
            <a:fillRect/>
          </a:stretch>
        </p:blipFill>
        <p:spPr>
          <a:xfrm>
            <a:off x="182037" y="5936770"/>
            <a:ext cx="8736325" cy="804742"/>
          </a:xfrm>
          <a:prstGeom prst="rect">
            <a:avLst/>
          </a:prstGeom>
        </p:spPr>
      </p:pic>
    </p:spTree>
    <p:extLst>
      <p:ext uri="{BB962C8B-B14F-4D97-AF65-F5344CB8AC3E}">
        <p14:creationId xmlns:p14="http://schemas.microsoft.com/office/powerpoint/2010/main" val="3149464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23576"/>
                                        </p:tgtEl>
                                        <p:attrNameLst>
                                          <p:attrName>style.visibility</p:attrName>
                                        </p:attrNameLst>
                                      </p:cBhvr>
                                      <p:to>
                                        <p:strVal val="visible"/>
                                      </p:to>
                                    </p:set>
                                    <p:animEffect transition="in" filter="dissolve">
                                      <p:cBhvr>
                                        <p:cTn id="11" dur="500"/>
                                        <p:tgtEl>
                                          <p:spTgt spid="2357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6" grpId="0" animBg="1" autoUpdateAnimBg="0"/>
      <p:bldP spid="2"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2"/>
            </p:custDataLst>
          </p:nvPr>
        </p:nvSpPr>
        <p:spPr>
          <a:xfrm>
            <a:off x="1143407" y="9471"/>
            <a:ext cx="6638772" cy="1077218"/>
          </a:xfrm>
          <a:prstGeom prst="rect">
            <a:avLst/>
          </a:prstGeom>
        </p:spPr>
        <p:txBody>
          <a:bodyPr wrap="square">
            <a:spAutoFit/>
          </a:bodyPr>
          <a:lstStyle/>
          <a:p>
            <a:pPr algn="ctr">
              <a:defRPr/>
            </a:pPr>
            <a:r>
              <a:rPr lang="en-US" sz="3200" b="1" dirty="0">
                <a:latin typeface="Tahoma" pitchFamily="34" charset="0"/>
                <a:cs typeface="Tahoma" pitchFamily="34" charset="0"/>
              </a:rPr>
              <a:t>Iceberg Model for</a:t>
            </a:r>
          </a:p>
          <a:p>
            <a:pPr algn="ctr">
              <a:defRPr/>
            </a:pPr>
            <a:r>
              <a:rPr lang="en-US" sz="3200" b="1" dirty="0">
                <a:latin typeface="Tahoma" pitchFamily="34" charset="0"/>
                <a:cs typeface="Tahoma" pitchFamily="34" charset="0"/>
              </a:rPr>
              <a:t> </a:t>
            </a:r>
            <a:r>
              <a:rPr lang="en-US" sz="3200" b="1" dirty="0" smtClean="0">
                <a:latin typeface="Tahoma" pitchFamily="34" charset="0"/>
                <a:cs typeface="Tahoma" pitchFamily="34" charset="0"/>
              </a:rPr>
              <a:t>Personal Characteristics</a:t>
            </a:r>
            <a:endParaRPr lang="en-US" sz="3200" b="1" dirty="0">
              <a:latin typeface="Tahoma" pitchFamily="34" charset="0"/>
              <a:cs typeface="Tahoma" pitchFamily="34" charset="0"/>
            </a:endParaRPr>
          </a:p>
        </p:txBody>
      </p:sp>
      <p:sp>
        <p:nvSpPr>
          <p:cNvPr id="12" name="TextBox 11"/>
          <p:cNvSpPr txBox="1"/>
          <p:nvPr>
            <p:custDataLst>
              <p:tags r:id="rId3"/>
            </p:custDataLst>
          </p:nvPr>
        </p:nvSpPr>
        <p:spPr>
          <a:xfrm>
            <a:off x="88141" y="1802589"/>
            <a:ext cx="2628960" cy="3970318"/>
          </a:xfrm>
          <a:prstGeom prst="rect">
            <a:avLst/>
          </a:prstGeom>
          <a:noFill/>
        </p:spPr>
        <p:txBody>
          <a:bodyPr wrap="square" rtlCol="0">
            <a:spAutoFit/>
          </a:bodyPr>
          <a:lstStyle/>
          <a:p>
            <a:pPr algn="ctr"/>
            <a:r>
              <a:rPr lang="en-US" sz="2800" b="1" u="sng" dirty="0"/>
              <a:t>Question: </a:t>
            </a:r>
          </a:p>
          <a:p>
            <a:pPr algn="ctr"/>
            <a:r>
              <a:rPr lang="en-US" sz="2800" b="1" dirty="0"/>
              <a:t>To what extent have you considered the 9</a:t>
            </a:r>
            <a:r>
              <a:rPr lang="en-US" sz="2800" b="1" dirty="0" smtClean="0"/>
              <a:t>0</a:t>
            </a:r>
            <a:r>
              <a:rPr lang="en-US" sz="2800" b="1" dirty="0"/>
              <a:t>% below the line and its impact on </a:t>
            </a:r>
            <a:r>
              <a:rPr lang="en-US" sz="2800" b="1" dirty="0" smtClean="0"/>
              <a:t>you and team</a:t>
            </a:r>
          </a:p>
          <a:p>
            <a:pPr algn="ctr"/>
            <a:r>
              <a:rPr lang="en-US" sz="2800" b="1" dirty="0" smtClean="0"/>
              <a:t>dynamics?  </a:t>
            </a:r>
            <a:endParaRPr lang="en-US" sz="2800" b="1" dirty="0"/>
          </a:p>
        </p:txBody>
      </p:sp>
      <p:grpSp>
        <p:nvGrpSpPr>
          <p:cNvPr id="17" name="Group 16"/>
          <p:cNvGrpSpPr/>
          <p:nvPr>
            <p:custDataLst>
              <p:tags r:id="rId4"/>
            </p:custDataLst>
          </p:nvPr>
        </p:nvGrpSpPr>
        <p:grpSpPr>
          <a:xfrm>
            <a:off x="3183166" y="1802589"/>
            <a:ext cx="1095119" cy="3789435"/>
            <a:chOff x="2871257" y="1111519"/>
            <a:chExt cx="1460158" cy="4114801"/>
          </a:xfrm>
        </p:grpSpPr>
        <p:sp>
          <p:nvSpPr>
            <p:cNvPr id="9" name="Down Arrow 8"/>
            <p:cNvSpPr/>
            <p:nvPr>
              <p:custDataLst>
                <p:tags r:id="rId9"/>
              </p:custDataLst>
            </p:nvPr>
          </p:nvSpPr>
          <p:spPr>
            <a:xfrm>
              <a:off x="2871257" y="2406920"/>
              <a:ext cx="1460158" cy="2819400"/>
            </a:xfrm>
            <a:prstGeom prst="downArrow">
              <a:avLst/>
            </a:prstGeom>
            <a:solidFill>
              <a:srgbClr val="FF0000"/>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custDataLst>
                <p:tags r:id="rId10"/>
              </p:custDataLst>
            </p:nvPr>
          </p:nvSpPr>
          <p:spPr>
            <a:xfrm>
              <a:off x="3180068" y="3244333"/>
              <a:ext cx="842538" cy="434464"/>
            </a:xfrm>
            <a:prstGeom prst="rect">
              <a:avLst/>
            </a:prstGeom>
            <a:noFill/>
            <a:ln/>
          </p:spPr>
          <p:txBody>
            <a:bodyPr wrap="none">
              <a:spAutoFit/>
            </a:bodyPr>
            <a:lstStyle/>
            <a:p>
              <a:pPr algn="ctr"/>
              <a:r>
                <a:rPr lang="en-US" sz="2000" b="1" dirty="0"/>
                <a:t>9</a:t>
              </a:r>
              <a:r>
                <a:rPr lang="en-US" sz="2000" b="1" dirty="0" smtClean="0"/>
                <a:t>0</a:t>
              </a:r>
              <a:r>
                <a:rPr lang="en-US" sz="2000" b="1" dirty="0"/>
                <a:t>%</a:t>
              </a:r>
              <a:endParaRPr lang="en-US" sz="2000" dirty="0"/>
            </a:p>
          </p:txBody>
        </p:sp>
        <p:sp>
          <p:nvSpPr>
            <p:cNvPr id="14" name="Up Arrow 13"/>
            <p:cNvSpPr/>
            <p:nvPr>
              <p:custDataLst>
                <p:tags r:id="rId11"/>
              </p:custDataLst>
            </p:nvPr>
          </p:nvSpPr>
          <p:spPr>
            <a:xfrm flipH="1">
              <a:off x="2871257" y="1111519"/>
              <a:ext cx="1460158" cy="1295401"/>
            </a:xfrm>
            <a:prstGeom prst="upArrow">
              <a:avLst/>
            </a:prstGeom>
            <a:solidFill>
              <a:schemeClr val="accent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custDataLst>
                <p:tags r:id="rId12"/>
              </p:custDataLst>
            </p:nvPr>
          </p:nvSpPr>
          <p:spPr>
            <a:xfrm>
              <a:off x="3180068" y="1866900"/>
              <a:ext cx="842538" cy="434464"/>
            </a:xfrm>
            <a:prstGeom prst="rect">
              <a:avLst/>
            </a:prstGeom>
            <a:noFill/>
            <a:ln/>
          </p:spPr>
          <p:txBody>
            <a:bodyPr wrap="none">
              <a:spAutoFit/>
            </a:bodyPr>
            <a:lstStyle/>
            <a:p>
              <a:pPr algn="ctr"/>
              <a:r>
                <a:rPr lang="en-US" sz="2000" b="1" dirty="0"/>
                <a:t>1</a:t>
              </a:r>
              <a:r>
                <a:rPr lang="en-US" sz="2000" b="1" dirty="0" smtClean="0"/>
                <a:t>0</a:t>
              </a:r>
              <a:r>
                <a:rPr lang="en-US" sz="2000" b="1" dirty="0"/>
                <a:t>%</a:t>
              </a:r>
              <a:endParaRPr lang="en-US" sz="2000" dirty="0"/>
            </a:p>
          </p:txBody>
        </p:sp>
      </p:grpSp>
      <p:pic>
        <p:nvPicPr>
          <p:cNvPr id="19" name="Picture 4" descr="http://www.leadershipnow.com/leadingblog/images/iceberg.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29256" y="1600816"/>
            <a:ext cx="4389106" cy="4192983"/>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24" name="Rectangle 23"/>
          <p:cNvSpPr/>
          <p:nvPr>
            <p:custDataLst>
              <p:tags r:id="rId5"/>
            </p:custDataLst>
          </p:nvPr>
        </p:nvSpPr>
        <p:spPr>
          <a:xfrm>
            <a:off x="4448181" y="2556978"/>
            <a:ext cx="1596217" cy="438582"/>
          </a:xfrm>
          <a:prstGeom prst="rect">
            <a:avLst/>
          </a:prstGeom>
        </p:spPr>
        <p:txBody>
          <a:bodyPr wrap="square">
            <a:spAutoFit/>
          </a:bodyPr>
          <a:lstStyle/>
          <a:p>
            <a:r>
              <a:rPr lang="en-US" sz="2250" b="1" dirty="0"/>
              <a:t> </a:t>
            </a:r>
            <a:r>
              <a:rPr lang="en-US" sz="2250" b="1" dirty="0">
                <a:solidFill>
                  <a:srgbClr val="FF0000"/>
                </a:solidFill>
              </a:rPr>
              <a:t>Behaviors</a:t>
            </a:r>
          </a:p>
        </p:txBody>
      </p:sp>
      <p:sp>
        <p:nvSpPr>
          <p:cNvPr id="27" name="Rectangle 26"/>
          <p:cNvSpPr/>
          <p:nvPr>
            <p:custDataLst>
              <p:tags r:id="rId6"/>
            </p:custDataLst>
          </p:nvPr>
        </p:nvSpPr>
        <p:spPr>
          <a:xfrm>
            <a:off x="4478656" y="4960168"/>
            <a:ext cx="1717951" cy="784830"/>
          </a:xfrm>
          <a:prstGeom prst="rect">
            <a:avLst/>
          </a:prstGeom>
        </p:spPr>
        <p:txBody>
          <a:bodyPr wrap="square">
            <a:spAutoFit/>
          </a:bodyPr>
          <a:lstStyle/>
          <a:p>
            <a:r>
              <a:rPr lang="en-US" sz="2250" b="1" dirty="0" smtClean="0">
                <a:solidFill>
                  <a:srgbClr val="FF0000"/>
                </a:solidFill>
              </a:rPr>
              <a:t>Motivational </a:t>
            </a:r>
          </a:p>
          <a:p>
            <a:r>
              <a:rPr lang="en-US" sz="2250" b="1" dirty="0" smtClean="0">
                <a:solidFill>
                  <a:srgbClr val="FF0000"/>
                </a:solidFill>
              </a:rPr>
              <a:t>Drivers</a:t>
            </a:r>
            <a:endParaRPr lang="en-US" sz="2250" b="1" dirty="0">
              <a:solidFill>
                <a:srgbClr val="FF0000"/>
              </a:solidFill>
            </a:endParaRPr>
          </a:p>
        </p:txBody>
      </p:sp>
      <p:sp>
        <p:nvSpPr>
          <p:cNvPr id="18" name="TextBox 17"/>
          <p:cNvSpPr txBox="1"/>
          <p:nvPr>
            <p:custDataLst>
              <p:tags r:id="rId7"/>
            </p:custDataLst>
          </p:nvPr>
        </p:nvSpPr>
        <p:spPr>
          <a:xfrm>
            <a:off x="2538753" y="933995"/>
            <a:ext cx="2240930" cy="954107"/>
          </a:xfrm>
          <a:prstGeom prst="rect">
            <a:avLst/>
          </a:prstGeom>
          <a:noFill/>
        </p:spPr>
        <p:txBody>
          <a:bodyPr wrap="square" rtlCol="0">
            <a:spAutoFit/>
          </a:bodyPr>
          <a:lstStyle/>
          <a:p>
            <a:pPr algn="ctr"/>
            <a:r>
              <a:rPr lang="en-US" sz="2800" b="1" dirty="0" smtClean="0"/>
              <a:t>Traditional Academics</a:t>
            </a:r>
            <a:endParaRPr lang="en-US" sz="2800" b="1" dirty="0"/>
          </a:p>
        </p:txBody>
      </p:sp>
      <p:cxnSp>
        <p:nvCxnSpPr>
          <p:cNvPr id="20" name="Straight Arrow Connector 19"/>
          <p:cNvCxnSpPr/>
          <p:nvPr>
            <p:custDataLst>
              <p:tags r:id="rId8"/>
            </p:custDataLst>
          </p:nvPr>
        </p:nvCxnSpPr>
        <p:spPr>
          <a:xfrm flipH="1" flipV="1">
            <a:off x="4522392" y="1443562"/>
            <a:ext cx="1872816" cy="801299"/>
          </a:xfrm>
          <a:prstGeom prst="straightConnector1">
            <a:avLst/>
          </a:prstGeom>
          <a:ln w="22225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141896" y="76726"/>
            <a:ext cx="8833740" cy="690743"/>
            <a:chOff x="145278" y="63301"/>
            <a:chExt cx="8833740" cy="690743"/>
          </a:xfrm>
        </p:grpSpPr>
        <p:sp>
          <p:nvSpPr>
            <p:cNvPr id="21" name="Rectangle 20"/>
            <p:cNvSpPr/>
            <p:nvPr/>
          </p:nvSpPr>
          <p:spPr>
            <a:xfrm>
              <a:off x="3228063" y="63301"/>
              <a:ext cx="2687874" cy="523220"/>
            </a:xfrm>
            <a:prstGeom prst="rect">
              <a:avLst/>
            </a:prstGeom>
          </p:spPr>
          <p:txBody>
            <a:bodyPr wrap="square">
              <a:spAutoFit/>
            </a:bodyPr>
            <a:lstStyle/>
            <a:p>
              <a:pPr algn="ctr"/>
              <a:endParaRPr lang="en-US" sz="2800" b="1" dirty="0" smtClean="0">
                <a:latin typeface="Tahoma" panose="020B0604030504040204" pitchFamily="34" charset="0"/>
                <a:ea typeface="Tahoma" panose="020B0604030504040204" pitchFamily="34" charset="0"/>
                <a:cs typeface="Tahoma" panose="020B0604030504040204" pitchFamily="34" charset="0"/>
              </a:endParaRPr>
            </a:p>
          </p:txBody>
        </p:sp>
        <p:pic>
          <p:nvPicPr>
            <p:cNvPr id="22" name="Picture 21"/>
            <p:cNvPicPr>
              <a:picLocks noChangeAspect="1"/>
            </p:cNvPicPr>
            <p:nvPr/>
          </p:nvPicPr>
          <p:blipFill>
            <a:blip r:embed="rId16"/>
            <a:stretch>
              <a:fillRect/>
            </a:stretch>
          </p:blipFill>
          <p:spPr>
            <a:xfrm>
              <a:off x="145278" y="63301"/>
              <a:ext cx="1467829" cy="690743"/>
            </a:xfrm>
            <a:prstGeom prst="rect">
              <a:avLst/>
            </a:prstGeom>
          </p:spPr>
        </p:pic>
        <p:pic>
          <p:nvPicPr>
            <p:cNvPr id="23" name="Picture 22"/>
            <p:cNvPicPr>
              <a:picLocks noChangeAspect="1"/>
            </p:cNvPicPr>
            <p:nvPr/>
          </p:nvPicPr>
          <p:blipFill>
            <a:blip r:embed="rId17"/>
            <a:stretch>
              <a:fillRect/>
            </a:stretch>
          </p:blipFill>
          <p:spPr>
            <a:xfrm>
              <a:off x="7355778" y="77694"/>
              <a:ext cx="1623240" cy="676350"/>
            </a:xfrm>
            <a:prstGeom prst="rect">
              <a:avLst/>
            </a:prstGeom>
          </p:spPr>
        </p:pic>
      </p:grpSp>
      <p:pic>
        <p:nvPicPr>
          <p:cNvPr id="25" name="Picture 24"/>
          <p:cNvPicPr>
            <a:picLocks noChangeAspect="1"/>
          </p:cNvPicPr>
          <p:nvPr/>
        </p:nvPicPr>
        <p:blipFill>
          <a:blip r:embed="rId18"/>
          <a:stretch>
            <a:fillRect/>
          </a:stretch>
        </p:blipFill>
        <p:spPr>
          <a:xfrm>
            <a:off x="182037" y="5936770"/>
            <a:ext cx="8736325" cy="804742"/>
          </a:xfrm>
          <a:prstGeom prst="rect">
            <a:avLst/>
          </a:prstGeom>
        </p:spPr>
      </p:pic>
    </p:spTree>
    <p:custDataLst>
      <p:tags r:id="rId1"/>
    </p:custDataLst>
    <p:extLst>
      <p:ext uri="{BB962C8B-B14F-4D97-AF65-F5344CB8AC3E}">
        <p14:creationId xmlns:p14="http://schemas.microsoft.com/office/powerpoint/2010/main" val="424078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P spid="27"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Text Box 6"/>
          <p:cNvSpPr txBox="1">
            <a:spLocks noChangeArrowheads="1"/>
          </p:cNvSpPr>
          <p:nvPr/>
        </p:nvSpPr>
        <p:spPr bwMode="auto">
          <a:xfrm>
            <a:off x="1271934" y="60924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23576" name="Text Box 24"/>
          <p:cNvSpPr txBox="1">
            <a:spLocks noChangeArrowheads="1"/>
          </p:cNvSpPr>
          <p:nvPr/>
        </p:nvSpPr>
        <p:spPr bwMode="auto">
          <a:xfrm>
            <a:off x="140078" y="6116964"/>
            <a:ext cx="8896987" cy="523220"/>
          </a:xfrm>
          <a:prstGeom prst="rect">
            <a:avLst/>
          </a:prstGeom>
          <a:solidFill>
            <a:schemeClr val="bg1"/>
          </a:solidFill>
          <a:ln w="9525">
            <a:solidFill>
              <a:srgbClr val="993300"/>
            </a:solidFill>
            <a:miter lim="800000"/>
            <a:headEnd/>
            <a:tailEnd/>
          </a:ln>
          <a:effectLst/>
          <a:extLst/>
        </p:spPr>
        <p:txBody>
          <a:bodyPr wrap="none">
            <a:spAutoFit/>
          </a:bodyPr>
          <a:lstStyle/>
          <a:p>
            <a:pPr algn="ctr"/>
            <a:r>
              <a:rPr lang="en-US" altLang="en-US" sz="2800" b="1" dirty="0" smtClean="0">
                <a:solidFill>
                  <a:srgbClr val="CC3300"/>
                </a:solidFill>
                <a:latin typeface="Tahoma" pitchFamily="34" charset="0"/>
              </a:rPr>
              <a:t>Navigate </a:t>
            </a:r>
            <a:r>
              <a:rPr lang="en-US" altLang="en-US" sz="2800" b="1" dirty="0">
                <a:solidFill>
                  <a:srgbClr val="CC3300"/>
                </a:solidFill>
                <a:latin typeface="Tahoma" pitchFamily="34" charset="0"/>
              </a:rPr>
              <a:t>and </a:t>
            </a:r>
            <a:r>
              <a:rPr lang="en-US" altLang="en-US" sz="2800" b="1" dirty="0" smtClean="0">
                <a:solidFill>
                  <a:srgbClr val="CC3300"/>
                </a:solidFill>
                <a:latin typeface="Tahoma" pitchFamily="34" charset="0"/>
              </a:rPr>
              <a:t>Negotiate Dispositional Distance</a:t>
            </a:r>
            <a:r>
              <a:rPr lang="en-US" altLang="en-US" sz="2800" b="1" baseline="30000" dirty="0" smtClean="0">
                <a:latin typeface="Tahoma" pitchFamily="34" charset="0"/>
              </a:rPr>
              <a:t>©</a:t>
            </a:r>
            <a:endParaRPr lang="en-US" altLang="en-US" sz="2800" b="1" baseline="30000" dirty="0">
              <a:latin typeface="Tahoma" pitchFamily="34" charset="0"/>
            </a:endParaRPr>
          </a:p>
        </p:txBody>
      </p:sp>
      <p:sp>
        <p:nvSpPr>
          <p:cNvPr id="4" name="Rectangle 3"/>
          <p:cNvSpPr/>
          <p:nvPr/>
        </p:nvSpPr>
        <p:spPr>
          <a:xfrm>
            <a:off x="1263840" y="199067"/>
            <a:ext cx="6616319" cy="1077218"/>
          </a:xfrm>
          <a:prstGeom prst="rect">
            <a:avLst/>
          </a:prstGeom>
        </p:spPr>
        <p:txBody>
          <a:bodyPr wrap="square">
            <a:spAutoFit/>
          </a:bodyPr>
          <a:lstStyle/>
          <a:p>
            <a:pPr algn="ctr"/>
            <a:r>
              <a:rPr lang="en-US" sz="3200" b="1" dirty="0" smtClean="0">
                <a:latin typeface="Tahoma" panose="020B0604030504040204" pitchFamily="34" charset="0"/>
                <a:ea typeface="Tahoma" panose="020B0604030504040204" pitchFamily="34" charset="0"/>
                <a:cs typeface="Tahoma" panose="020B0604030504040204" pitchFamily="34" charset="0"/>
              </a:rPr>
              <a:t>Dispositional Differences =</a:t>
            </a:r>
          </a:p>
          <a:p>
            <a:pPr algn="ctr"/>
            <a:r>
              <a:rPr lang="en-US" sz="3200" b="1" u="sng" dirty="0" smtClean="0">
                <a:latin typeface="Tahoma" panose="020B0604030504040204" pitchFamily="34" charset="0"/>
                <a:ea typeface="Tahoma" panose="020B0604030504040204" pitchFamily="34" charset="0"/>
                <a:cs typeface="Tahoma" panose="020B0604030504040204" pitchFamily="34" charset="0"/>
              </a:rPr>
              <a:t> Dispositional Distance</a:t>
            </a:r>
            <a:r>
              <a:rPr lang="en-US" altLang="en-US" sz="3200" b="1" baseline="30000" dirty="0" smtClean="0">
                <a:latin typeface="Tahoma" pitchFamily="34" charset="0"/>
              </a:rPr>
              <a:t>©</a:t>
            </a:r>
            <a:endParaRPr lang="en-US" sz="3200" b="1" baseline="30000" dirty="0" smtClean="0">
              <a:latin typeface="Tahoma" panose="020B0604030504040204" pitchFamily="34" charset="0"/>
              <a:ea typeface="Tahoma" panose="020B0604030504040204" pitchFamily="34" charset="0"/>
              <a:cs typeface="Tahoma" panose="020B0604030504040204" pitchFamily="34" charset="0"/>
            </a:endParaRPr>
          </a:p>
        </p:txBody>
      </p:sp>
      <p:grpSp>
        <p:nvGrpSpPr>
          <p:cNvPr id="17" name="Group 16"/>
          <p:cNvGrpSpPr/>
          <p:nvPr/>
        </p:nvGrpSpPr>
        <p:grpSpPr>
          <a:xfrm>
            <a:off x="482055" y="1644354"/>
            <a:ext cx="6226688" cy="4527600"/>
            <a:chOff x="435553" y="1472517"/>
            <a:chExt cx="6226688" cy="4527600"/>
          </a:xfrm>
        </p:grpSpPr>
        <p:grpSp>
          <p:nvGrpSpPr>
            <p:cNvPr id="10" name="Group 9"/>
            <p:cNvGrpSpPr/>
            <p:nvPr/>
          </p:nvGrpSpPr>
          <p:grpSpPr>
            <a:xfrm>
              <a:off x="2250251" y="1561523"/>
              <a:ext cx="4295035" cy="3315710"/>
              <a:chOff x="1788222" y="1713490"/>
              <a:chExt cx="4295035" cy="3315710"/>
            </a:xfrm>
          </p:grpSpPr>
          <p:cxnSp>
            <p:nvCxnSpPr>
              <p:cNvPr id="3" name="Straight Connector 2"/>
              <p:cNvCxnSpPr/>
              <p:nvPr/>
            </p:nvCxnSpPr>
            <p:spPr>
              <a:xfrm>
                <a:off x="1788222" y="1713490"/>
                <a:ext cx="0" cy="3315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1788222" y="5013064"/>
                <a:ext cx="4295035" cy="161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5565466" y="5015232"/>
              <a:ext cx="1091004" cy="461665"/>
            </a:xfrm>
            <a:prstGeom prst="rect">
              <a:avLst/>
            </a:prstGeom>
            <a:noFill/>
          </p:spPr>
          <p:txBody>
            <a:bodyPr wrap="none" rtlCol="0">
              <a:spAutoFit/>
            </a:bodyPr>
            <a:lstStyle/>
            <a:p>
              <a:r>
                <a:rPr lang="en-US" sz="2400" b="1" dirty="0" smtClean="0"/>
                <a:t>Values </a:t>
              </a:r>
              <a:endParaRPr lang="en-US" sz="2400" b="1" dirty="0"/>
            </a:p>
          </p:txBody>
        </p:sp>
        <p:sp>
          <p:nvSpPr>
            <p:cNvPr id="24" name="TextBox 23"/>
            <p:cNvSpPr txBox="1"/>
            <p:nvPr/>
          </p:nvSpPr>
          <p:spPr>
            <a:xfrm>
              <a:off x="3754002" y="5015232"/>
              <a:ext cx="1035412" cy="461665"/>
            </a:xfrm>
            <a:prstGeom prst="rect">
              <a:avLst/>
            </a:prstGeom>
            <a:noFill/>
          </p:spPr>
          <p:txBody>
            <a:bodyPr wrap="none" rtlCol="0">
              <a:spAutoFit/>
            </a:bodyPr>
            <a:lstStyle/>
            <a:p>
              <a:r>
                <a:rPr lang="en-US" sz="2400" b="1" dirty="0" smtClean="0"/>
                <a:t>Beliefs</a:t>
              </a:r>
              <a:endParaRPr lang="en-US" sz="2400" b="1" dirty="0"/>
            </a:p>
          </p:txBody>
        </p:sp>
        <p:sp>
          <p:nvSpPr>
            <p:cNvPr id="25" name="TextBox 24"/>
            <p:cNvSpPr txBox="1"/>
            <p:nvPr/>
          </p:nvSpPr>
          <p:spPr>
            <a:xfrm>
              <a:off x="1029942" y="4599422"/>
              <a:ext cx="1135247" cy="461665"/>
            </a:xfrm>
            <a:prstGeom prst="rect">
              <a:avLst/>
            </a:prstGeom>
            <a:noFill/>
          </p:spPr>
          <p:txBody>
            <a:bodyPr wrap="none" rtlCol="0">
              <a:spAutoFit/>
            </a:bodyPr>
            <a:lstStyle/>
            <a:p>
              <a:r>
                <a:rPr lang="en-US" sz="2400" b="1" dirty="0" smtClean="0"/>
                <a:t>Actions</a:t>
              </a:r>
              <a:endParaRPr lang="en-US" sz="2400" b="1" dirty="0"/>
            </a:p>
          </p:txBody>
        </p:sp>
        <p:sp>
          <p:nvSpPr>
            <p:cNvPr id="26" name="TextBox 25"/>
            <p:cNvSpPr txBox="1"/>
            <p:nvPr/>
          </p:nvSpPr>
          <p:spPr>
            <a:xfrm>
              <a:off x="813780" y="1472517"/>
              <a:ext cx="1425711" cy="461665"/>
            </a:xfrm>
            <a:prstGeom prst="rect">
              <a:avLst/>
            </a:prstGeom>
            <a:noFill/>
          </p:spPr>
          <p:txBody>
            <a:bodyPr wrap="none" rtlCol="0">
              <a:spAutoFit/>
            </a:bodyPr>
            <a:lstStyle/>
            <a:p>
              <a:r>
                <a:rPr lang="en-US" sz="2400" b="1" dirty="0" smtClean="0"/>
                <a:t>Reactions</a:t>
              </a:r>
              <a:endParaRPr lang="en-US" sz="2400" b="1" dirty="0"/>
            </a:p>
          </p:txBody>
        </p:sp>
        <p:sp>
          <p:nvSpPr>
            <p:cNvPr id="27" name="TextBox 26"/>
            <p:cNvSpPr txBox="1"/>
            <p:nvPr/>
          </p:nvSpPr>
          <p:spPr>
            <a:xfrm>
              <a:off x="2099850" y="5015232"/>
              <a:ext cx="1217321" cy="461665"/>
            </a:xfrm>
            <a:prstGeom prst="rect">
              <a:avLst/>
            </a:prstGeom>
            <a:noFill/>
          </p:spPr>
          <p:txBody>
            <a:bodyPr wrap="none" rtlCol="0">
              <a:spAutoFit/>
            </a:bodyPr>
            <a:lstStyle/>
            <a:p>
              <a:r>
                <a:rPr lang="en-US" sz="2400" b="1" dirty="0" smtClean="0"/>
                <a:t>Feelings</a:t>
              </a:r>
              <a:endParaRPr lang="en-US" sz="2400" b="1" dirty="0"/>
            </a:p>
          </p:txBody>
        </p:sp>
        <p:sp>
          <p:nvSpPr>
            <p:cNvPr id="16" name="TextBox 15"/>
            <p:cNvSpPr txBox="1"/>
            <p:nvPr/>
          </p:nvSpPr>
          <p:spPr>
            <a:xfrm>
              <a:off x="435553" y="1914264"/>
              <a:ext cx="1169551" cy="2571152"/>
            </a:xfrm>
            <a:prstGeom prst="rect">
              <a:avLst/>
            </a:prstGeom>
            <a:noFill/>
          </p:spPr>
          <p:txBody>
            <a:bodyPr vert="vert270" wrap="none" rtlCol="0">
              <a:spAutoFit/>
            </a:bodyPr>
            <a:lstStyle/>
            <a:p>
              <a:pPr algn="ctr"/>
              <a:r>
                <a:rPr lang="en-US" sz="3200" b="1" dirty="0" smtClean="0">
                  <a:solidFill>
                    <a:schemeClr val="bg1"/>
                  </a:solidFill>
                </a:rPr>
                <a:t>Behavioral</a:t>
              </a:r>
            </a:p>
            <a:p>
              <a:pPr algn="ctr"/>
              <a:r>
                <a:rPr lang="en-US" sz="3200" b="1" dirty="0" smtClean="0">
                  <a:solidFill>
                    <a:schemeClr val="bg1"/>
                  </a:solidFill>
                </a:rPr>
                <a:t>Characteristics</a:t>
              </a:r>
            </a:p>
          </p:txBody>
        </p:sp>
        <p:sp>
          <p:nvSpPr>
            <p:cNvPr id="28" name="TextBox 27"/>
            <p:cNvSpPr txBox="1"/>
            <p:nvPr/>
          </p:nvSpPr>
          <p:spPr>
            <a:xfrm>
              <a:off x="2078706" y="5415342"/>
              <a:ext cx="4583535" cy="584775"/>
            </a:xfrm>
            <a:prstGeom prst="rect">
              <a:avLst/>
            </a:prstGeom>
            <a:noFill/>
          </p:spPr>
          <p:txBody>
            <a:bodyPr vert="horz" wrap="square" rtlCol="0">
              <a:spAutoFit/>
            </a:bodyPr>
            <a:lstStyle/>
            <a:p>
              <a:pPr algn="ctr"/>
              <a:r>
                <a:rPr lang="en-US" sz="3200" b="1" dirty="0" smtClean="0">
                  <a:solidFill>
                    <a:schemeClr val="bg1"/>
                  </a:solidFill>
                </a:rPr>
                <a:t>Motivational Drivers</a:t>
              </a:r>
            </a:p>
          </p:txBody>
        </p:sp>
      </p:grpSp>
      <p:sp>
        <p:nvSpPr>
          <p:cNvPr id="18" name="Oval 17"/>
          <p:cNvSpPr/>
          <p:nvPr/>
        </p:nvSpPr>
        <p:spPr>
          <a:xfrm>
            <a:off x="2447156" y="3943049"/>
            <a:ext cx="1306846" cy="56013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Person 1</a:t>
            </a:r>
            <a:endParaRPr lang="en-US" b="1" dirty="0">
              <a:solidFill>
                <a:schemeClr val="tx1"/>
              </a:solidFill>
            </a:endParaRPr>
          </a:p>
        </p:txBody>
      </p:sp>
      <p:sp>
        <p:nvSpPr>
          <p:cNvPr id="30" name="Oval 29"/>
          <p:cNvSpPr/>
          <p:nvPr/>
        </p:nvSpPr>
        <p:spPr>
          <a:xfrm>
            <a:off x="4449200" y="3725746"/>
            <a:ext cx="1342000" cy="56013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Person 3</a:t>
            </a:r>
            <a:endParaRPr lang="en-US" b="1" dirty="0">
              <a:solidFill>
                <a:schemeClr val="tx1"/>
              </a:solidFill>
            </a:endParaRPr>
          </a:p>
        </p:txBody>
      </p:sp>
      <p:sp>
        <p:nvSpPr>
          <p:cNvPr id="31" name="Oval 30"/>
          <p:cNvSpPr/>
          <p:nvPr/>
        </p:nvSpPr>
        <p:spPr>
          <a:xfrm>
            <a:off x="3432266" y="1696269"/>
            <a:ext cx="1344825" cy="67946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Person 2</a:t>
            </a:r>
            <a:endParaRPr lang="en-US" b="1" dirty="0">
              <a:solidFill>
                <a:schemeClr val="tx1"/>
              </a:solidFill>
            </a:endParaRPr>
          </a:p>
        </p:txBody>
      </p:sp>
      <p:cxnSp>
        <p:nvCxnSpPr>
          <p:cNvPr id="20" name="Straight Connector 19"/>
          <p:cNvCxnSpPr>
            <a:stCxn id="18" idx="0"/>
          </p:cNvCxnSpPr>
          <p:nvPr/>
        </p:nvCxnSpPr>
        <p:spPr>
          <a:xfrm flipV="1">
            <a:off x="3100579" y="2375733"/>
            <a:ext cx="785621" cy="1567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4323635" y="2355453"/>
            <a:ext cx="780080" cy="13500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8" idx="6"/>
            <a:endCxn id="30" idx="2"/>
          </p:cNvCxnSpPr>
          <p:nvPr/>
        </p:nvCxnSpPr>
        <p:spPr>
          <a:xfrm flipV="1">
            <a:off x="3754002" y="4005815"/>
            <a:ext cx="695198" cy="2173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4709687" y="2235280"/>
            <a:ext cx="2979445" cy="954107"/>
            <a:chOff x="4709687" y="2235280"/>
            <a:chExt cx="2979445" cy="954107"/>
          </a:xfrm>
        </p:grpSpPr>
        <p:sp>
          <p:nvSpPr>
            <p:cNvPr id="35" name="TextBox 34"/>
            <p:cNvSpPr txBox="1"/>
            <p:nvPr/>
          </p:nvSpPr>
          <p:spPr>
            <a:xfrm>
              <a:off x="5334000" y="2235280"/>
              <a:ext cx="2355132" cy="954107"/>
            </a:xfrm>
            <a:prstGeom prst="rect">
              <a:avLst/>
            </a:prstGeom>
            <a:noFill/>
          </p:spPr>
          <p:txBody>
            <a:bodyPr wrap="none" rtlCol="0">
              <a:spAutoFit/>
            </a:bodyPr>
            <a:lstStyle/>
            <a:p>
              <a:pPr algn="ctr"/>
              <a:r>
                <a:rPr lang="en-US" sz="2800" b="1" dirty="0" smtClean="0"/>
                <a:t>Dispositional</a:t>
              </a:r>
            </a:p>
            <a:p>
              <a:pPr algn="ctr"/>
              <a:r>
                <a:rPr lang="en-US" sz="2800" b="1" dirty="0" smtClean="0"/>
                <a:t>Distance</a:t>
              </a:r>
              <a:endParaRPr lang="en-US" sz="2800" b="1" dirty="0"/>
            </a:p>
          </p:txBody>
        </p:sp>
        <p:cxnSp>
          <p:nvCxnSpPr>
            <p:cNvPr id="40" name="Straight Connector 39"/>
            <p:cNvCxnSpPr/>
            <p:nvPr/>
          </p:nvCxnSpPr>
          <p:spPr>
            <a:xfrm flipV="1">
              <a:off x="4709687" y="2712334"/>
              <a:ext cx="956396" cy="250261"/>
            </a:xfrm>
            <a:prstGeom prst="line">
              <a:avLst/>
            </a:prstGeom>
            <a:ln w="38100">
              <a:solidFill>
                <a:schemeClr val="tx1"/>
              </a:solidFill>
              <a:headEnd type="triangle"/>
              <a:tailEnd w="lg" len="lg"/>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40078" y="686056"/>
            <a:ext cx="8833740" cy="783421"/>
            <a:chOff x="145278" y="63301"/>
            <a:chExt cx="8833740" cy="783421"/>
          </a:xfrm>
        </p:grpSpPr>
        <p:pic>
          <p:nvPicPr>
            <p:cNvPr id="32" name="Picture 31"/>
            <p:cNvPicPr>
              <a:picLocks noChangeAspect="1"/>
            </p:cNvPicPr>
            <p:nvPr/>
          </p:nvPicPr>
          <p:blipFill>
            <a:blip r:embed="rId3"/>
            <a:stretch>
              <a:fillRect/>
            </a:stretch>
          </p:blipFill>
          <p:spPr>
            <a:xfrm>
              <a:off x="145278" y="63301"/>
              <a:ext cx="1642944" cy="773150"/>
            </a:xfrm>
            <a:prstGeom prst="rect">
              <a:avLst/>
            </a:prstGeom>
          </p:spPr>
        </p:pic>
        <p:pic>
          <p:nvPicPr>
            <p:cNvPr id="33" name="Picture 32"/>
            <p:cNvPicPr>
              <a:picLocks noChangeAspect="1"/>
            </p:cNvPicPr>
            <p:nvPr/>
          </p:nvPicPr>
          <p:blipFill>
            <a:blip r:embed="rId4"/>
            <a:stretch>
              <a:fillRect/>
            </a:stretch>
          </p:blipFill>
          <p:spPr>
            <a:xfrm>
              <a:off x="7133351" y="77694"/>
              <a:ext cx="1845667" cy="769028"/>
            </a:xfrm>
            <a:prstGeom prst="rect">
              <a:avLst/>
            </a:prstGeom>
          </p:spPr>
        </p:pic>
      </p:grpSp>
    </p:spTree>
    <p:extLst>
      <p:ext uri="{BB962C8B-B14F-4D97-AF65-F5344CB8AC3E}">
        <p14:creationId xmlns:p14="http://schemas.microsoft.com/office/powerpoint/2010/main" val="3111902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23576"/>
                                        </p:tgtEl>
                                        <p:attrNameLst>
                                          <p:attrName>style.visibility</p:attrName>
                                        </p:attrNameLst>
                                      </p:cBhvr>
                                      <p:to>
                                        <p:strVal val="visible"/>
                                      </p:to>
                                    </p:set>
                                    <p:animEffect transition="in" filter="dissolve">
                                      <p:cBhvr>
                                        <p:cTn id="11" dur="500"/>
                                        <p:tgtEl>
                                          <p:spTgt spid="23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6"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custDataLst>
              <p:tags r:id="rId2"/>
            </p:custDataLst>
          </p:nvPr>
        </p:nvSpPr>
        <p:spPr>
          <a:xfrm>
            <a:off x="723900" y="115095"/>
            <a:ext cx="7696199" cy="646331"/>
          </a:xfrm>
          <a:prstGeom prst="rect">
            <a:avLst/>
          </a:prstGeom>
        </p:spPr>
        <p:txBody>
          <a:bodyPr wrap="square">
            <a:spAutoFit/>
          </a:bodyPr>
          <a:lstStyle/>
          <a:p>
            <a:pPr algn="ctr"/>
            <a:r>
              <a:rPr lang="en-US" sz="3600" b="1" dirty="0" smtClean="0"/>
              <a:t>Accessing Dispositional Characteristics</a:t>
            </a:r>
            <a:endParaRPr lang="en-US" sz="3600" b="1" dirty="0" smtClean="0">
              <a:latin typeface="Tahoma" panose="020B0604030504040204" pitchFamily="34" charset="0"/>
              <a:ea typeface="Tahoma" panose="020B0604030504040204" pitchFamily="34" charset="0"/>
              <a:cs typeface="Tahoma" panose="020B0604030504040204" pitchFamily="34" charset="0"/>
            </a:endParaRPr>
          </a:p>
        </p:txBody>
      </p:sp>
      <p:pic>
        <p:nvPicPr>
          <p:cNvPr id="9" name="Picture 8"/>
          <p:cNvPicPr>
            <a:picLocks noChangeAspect="1"/>
          </p:cNvPicPr>
          <p:nvPr/>
        </p:nvPicPr>
        <p:blipFill>
          <a:blip r:embed="rId6"/>
          <a:stretch>
            <a:fillRect/>
          </a:stretch>
        </p:blipFill>
        <p:spPr>
          <a:xfrm>
            <a:off x="182037" y="5936770"/>
            <a:ext cx="8736325" cy="804742"/>
          </a:xfrm>
          <a:prstGeom prst="rect">
            <a:avLst/>
          </a:prstGeom>
        </p:spPr>
      </p:pic>
      <p:pic>
        <p:nvPicPr>
          <p:cNvPr id="3" name="Picture 2"/>
          <p:cNvPicPr>
            <a:picLocks noChangeAspect="1"/>
          </p:cNvPicPr>
          <p:nvPr/>
        </p:nvPicPr>
        <p:blipFill>
          <a:blip r:embed="rId7"/>
          <a:stretch>
            <a:fillRect/>
          </a:stretch>
        </p:blipFill>
        <p:spPr>
          <a:xfrm>
            <a:off x="451260" y="898134"/>
            <a:ext cx="3394217" cy="2148430"/>
          </a:xfrm>
          <a:prstGeom prst="rect">
            <a:avLst/>
          </a:prstGeom>
          <a:solidFill>
            <a:schemeClr val="bg1"/>
          </a:solidFill>
        </p:spPr>
      </p:pic>
      <p:sp>
        <p:nvSpPr>
          <p:cNvPr id="6" name="Rectangle 5"/>
          <p:cNvSpPr/>
          <p:nvPr>
            <p:custDataLst>
              <p:tags r:id="rId3"/>
            </p:custDataLst>
          </p:nvPr>
        </p:nvSpPr>
        <p:spPr>
          <a:xfrm>
            <a:off x="2724504" y="3022932"/>
            <a:ext cx="3460343" cy="646331"/>
          </a:xfrm>
          <a:prstGeom prst="rect">
            <a:avLst/>
          </a:prstGeom>
        </p:spPr>
        <p:txBody>
          <a:bodyPr wrap="square">
            <a:spAutoFit/>
          </a:bodyPr>
          <a:lstStyle/>
          <a:p>
            <a:pPr algn="ctr"/>
            <a:r>
              <a:rPr lang="en-US" sz="3600" b="1" dirty="0" smtClean="0">
                <a:ea typeface="Tahoma" panose="020B0604030504040204" pitchFamily="34" charset="0"/>
                <a:cs typeface="Tahoma" panose="020B0604030504040204" pitchFamily="34" charset="0"/>
              </a:rPr>
              <a:t>Use Assessments</a:t>
            </a:r>
            <a:endParaRPr lang="en-US" sz="3600" dirty="0"/>
          </a:p>
        </p:txBody>
      </p:sp>
      <p:pic>
        <p:nvPicPr>
          <p:cNvPr id="8" name="Picture 7" descr="http://www.newamerica.net/files/pictures/16/special_report.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95650" y="3709111"/>
            <a:ext cx="2552699" cy="205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65737" y="898134"/>
            <a:ext cx="3270799" cy="2183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Multiply 10"/>
          <p:cNvSpPr/>
          <p:nvPr/>
        </p:nvSpPr>
        <p:spPr>
          <a:xfrm>
            <a:off x="5728325" y="676162"/>
            <a:ext cx="2065782" cy="2632012"/>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1683423" y="5693305"/>
            <a:ext cx="6172199" cy="1077218"/>
          </a:xfrm>
          <a:prstGeom prst="rect">
            <a:avLst/>
          </a:prstGeom>
        </p:spPr>
        <p:txBody>
          <a:bodyPr wrap="square">
            <a:spAutoFit/>
          </a:bodyPr>
          <a:lstStyle/>
          <a:p>
            <a:pPr algn="ctr"/>
            <a:r>
              <a:rPr lang="en-US" altLang="en-US" sz="3200" b="1" dirty="0">
                <a:ea typeface="ＭＳ Ｐゴシック" pitchFamily="34" charset="-128"/>
              </a:rPr>
              <a:t>Know yourself and your teammates </a:t>
            </a:r>
            <a:r>
              <a:rPr lang="en-US" altLang="en-US" sz="3200" b="1" dirty="0" smtClean="0">
                <a:ea typeface="ＭＳ Ｐゴシック" pitchFamily="34" charset="-128"/>
              </a:rPr>
              <a:t>(Boundary Objects</a:t>
            </a:r>
            <a:r>
              <a:rPr lang="en-US" altLang="en-US" sz="3200" dirty="0">
                <a:ea typeface="ＭＳ Ｐゴシック" pitchFamily="34" charset="-128"/>
              </a:rPr>
              <a:t>) </a:t>
            </a:r>
            <a:endParaRPr lang="en-US" sz="3200" dirty="0"/>
          </a:p>
        </p:txBody>
      </p:sp>
    </p:spTree>
    <p:custDataLst>
      <p:tags r:id="rId1"/>
    </p:custDataLst>
    <p:extLst>
      <p:ext uri="{BB962C8B-B14F-4D97-AF65-F5344CB8AC3E}">
        <p14:creationId xmlns:p14="http://schemas.microsoft.com/office/powerpoint/2010/main" val="30073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custDataLst>
              <p:tags r:id="rId2"/>
            </p:custDataLst>
          </p:nvPr>
        </p:nvSpPr>
        <p:spPr>
          <a:xfrm>
            <a:off x="1727938" y="270931"/>
            <a:ext cx="5644522" cy="1200329"/>
          </a:xfrm>
          <a:prstGeom prst="rect">
            <a:avLst/>
          </a:prstGeom>
        </p:spPr>
        <p:txBody>
          <a:bodyPr wrap="square">
            <a:spAutoFit/>
          </a:bodyPr>
          <a:lstStyle/>
          <a:p>
            <a:pPr algn="ctr"/>
            <a:r>
              <a:rPr lang="en-US" sz="3600" b="1" dirty="0" smtClean="0"/>
              <a:t>Assessment of </a:t>
            </a:r>
          </a:p>
          <a:p>
            <a:pPr algn="ctr"/>
            <a:r>
              <a:rPr lang="en-US" sz="3600" b="1" dirty="0" smtClean="0"/>
              <a:t>Dispositional Characteristics</a:t>
            </a:r>
          </a:p>
        </p:txBody>
      </p:sp>
      <p:pic>
        <p:nvPicPr>
          <p:cNvPr id="9" name="Picture 8"/>
          <p:cNvPicPr>
            <a:picLocks noChangeAspect="1"/>
          </p:cNvPicPr>
          <p:nvPr/>
        </p:nvPicPr>
        <p:blipFill>
          <a:blip r:embed="rId6"/>
          <a:stretch>
            <a:fillRect/>
          </a:stretch>
        </p:blipFill>
        <p:spPr>
          <a:xfrm>
            <a:off x="182037" y="5936770"/>
            <a:ext cx="8736325" cy="804742"/>
          </a:xfrm>
          <a:prstGeom prst="rect">
            <a:avLst/>
          </a:prstGeom>
        </p:spPr>
      </p:pic>
      <p:pic>
        <p:nvPicPr>
          <p:cNvPr id="3" name="Picture 2"/>
          <p:cNvPicPr>
            <a:picLocks noChangeAspect="1"/>
          </p:cNvPicPr>
          <p:nvPr/>
        </p:nvPicPr>
        <p:blipFill>
          <a:blip r:embed="rId7"/>
          <a:stretch>
            <a:fillRect/>
          </a:stretch>
        </p:blipFill>
        <p:spPr>
          <a:xfrm>
            <a:off x="1271073" y="1662761"/>
            <a:ext cx="6601854" cy="4178761"/>
          </a:xfrm>
          <a:prstGeom prst="rect">
            <a:avLst/>
          </a:prstGeom>
          <a:solidFill>
            <a:schemeClr val="bg1"/>
          </a:solidFill>
        </p:spPr>
      </p:pic>
      <p:sp>
        <p:nvSpPr>
          <p:cNvPr id="6" name="Rectangle 5"/>
          <p:cNvSpPr/>
          <p:nvPr>
            <p:custDataLst>
              <p:tags r:id="rId3"/>
            </p:custDataLst>
          </p:nvPr>
        </p:nvSpPr>
        <p:spPr>
          <a:xfrm>
            <a:off x="2908079" y="6015975"/>
            <a:ext cx="3460343" cy="646331"/>
          </a:xfrm>
          <a:prstGeom prst="rect">
            <a:avLst/>
          </a:prstGeom>
        </p:spPr>
        <p:txBody>
          <a:bodyPr wrap="square">
            <a:spAutoFit/>
          </a:bodyPr>
          <a:lstStyle/>
          <a:p>
            <a:pPr algn="ctr"/>
            <a:r>
              <a:rPr lang="en-US" sz="3600" b="1" dirty="0" smtClean="0">
                <a:ea typeface="Tahoma" panose="020B0604030504040204" pitchFamily="34" charset="0"/>
                <a:cs typeface="Tahoma" panose="020B0604030504040204" pitchFamily="34" charset="0"/>
              </a:rPr>
              <a:t>An Example</a:t>
            </a:r>
            <a:endParaRPr lang="en-US" sz="3600" dirty="0"/>
          </a:p>
        </p:txBody>
      </p:sp>
    </p:spTree>
    <p:custDataLst>
      <p:tags r:id="rId1"/>
    </p:custDataLst>
    <p:extLst>
      <p:ext uri="{BB962C8B-B14F-4D97-AF65-F5344CB8AC3E}">
        <p14:creationId xmlns:p14="http://schemas.microsoft.com/office/powerpoint/2010/main" val="33954929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4310901" y="5193259"/>
            <a:ext cx="3811493" cy="611706"/>
          </a:xfrm>
          <a:prstGeom prst="rect">
            <a:avLst/>
          </a:prstGeom>
          <a:noFill/>
        </p:spPr>
        <p:txBody>
          <a:bodyPr wrap="none" rtlCol="0">
            <a:spAutoFit/>
          </a:bodyPr>
          <a:lstStyle/>
          <a:p>
            <a:r>
              <a:rPr lang="en-US" sz="3375" b="1" dirty="0"/>
              <a:t>– Varying Intensities</a:t>
            </a:r>
          </a:p>
        </p:txBody>
      </p:sp>
      <p:sp>
        <p:nvSpPr>
          <p:cNvPr id="4" name="Rectangle 3"/>
          <p:cNvSpPr/>
          <p:nvPr/>
        </p:nvSpPr>
        <p:spPr>
          <a:xfrm>
            <a:off x="1087145" y="5193258"/>
            <a:ext cx="3316485" cy="611706"/>
          </a:xfrm>
          <a:prstGeom prst="rect">
            <a:avLst/>
          </a:prstGeom>
        </p:spPr>
        <p:txBody>
          <a:bodyPr wrap="none">
            <a:spAutoFit/>
          </a:bodyPr>
          <a:lstStyle/>
          <a:p>
            <a:r>
              <a:rPr lang="en-US" sz="3375" b="1" dirty="0"/>
              <a:t>We have All Four </a:t>
            </a:r>
            <a:endParaRPr lang="en-US" sz="3375" dirty="0"/>
          </a:p>
        </p:txBody>
      </p:sp>
      <p:sp>
        <p:nvSpPr>
          <p:cNvPr id="3" name="Rectangle 2"/>
          <p:cNvSpPr/>
          <p:nvPr/>
        </p:nvSpPr>
        <p:spPr>
          <a:xfrm>
            <a:off x="4329156" y="3842236"/>
            <a:ext cx="4814844" cy="611706"/>
          </a:xfrm>
          <a:prstGeom prst="rect">
            <a:avLst/>
          </a:prstGeom>
        </p:spPr>
        <p:txBody>
          <a:bodyPr wrap="none">
            <a:spAutoFit/>
          </a:bodyPr>
          <a:lstStyle/>
          <a:p>
            <a:r>
              <a:rPr lang="en-US" sz="3375" b="1" dirty="0">
                <a:hlinkClick r:id="rId3"/>
              </a:rPr>
              <a:t>https://www.ttidisc.com/</a:t>
            </a:r>
            <a:endParaRPr lang="en-US" sz="3375" b="1" dirty="0"/>
          </a:p>
        </p:txBody>
      </p:sp>
      <p:pic>
        <p:nvPicPr>
          <p:cNvPr id="10" name="Picture 9"/>
          <p:cNvPicPr>
            <a:picLocks noChangeAspect="1"/>
          </p:cNvPicPr>
          <p:nvPr/>
        </p:nvPicPr>
        <p:blipFill>
          <a:blip r:embed="rId4"/>
          <a:stretch>
            <a:fillRect/>
          </a:stretch>
        </p:blipFill>
        <p:spPr>
          <a:xfrm>
            <a:off x="4403630" y="1021151"/>
            <a:ext cx="4481799" cy="2788849"/>
          </a:xfrm>
          <a:prstGeom prst="rect">
            <a:avLst/>
          </a:prstGeom>
        </p:spPr>
      </p:pic>
      <p:pic>
        <p:nvPicPr>
          <p:cNvPr id="11" name="image11.png" descr="Screen Shot 2015-05-06 at 11.52.52 AM.png"/>
          <p:cNvPicPr/>
          <p:nvPr/>
        </p:nvPicPr>
        <p:blipFill>
          <a:blip r:embed="rId5">
            <a:extLst/>
          </a:blip>
          <a:stretch>
            <a:fillRect/>
          </a:stretch>
        </p:blipFill>
        <p:spPr>
          <a:xfrm>
            <a:off x="279954" y="748837"/>
            <a:ext cx="3530046" cy="4312616"/>
          </a:xfrm>
          <a:prstGeom prst="rect">
            <a:avLst/>
          </a:prstGeom>
          <a:ln w="12700">
            <a:miter lim="400000"/>
          </a:ln>
        </p:spPr>
      </p:pic>
      <p:pic>
        <p:nvPicPr>
          <p:cNvPr id="13" name="Picture 12"/>
          <p:cNvPicPr>
            <a:picLocks noChangeAspect="1"/>
          </p:cNvPicPr>
          <p:nvPr/>
        </p:nvPicPr>
        <p:blipFill>
          <a:blip r:embed="rId6"/>
          <a:stretch>
            <a:fillRect/>
          </a:stretch>
        </p:blipFill>
        <p:spPr>
          <a:xfrm>
            <a:off x="182037" y="5936770"/>
            <a:ext cx="8736325" cy="804742"/>
          </a:xfrm>
          <a:prstGeom prst="rect">
            <a:avLst/>
          </a:prstGeom>
        </p:spPr>
      </p:pic>
      <p:sp>
        <p:nvSpPr>
          <p:cNvPr id="8" name="Rectangle 7"/>
          <p:cNvSpPr/>
          <p:nvPr/>
        </p:nvSpPr>
        <p:spPr>
          <a:xfrm>
            <a:off x="420188" y="90474"/>
            <a:ext cx="8422049" cy="646331"/>
          </a:xfrm>
          <a:prstGeom prst="rect">
            <a:avLst/>
          </a:prstGeom>
        </p:spPr>
        <p:txBody>
          <a:bodyPr wrap="none">
            <a:spAutoFit/>
          </a:bodyPr>
          <a:lstStyle/>
          <a:p>
            <a:pPr lvl="0">
              <a:defRPr/>
            </a:pPr>
            <a:r>
              <a:rPr lang="en-US" sz="3600" b="1" dirty="0" smtClean="0"/>
              <a:t>How we act: Our Behavioral Characteristics</a:t>
            </a:r>
            <a:endParaRPr lang="en-US" sz="3600" b="1" dirty="0"/>
          </a:p>
        </p:txBody>
      </p:sp>
    </p:spTree>
    <p:extLst>
      <p:ext uri="{BB962C8B-B14F-4D97-AF65-F5344CB8AC3E}">
        <p14:creationId xmlns:p14="http://schemas.microsoft.com/office/powerpoint/2010/main" val="21567672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542193" y="406708"/>
            <a:ext cx="2768902" cy="2308324"/>
          </a:xfrm>
          <a:prstGeom prst="rect">
            <a:avLst/>
          </a:prstGeom>
        </p:spPr>
        <p:txBody>
          <a:bodyPr wrap="square">
            <a:spAutoFit/>
          </a:bodyPr>
          <a:lstStyle/>
          <a:p>
            <a:pPr algn="ctr"/>
            <a:r>
              <a:rPr lang="en-US" sz="4800" b="1" dirty="0" smtClean="0">
                <a:latin typeface="Calibri" panose="020F0502020204030204" pitchFamily="34" charset="0"/>
                <a:ea typeface="Calibri" panose="020F0502020204030204" pitchFamily="34" charset="0"/>
                <a:cs typeface="Times New Roman" panose="02020603050405020304" pitchFamily="18" charset="0"/>
              </a:rPr>
              <a:t>Take</a:t>
            </a:r>
          </a:p>
          <a:p>
            <a:pPr algn="ctr"/>
            <a:r>
              <a:rPr lang="en-US" sz="4800" b="1" dirty="0" smtClean="0">
                <a:latin typeface="Calibri" panose="020F0502020204030204" pitchFamily="34" charset="0"/>
                <a:ea typeface="Calibri" panose="020F0502020204030204" pitchFamily="34" charset="0"/>
                <a:cs typeface="Times New Roman" panose="02020603050405020304" pitchFamily="18" charset="0"/>
              </a:rPr>
              <a:t>Away</a:t>
            </a:r>
          </a:p>
          <a:p>
            <a:pPr algn="ctr"/>
            <a:r>
              <a:rPr lang="en-US" sz="4800" b="1" dirty="0" smtClean="0">
                <a:latin typeface="Calibri" panose="020F0502020204030204" pitchFamily="34" charset="0"/>
                <a:ea typeface="Calibri" panose="020F0502020204030204" pitchFamily="34" charset="0"/>
                <a:cs typeface="Times New Roman" panose="02020603050405020304" pitchFamily="18" charset="0"/>
              </a:rPr>
              <a:t>Messages</a:t>
            </a:r>
            <a:endParaRPr lang="en-US" sz="48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846" y="323572"/>
            <a:ext cx="2189130" cy="2209800"/>
          </a:xfrm>
          <a:prstGeom prst="rect">
            <a:avLst/>
          </a:prstGeom>
          <a:solidFill>
            <a:schemeClr val="bg1"/>
          </a:solidFill>
          <a:ln w="38100">
            <a:solidFill>
              <a:schemeClr val="tx1"/>
            </a:solidFill>
            <a:miter lim="800000"/>
            <a:headEnd/>
            <a:tailEnd/>
          </a:ln>
          <a:effectLst/>
          <a:extLst/>
        </p:spPr>
      </p:pic>
      <p:pic>
        <p:nvPicPr>
          <p:cNvPr id="3" name="Picture 2"/>
          <p:cNvPicPr>
            <a:picLocks noChangeAspect="1"/>
          </p:cNvPicPr>
          <p:nvPr/>
        </p:nvPicPr>
        <p:blipFill>
          <a:blip r:embed="rId4"/>
          <a:stretch>
            <a:fillRect/>
          </a:stretch>
        </p:blipFill>
        <p:spPr>
          <a:xfrm>
            <a:off x="5656760" y="2996717"/>
            <a:ext cx="3195462" cy="2543185"/>
          </a:xfrm>
          <a:prstGeom prst="rect">
            <a:avLst/>
          </a:prstGeom>
          <a:solidFill>
            <a:schemeClr val="bg1"/>
          </a:solidFill>
          <a:ln w="38100">
            <a:solidFill>
              <a:schemeClr val="tx1"/>
            </a:solidFill>
          </a:ln>
        </p:spPr>
      </p:pic>
      <p:grpSp>
        <p:nvGrpSpPr>
          <p:cNvPr id="4" name="Group 3"/>
          <p:cNvGrpSpPr/>
          <p:nvPr/>
        </p:nvGrpSpPr>
        <p:grpSpPr>
          <a:xfrm>
            <a:off x="5625229" y="247372"/>
            <a:ext cx="3276600" cy="2286000"/>
            <a:chOff x="4618322" y="3462962"/>
            <a:chExt cx="3665872" cy="2486303"/>
          </a:xfrm>
        </p:grpSpPr>
        <p:pic>
          <p:nvPicPr>
            <p:cNvPr id="9218" name="Picture 2" descr="https://d2q0qd5iz04n9u.cloudfront.net/_ssl/proxy.php/http/gallery.mailchimp.com/33adc7e41c3640bd5a3e7cc72/images/wordleW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18322" y="3462962"/>
              <a:ext cx="3665872" cy="24863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18322" y="5672266"/>
              <a:ext cx="2631682" cy="276999"/>
            </a:xfrm>
            <a:prstGeom prst="rect">
              <a:avLst/>
            </a:prstGeom>
            <a:solidFill>
              <a:schemeClr val="tx1"/>
            </a:solidFill>
          </p:spPr>
          <p:txBody>
            <a:bodyPr wrap="none">
              <a:spAutoFit/>
            </a:bodyPr>
            <a:lstStyle/>
            <a:p>
              <a:r>
                <a:rPr lang="en-US" sz="1200" b="1" dirty="0">
                  <a:solidFill>
                    <a:schemeClr val="bg1"/>
                  </a:solidFill>
                </a:rPr>
                <a:t>https://wmsbf.org/2013/02/21/1218</a:t>
              </a:r>
              <a:r>
                <a:rPr lang="en-US" sz="1200" dirty="0">
                  <a:solidFill>
                    <a:schemeClr val="bg1"/>
                  </a:solidFill>
                </a:rPr>
                <a:t>/</a:t>
              </a:r>
            </a:p>
          </p:txBody>
        </p:sp>
      </p:grpSp>
      <p:grpSp>
        <p:nvGrpSpPr>
          <p:cNvPr id="6" name="Group 5"/>
          <p:cNvGrpSpPr/>
          <p:nvPr/>
        </p:nvGrpSpPr>
        <p:grpSpPr>
          <a:xfrm>
            <a:off x="406846" y="3078172"/>
            <a:ext cx="3707954" cy="2461730"/>
            <a:chOff x="5486400" y="323572"/>
            <a:chExt cx="3222227" cy="2265209"/>
          </a:xfrm>
        </p:grpSpPr>
        <p:pic>
          <p:nvPicPr>
            <p:cNvPr id="12"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6400" y="323572"/>
              <a:ext cx="3222227" cy="2209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86400" y="2250227"/>
              <a:ext cx="1366080" cy="338554"/>
            </a:xfrm>
            <a:prstGeom prst="rect">
              <a:avLst/>
            </a:prstGeom>
            <a:noFill/>
          </p:spPr>
          <p:txBody>
            <a:bodyPr wrap="none" rtlCol="0">
              <a:spAutoFit/>
            </a:bodyPr>
            <a:lstStyle/>
            <a:p>
              <a:r>
                <a:rPr lang="en-US" sz="1600" b="1" dirty="0" smtClean="0"/>
                <a:t>Gosselin 2015</a:t>
              </a:r>
              <a:endParaRPr lang="en-US" sz="1600" b="1" dirty="0"/>
            </a:p>
          </p:txBody>
        </p:sp>
      </p:grpSp>
      <p:grpSp>
        <p:nvGrpSpPr>
          <p:cNvPr id="14" name="Group 13"/>
          <p:cNvGrpSpPr/>
          <p:nvPr/>
        </p:nvGrpSpPr>
        <p:grpSpPr>
          <a:xfrm>
            <a:off x="228600" y="5875044"/>
            <a:ext cx="8691622" cy="754356"/>
            <a:chOff x="228600" y="5875044"/>
            <a:chExt cx="8691622" cy="754356"/>
          </a:xfrm>
        </p:grpSpPr>
        <p:pic>
          <p:nvPicPr>
            <p:cNvPr id="15" name="Picture 14"/>
            <p:cNvPicPr>
              <a:picLocks noChangeAspect="1"/>
            </p:cNvPicPr>
            <p:nvPr/>
          </p:nvPicPr>
          <p:blipFill rotWithShape="1">
            <a:blip r:embed="rId7">
              <a:extLst>
                <a:ext uri="{28A0092B-C50C-407E-A947-70E740481C1C}">
                  <a14:useLocalDpi xmlns:a14="http://schemas.microsoft.com/office/drawing/2010/main" val="0"/>
                </a:ext>
              </a:extLst>
            </a:blip>
            <a:srcRect b="11913"/>
            <a:stretch/>
          </p:blipFill>
          <p:spPr>
            <a:xfrm>
              <a:off x="7848600" y="5875044"/>
              <a:ext cx="1071622" cy="754356"/>
            </a:xfrm>
            <a:prstGeom prst="rect">
              <a:avLst/>
            </a:prstGeom>
            <a:ln w="25400">
              <a:solidFill>
                <a:schemeClr val="tx1"/>
              </a:solidFill>
            </a:ln>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600" y="5888182"/>
              <a:ext cx="736779" cy="741218"/>
            </a:xfrm>
            <a:prstGeom prst="rect">
              <a:avLst/>
            </a:prstGeom>
            <a:ln w="25400">
              <a:solidFill>
                <a:schemeClr val="tx1"/>
              </a:solidFill>
            </a:ln>
          </p:spPr>
        </p:pic>
      </p:grpSp>
    </p:spTree>
    <p:extLst>
      <p:ext uri="{BB962C8B-B14F-4D97-AF65-F5344CB8AC3E}">
        <p14:creationId xmlns:p14="http://schemas.microsoft.com/office/powerpoint/2010/main" val="93266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p:cNvSpPr/>
          <p:nvPr>
            <p:custDataLst>
              <p:tags r:id="rId2"/>
            </p:custDataLst>
          </p:nvPr>
        </p:nvSpPr>
        <p:spPr>
          <a:xfrm>
            <a:off x="2260422" y="741992"/>
            <a:ext cx="4564267" cy="523220"/>
          </a:xfrm>
          <a:prstGeom prst="rect">
            <a:avLst/>
          </a:prstGeom>
        </p:spPr>
        <p:txBody>
          <a:bodyPr wrap="square">
            <a:spAutoFit/>
          </a:bodyPr>
          <a:lstStyle/>
          <a:p>
            <a:pPr algn="ctr"/>
            <a:r>
              <a:rPr lang="en-US" sz="2800" b="1" dirty="0" smtClean="0">
                <a:latin typeface="Tahoma" panose="020B0604030504040204" pitchFamily="34" charset="0"/>
                <a:ea typeface="Tahoma" panose="020B0604030504040204" pitchFamily="34" charset="0"/>
                <a:cs typeface="Tahoma" panose="020B0604030504040204" pitchFamily="34" charset="0"/>
              </a:rPr>
              <a:t>Team Wheel - Behaviors </a:t>
            </a:r>
            <a:endParaRPr lang="en-US" sz="2800" dirty="0"/>
          </a:p>
        </p:txBody>
      </p:sp>
      <p:sp>
        <p:nvSpPr>
          <p:cNvPr id="88" name="Rectangle 87"/>
          <p:cNvSpPr/>
          <p:nvPr>
            <p:custDataLst>
              <p:tags r:id="rId3"/>
            </p:custDataLst>
          </p:nvPr>
        </p:nvSpPr>
        <p:spPr>
          <a:xfrm>
            <a:off x="1534361" y="178678"/>
            <a:ext cx="6384165" cy="523220"/>
          </a:xfrm>
          <a:prstGeom prst="rect">
            <a:avLst/>
          </a:prstGeom>
        </p:spPr>
        <p:txBody>
          <a:bodyPr wrap="square">
            <a:spAutoFit/>
          </a:bodyPr>
          <a:lstStyle/>
          <a:p>
            <a:pPr algn="ctr"/>
            <a:r>
              <a:rPr lang="en-US" sz="2800" b="1" dirty="0" smtClean="0">
                <a:latin typeface="Tahoma" panose="020B0604030504040204" pitchFamily="34" charset="0"/>
                <a:ea typeface="Tahoma" panose="020B0604030504040204" pitchFamily="34" charset="0"/>
                <a:cs typeface="Tahoma" panose="020B0604030504040204" pitchFamily="34" charset="0"/>
              </a:rPr>
              <a:t>Team Building Support Materials</a:t>
            </a:r>
          </a:p>
        </p:txBody>
      </p:sp>
      <p:sp>
        <p:nvSpPr>
          <p:cNvPr id="2" name="TextBox 1"/>
          <p:cNvSpPr txBox="1"/>
          <p:nvPr>
            <p:custDataLst>
              <p:tags r:id="rId4"/>
            </p:custDataLst>
          </p:nvPr>
        </p:nvSpPr>
        <p:spPr>
          <a:xfrm>
            <a:off x="7317339" y="1357836"/>
            <a:ext cx="1558312" cy="1200329"/>
          </a:xfrm>
          <a:prstGeom prst="rect">
            <a:avLst/>
          </a:prstGeom>
          <a:noFill/>
        </p:spPr>
        <p:txBody>
          <a:bodyPr wrap="none" rtlCol="0">
            <a:spAutoFit/>
          </a:bodyPr>
          <a:lstStyle/>
          <a:p>
            <a:pPr algn="ctr"/>
            <a:r>
              <a:rPr lang="en-US" sz="2400" b="1" dirty="0" smtClean="0"/>
              <a:t>Problems</a:t>
            </a:r>
            <a:br>
              <a:rPr lang="en-US" sz="2400" b="1" dirty="0" smtClean="0"/>
            </a:br>
            <a:r>
              <a:rPr lang="en-US" sz="2400" b="1" dirty="0" smtClean="0"/>
              <a:t>&amp;</a:t>
            </a:r>
          </a:p>
          <a:p>
            <a:pPr algn="ctr"/>
            <a:r>
              <a:rPr lang="en-US" sz="2400" b="1" dirty="0" smtClean="0"/>
              <a:t>Challenges</a:t>
            </a:r>
            <a:endParaRPr lang="en-US" sz="2400" b="1" dirty="0"/>
          </a:p>
        </p:txBody>
      </p:sp>
      <p:sp>
        <p:nvSpPr>
          <p:cNvPr id="11" name="TextBox 10"/>
          <p:cNvSpPr txBox="1"/>
          <p:nvPr>
            <p:custDataLst>
              <p:tags r:id="rId5"/>
            </p:custDataLst>
          </p:nvPr>
        </p:nvSpPr>
        <p:spPr>
          <a:xfrm>
            <a:off x="5113" y="4910281"/>
            <a:ext cx="1695464" cy="830997"/>
          </a:xfrm>
          <a:prstGeom prst="rect">
            <a:avLst/>
          </a:prstGeom>
          <a:noFill/>
        </p:spPr>
        <p:txBody>
          <a:bodyPr wrap="none" rtlCol="0">
            <a:spAutoFit/>
          </a:bodyPr>
          <a:lstStyle/>
          <a:p>
            <a:r>
              <a:rPr lang="en-US" sz="2400" b="1" dirty="0" smtClean="0"/>
              <a:t> Pace and </a:t>
            </a:r>
          </a:p>
          <a:p>
            <a:r>
              <a:rPr lang="en-US" sz="2400" b="1" dirty="0" smtClean="0"/>
              <a:t>Consistency</a:t>
            </a:r>
            <a:endParaRPr lang="en-US" sz="2400" b="1" dirty="0"/>
          </a:p>
        </p:txBody>
      </p:sp>
      <p:sp>
        <p:nvSpPr>
          <p:cNvPr id="12" name="TextBox 11"/>
          <p:cNvSpPr txBox="1"/>
          <p:nvPr>
            <p:custDataLst>
              <p:tags r:id="rId6"/>
            </p:custDataLst>
          </p:nvPr>
        </p:nvSpPr>
        <p:spPr>
          <a:xfrm>
            <a:off x="7410281" y="4910280"/>
            <a:ext cx="1372427" cy="830997"/>
          </a:xfrm>
          <a:prstGeom prst="rect">
            <a:avLst/>
          </a:prstGeom>
          <a:noFill/>
        </p:spPr>
        <p:txBody>
          <a:bodyPr wrap="none" rtlCol="0">
            <a:spAutoFit/>
          </a:bodyPr>
          <a:lstStyle/>
          <a:p>
            <a:pPr algn="ctr"/>
            <a:r>
              <a:rPr lang="en-US" sz="2400" b="1" dirty="0" smtClean="0"/>
              <a:t>Influence</a:t>
            </a:r>
          </a:p>
          <a:p>
            <a:pPr algn="ctr"/>
            <a:r>
              <a:rPr lang="en-US" sz="2400" b="1" dirty="0" smtClean="0"/>
              <a:t>People</a:t>
            </a:r>
            <a:endParaRPr lang="en-US" sz="2400" b="1" dirty="0"/>
          </a:p>
        </p:txBody>
      </p:sp>
      <p:sp>
        <p:nvSpPr>
          <p:cNvPr id="13" name="TextBox 12"/>
          <p:cNvSpPr txBox="1"/>
          <p:nvPr>
            <p:custDataLst>
              <p:tags r:id="rId7"/>
            </p:custDataLst>
          </p:nvPr>
        </p:nvSpPr>
        <p:spPr>
          <a:xfrm>
            <a:off x="129346" y="1357836"/>
            <a:ext cx="1680267" cy="1200329"/>
          </a:xfrm>
          <a:prstGeom prst="rect">
            <a:avLst/>
          </a:prstGeom>
          <a:noFill/>
        </p:spPr>
        <p:txBody>
          <a:bodyPr wrap="none" rtlCol="0">
            <a:spAutoFit/>
          </a:bodyPr>
          <a:lstStyle/>
          <a:p>
            <a:pPr algn="ctr"/>
            <a:r>
              <a:rPr lang="en-US" sz="2400" b="1" dirty="0" smtClean="0"/>
              <a:t>Compliance</a:t>
            </a:r>
          </a:p>
          <a:p>
            <a:pPr algn="ctr"/>
            <a:r>
              <a:rPr lang="en-US" sz="2400" b="1" dirty="0" smtClean="0"/>
              <a:t>&amp;</a:t>
            </a:r>
          </a:p>
          <a:p>
            <a:pPr algn="ctr"/>
            <a:r>
              <a:rPr lang="en-US" sz="2400" b="1" dirty="0" smtClean="0"/>
              <a:t>Procedures</a:t>
            </a:r>
            <a:endParaRPr lang="en-US" sz="2400" b="1" dirty="0"/>
          </a:p>
        </p:txBody>
      </p:sp>
      <p:grpSp>
        <p:nvGrpSpPr>
          <p:cNvPr id="6" name="Group 5"/>
          <p:cNvGrpSpPr/>
          <p:nvPr>
            <p:custDataLst>
              <p:tags r:id="rId8"/>
            </p:custDataLst>
          </p:nvPr>
        </p:nvGrpSpPr>
        <p:grpSpPr>
          <a:xfrm>
            <a:off x="86422" y="2692878"/>
            <a:ext cx="1933986" cy="830997"/>
            <a:chOff x="86422" y="2692878"/>
            <a:chExt cx="1933986" cy="830997"/>
          </a:xfrm>
        </p:grpSpPr>
        <p:sp>
          <p:nvSpPr>
            <p:cNvPr id="3" name="TextBox 2"/>
            <p:cNvSpPr txBox="1"/>
            <p:nvPr>
              <p:custDataLst>
                <p:tags r:id="rId9"/>
              </p:custDataLst>
            </p:nvPr>
          </p:nvSpPr>
          <p:spPr>
            <a:xfrm>
              <a:off x="86422" y="2692878"/>
              <a:ext cx="1288558" cy="830997"/>
            </a:xfrm>
            <a:prstGeom prst="rect">
              <a:avLst/>
            </a:prstGeom>
            <a:noFill/>
            <a:ln w="38100">
              <a:solidFill>
                <a:schemeClr val="tx1"/>
              </a:solidFill>
            </a:ln>
          </p:spPr>
          <p:txBody>
            <a:bodyPr wrap="none" rtlCol="0">
              <a:spAutoFit/>
            </a:bodyPr>
            <a:lstStyle/>
            <a:p>
              <a:pPr algn="ctr"/>
              <a:r>
                <a:rPr lang="en-US" sz="2400" b="1" dirty="0" smtClean="0">
                  <a:latin typeface="Calibri" panose="020F0502020204030204" pitchFamily="34" charset="0"/>
                </a:rPr>
                <a:t>We have</a:t>
              </a:r>
            </a:p>
            <a:p>
              <a:pPr algn="ctr"/>
              <a:r>
                <a:rPr lang="en-US" sz="2400" b="1" dirty="0" smtClean="0">
                  <a:latin typeface="Calibri" panose="020F0502020204030204" pitchFamily="34" charset="0"/>
                </a:rPr>
                <a:t>all four</a:t>
              </a:r>
              <a:endParaRPr lang="en-US" sz="2400" b="1" dirty="0">
                <a:latin typeface="Calibri" panose="020F0502020204030204" pitchFamily="34" charset="0"/>
              </a:endParaRPr>
            </a:p>
          </p:txBody>
        </p:sp>
        <p:cxnSp>
          <p:nvCxnSpPr>
            <p:cNvPr id="5" name="Straight Arrow Connector 4"/>
            <p:cNvCxnSpPr>
              <a:stCxn id="3" idx="3"/>
            </p:cNvCxnSpPr>
            <p:nvPr/>
          </p:nvCxnSpPr>
          <p:spPr>
            <a:xfrm flipV="1">
              <a:off x="1374980" y="2971800"/>
              <a:ext cx="645428" cy="136577"/>
            </a:xfrm>
            <a:prstGeom prst="straightConnector1">
              <a:avLst/>
            </a:prstGeom>
            <a:noFill/>
            <a:ln w="88900" cap="flat" cmpd="sng" algn="ctr">
              <a:solidFill>
                <a:schemeClr val="tx1"/>
              </a:solidFill>
              <a:prstDash val="solid"/>
              <a:tailEnd type="triangle"/>
            </a:ln>
            <a:effectLst/>
          </p:spPr>
          <p:style>
            <a:lnRef idx="1">
              <a:schemeClr val="accent1"/>
            </a:lnRef>
            <a:fillRef idx="0">
              <a:schemeClr val="accent1"/>
            </a:fillRef>
            <a:effectRef idx="0">
              <a:schemeClr val="accent1"/>
            </a:effectRef>
            <a:fontRef idx="minor">
              <a:schemeClr val="tx1"/>
            </a:fontRef>
          </p:style>
        </p:cxnSp>
      </p:grpSp>
      <p:pic>
        <p:nvPicPr>
          <p:cNvPr id="22" name="Picture 21"/>
          <p:cNvPicPr>
            <a:picLocks noChangeAspect="1"/>
          </p:cNvPicPr>
          <p:nvPr/>
        </p:nvPicPr>
        <p:blipFill>
          <a:blip r:embed="rId12"/>
          <a:stretch>
            <a:fillRect/>
          </a:stretch>
        </p:blipFill>
        <p:spPr>
          <a:xfrm>
            <a:off x="182037" y="5936770"/>
            <a:ext cx="8736325" cy="804742"/>
          </a:xfrm>
          <a:prstGeom prst="rect">
            <a:avLst/>
          </a:prstGeom>
        </p:spPr>
      </p:pic>
      <p:sp>
        <p:nvSpPr>
          <p:cNvPr id="4" name="Rectangle 3"/>
          <p:cNvSpPr/>
          <p:nvPr/>
        </p:nvSpPr>
        <p:spPr>
          <a:xfrm>
            <a:off x="2093198" y="5863939"/>
            <a:ext cx="4898713" cy="584775"/>
          </a:xfrm>
          <a:prstGeom prst="rect">
            <a:avLst/>
          </a:prstGeom>
        </p:spPr>
        <p:txBody>
          <a:bodyPr wrap="none">
            <a:spAutoFit/>
          </a:bodyPr>
          <a:lstStyle/>
          <a:p>
            <a:r>
              <a:rPr lang="en-US" sz="3200" b="1" dirty="0"/>
              <a:t>TTI Success Insights Wheel®</a:t>
            </a:r>
          </a:p>
        </p:txBody>
      </p:sp>
      <p:pic>
        <p:nvPicPr>
          <p:cNvPr id="9" name="Picture 8"/>
          <p:cNvPicPr>
            <a:picLocks noChangeAspect="1"/>
          </p:cNvPicPr>
          <p:nvPr/>
        </p:nvPicPr>
        <p:blipFill>
          <a:blip r:embed="rId13"/>
          <a:stretch>
            <a:fillRect/>
          </a:stretch>
        </p:blipFill>
        <p:spPr>
          <a:xfrm>
            <a:off x="1989675" y="1403848"/>
            <a:ext cx="5218628" cy="4438273"/>
          </a:xfrm>
          <a:prstGeom prst="rect">
            <a:avLst/>
          </a:prstGeom>
        </p:spPr>
      </p:pic>
    </p:spTree>
    <p:custDataLst>
      <p:tags r:id="rId1"/>
    </p:custDataLst>
    <p:extLst>
      <p:ext uri="{BB962C8B-B14F-4D97-AF65-F5344CB8AC3E}">
        <p14:creationId xmlns:p14="http://schemas.microsoft.com/office/powerpoint/2010/main" val="392290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737" y="810595"/>
            <a:ext cx="8036663" cy="31242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10"/>
          <p:cNvSpPr/>
          <p:nvPr>
            <p:custDataLst>
              <p:tags r:id="rId2"/>
            </p:custDataLst>
          </p:nvPr>
        </p:nvSpPr>
        <p:spPr>
          <a:xfrm>
            <a:off x="1405608" y="135179"/>
            <a:ext cx="6384165" cy="523220"/>
          </a:xfrm>
          <a:prstGeom prst="rect">
            <a:avLst/>
          </a:prstGeom>
        </p:spPr>
        <p:txBody>
          <a:bodyPr wrap="square">
            <a:spAutoFit/>
          </a:bodyPr>
          <a:lstStyle/>
          <a:p>
            <a:pPr algn="ctr"/>
            <a:r>
              <a:rPr lang="en-US" sz="2800" b="1" u="sng" dirty="0" smtClean="0">
                <a:latin typeface="Tahoma" panose="020B0604030504040204" pitchFamily="34" charset="0"/>
                <a:ea typeface="Tahoma" panose="020B0604030504040204" pitchFamily="34" charset="0"/>
                <a:cs typeface="Tahoma" panose="020B0604030504040204" pitchFamily="34" charset="0"/>
              </a:rPr>
              <a:t>Behavioral Blending Challenges</a:t>
            </a:r>
            <a:endParaRPr lang="en-US" sz="2800" b="1" dirty="0" smtClean="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custDataLst>
              <p:tags r:id="rId3"/>
            </p:custDataLst>
          </p:nvPr>
        </p:nvSpPr>
        <p:spPr>
          <a:xfrm>
            <a:off x="4505558" y="4267200"/>
            <a:ext cx="2361544" cy="1384995"/>
          </a:xfrm>
          <a:prstGeom prst="rect">
            <a:avLst/>
          </a:prstGeom>
        </p:spPr>
        <p:txBody>
          <a:bodyPr wrap="none">
            <a:spAutoFit/>
          </a:bodyPr>
          <a:lstStyle/>
          <a:p>
            <a:pPr algn="ctr"/>
            <a:r>
              <a:rPr lang="en-US" sz="2800" b="1" dirty="0" smtClean="0">
                <a:latin typeface="Tahoma" panose="020B0604030504040204" pitchFamily="34" charset="0"/>
                <a:ea typeface="Tahoma" panose="020B0604030504040204" pitchFamily="34" charset="0"/>
                <a:cs typeface="Tahoma" panose="020B0604030504040204" pitchFamily="34" charset="0"/>
              </a:rPr>
              <a:t>Potential</a:t>
            </a:r>
          </a:p>
          <a:p>
            <a:pPr algn="ctr"/>
            <a:r>
              <a:rPr lang="en-US" sz="2800" b="1" dirty="0" smtClean="0">
                <a:latin typeface="Tahoma" panose="020B0604030504040204" pitchFamily="34" charset="0"/>
                <a:ea typeface="Tahoma" panose="020B0604030504040204" pitchFamily="34" charset="0"/>
                <a:cs typeface="Tahoma" panose="020B0604030504040204" pitchFamily="34" charset="0"/>
              </a:rPr>
              <a:t>Behavioral</a:t>
            </a:r>
          </a:p>
          <a:p>
            <a:pPr algn="ctr"/>
            <a:r>
              <a:rPr lang="en-US" sz="2800" b="1" dirty="0" smtClean="0">
                <a:latin typeface="Tahoma" panose="020B0604030504040204" pitchFamily="34" charset="0"/>
                <a:ea typeface="Tahoma" panose="020B0604030504040204" pitchFamily="34" charset="0"/>
                <a:cs typeface="Tahoma" panose="020B0604030504040204" pitchFamily="34" charset="0"/>
              </a:rPr>
              <a:t>Roadblocks </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7"/>
          <a:stretch>
            <a:fillRect/>
          </a:stretch>
        </p:blipFill>
        <p:spPr>
          <a:xfrm>
            <a:off x="497737" y="4078566"/>
            <a:ext cx="3268125" cy="2779434"/>
          </a:xfrm>
          <a:prstGeom prst="rect">
            <a:avLst/>
          </a:prstGeom>
        </p:spPr>
      </p:pic>
    </p:spTree>
    <p:custDataLst>
      <p:tags r:id="rId1"/>
    </p:custDataLst>
    <p:extLst>
      <p:ext uri="{BB962C8B-B14F-4D97-AF65-F5344CB8AC3E}">
        <p14:creationId xmlns:p14="http://schemas.microsoft.com/office/powerpoint/2010/main" val="21150810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custDataLst>
              <p:tags r:id="rId2"/>
            </p:custDataLst>
          </p:nvPr>
        </p:nvSpPr>
        <p:spPr>
          <a:xfrm>
            <a:off x="216569" y="660082"/>
            <a:ext cx="3124200" cy="762000"/>
          </a:xfrm>
        </p:spPr>
        <p:txBody>
          <a:bodyPr>
            <a:normAutofit fontScale="90000"/>
          </a:bodyPr>
          <a:lstStyle/>
          <a:p>
            <a:r>
              <a:rPr lang="en-US" sz="5400" b="1" dirty="0" smtClean="0">
                <a:latin typeface="+mn-lt"/>
              </a:rPr>
              <a:t>Reminder</a:t>
            </a:r>
            <a:endParaRPr lang="en-US" sz="5400" b="1" dirty="0">
              <a:latin typeface="+mn-lt"/>
            </a:endParaRPr>
          </a:p>
        </p:txBody>
      </p:sp>
      <p:sp>
        <p:nvSpPr>
          <p:cNvPr id="3" name="Rectangle 2"/>
          <p:cNvSpPr/>
          <p:nvPr>
            <p:custDataLst>
              <p:tags r:id="rId3"/>
            </p:custDataLst>
          </p:nvPr>
        </p:nvSpPr>
        <p:spPr>
          <a:xfrm>
            <a:off x="3352801" y="128082"/>
            <a:ext cx="5562600" cy="1938992"/>
          </a:xfrm>
          <a:prstGeom prst="rect">
            <a:avLst/>
          </a:prstGeom>
        </p:spPr>
        <p:txBody>
          <a:bodyPr wrap="square">
            <a:spAutoFit/>
          </a:bodyPr>
          <a:lstStyle/>
          <a:p>
            <a:pPr marL="171450" indent="-171450">
              <a:buFont typeface="Arial"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Knowledge of an individual's motivators help to tell us WHY they do things. </a:t>
            </a:r>
            <a:r>
              <a:rPr lang="en-US" sz="2000" b="1" dirty="0">
                <a:solidFill>
                  <a:srgbClr val="C00000"/>
                </a:solidFill>
                <a:latin typeface="Tahoma" panose="020B0604030504040204" pitchFamily="34" charset="0"/>
                <a:ea typeface="Tahoma" panose="020B0604030504040204" pitchFamily="34" charset="0"/>
                <a:cs typeface="Tahoma" panose="020B0604030504040204" pitchFamily="34" charset="0"/>
              </a:rPr>
              <a:t>Energy and time. </a:t>
            </a:r>
            <a:endParaRPr lang="en-US" dirty="0">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itchFamily="34" charset="0"/>
              <a:buChar char="•"/>
            </a:pPr>
            <a:r>
              <a:rPr lang="en-US" sz="2000" dirty="0" smtClean="0">
                <a:latin typeface="Tahoma" panose="020B0604030504040204" pitchFamily="34" charset="0"/>
                <a:ea typeface="Tahoma" panose="020B0604030504040204" pitchFamily="34" charset="0"/>
                <a:cs typeface="Tahoma" panose="020B0604030504040204" pitchFamily="34" charset="0"/>
              </a:rPr>
              <a:t>Motivational Drivers </a:t>
            </a:r>
            <a:r>
              <a:rPr lang="en-US" sz="2000" dirty="0">
                <a:latin typeface="Tahoma" panose="020B0604030504040204" pitchFamily="34" charset="0"/>
                <a:ea typeface="Tahoma" panose="020B0604030504040204" pitchFamily="34" charset="0"/>
                <a:cs typeface="Tahoma" panose="020B0604030504040204" pitchFamily="34" charset="0"/>
              </a:rPr>
              <a:t>– initiate behavior and are sometimes called the hidden motivators because they are not always readily observed.</a:t>
            </a:r>
          </a:p>
        </p:txBody>
      </p:sp>
      <p:grpSp>
        <p:nvGrpSpPr>
          <p:cNvPr id="8" name="Group 7"/>
          <p:cNvGrpSpPr/>
          <p:nvPr/>
        </p:nvGrpSpPr>
        <p:grpSpPr>
          <a:xfrm>
            <a:off x="0" y="2133600"/>
            <a:ext cx="9144000" cy="4476750"/>
            <a:chOff x="0" y="2133600"/>
            <a:chExt cx="9144000" cy="4476750"/>
          </a:xfrm>
        </p:grpSpPr>
        <p:pic>
          <p:nvPicPr>
            <p:cNvPr id="7" name="Picture 6" descr="iceburg_by keawyead3.jpg"/>
            <p:cNvPicPr>
              <a:picLocks noChangeAspect="1"/>
            </p:cNvPicPr>
            <p:nvPr/>
          </p:nvPicPr>
          <p:blipFill>
            <a:blip r:embed="rId8" cstate="print"/>
            <a:stretch>
              <a:fillRect/>
            </a:stretch>
          </p:blipFill>
          <p:spPr>
            <a:xfrm>
              <a:off x="0" y="2133600"/>
              <a:ext cx="9144000" cy="4476750"/>
            </a:xfrm>
            <a:prstGeom prst="rect">
              <a:avLst/>
            </a:prstGeom>
          </p:spPr>
        </p:pic>
        <p:cxnSp>
          <p:nvCxnSpPr>
            <p:cNvPr id="6" name="Straight Connector 5"/>
            <p:cNvCxnSpPr/>
            <p:nvPr/>
          </p:nvCxnSpPr>
          <p:spPr>
            <a:xfrm>
              <a:off x="0" y="4267200"/>
              <a:ext cx="9144000" cy="0"/>
            </a:xfrm>
            <a:prstGeom prst="line">
              <a:avLst/>
            </a:prstGeom>
            <a:ln w="57150"/>
          </p:spPr>
          <p:style>
            <a:lnRef idx="1">
              <a:schemeClr val="dk1"/>
            </a:lnRef>
            <a:fillRef idx="0">
              <a:schemeClr val="dk1"/>
            </a:fillRef>
            <a:effectRef idx="0">
              <a:schemeClr val="dk1"/>
            </a:effectRef>
            <a:fontRef idx="minor">
              <a:schemeClr val="tx1"/>
            </a:fontRef>
          </p:style>
        </p:cxnSp>
        <p:pic>
          <p:nvPicPr>
            <p:cNvPr id="5" name="Picture 4" descr="cartoon-scuba-diver-hi.png"/>
            <p:cNvPicPr>
              <a:picLocks noChangeAspect="1"/>
            </p:cNvPicPr>
            <p:nvPr/>
          </p:nvPicPr>
          <p:blipFill>
            <a:blip r:embed="rId9" cstate="print"/>
            <a:stretch>
              <a:fillRect/>
            </a:stretch>
          </p:blipFill>
          <p:spPr>
            <a:xfrm>
              <a:off x="4114800" y="5094514"/>
              <a:ext cx="1789116" cy="879649"/>
            </a:xfrm>
            <a:prstGeom prst="rect">
              <a:avLst/>
            </a:prstGeom>
          </p:spPr>
        </p:pic>
        <p:sp>
          <p:nvSpPr>
            <p:cNvPr id="2" name="Rectangle 1"/>
            <p:cNvSpPr/>
            <p:nvPr>
              <p:custDataLst>
                <p:tags r:id="rId4"/>
              </p:custDataLst>
            </p:nvPr>
          </p:nvSpPr>
          <p:spPr>
            <a:xfrm>
              <a:off x="457200" y="4814206"/>
              <a:ext cx="3478516" cy="1569660"/>
            </a:xfrm>
            <a:prstGeom prst="rect">
              <a:avLst/>
            </a:prstGeom>
          </p:spPr>
          <p:txBody>
            <a:bodyPr wrap="none">
              <a:spAutoFit/>
            </a:bodyPr>
            <a:lstStyle/>
            <a:p>
              <a:pPr algn="ctr"/>
              <a:r>
                <a:rPr lang="en-US" sz="4800" b="1" dirty="0" smtClean="0">
                  <a:solidFill>
                    <a:schemeClr val="bg1"/>
                  </a:solidFill>
                </a:rPr>
                <a:t>Motivational</a:t>
              </a:r>
            </a:p>
            <a:p>
              <a:pPr algn="ctr"/>
              <a:r>
                <a:rPr lang="en-US" sz="4800" b="1" dirty="0" smtClean="0">
                  <a:solidFill>
                    <a:schemeClr val="bg1"/>
                  </a:solidFill>
                </a:rPr>
                <a:t>Drivers</a:t>
              </a:r>
              <a:endParaRPr lang="en-US" sz="4800" dirty="0">
                <a:solidFill>
                  <a:schemeClr val="bg1"/>
                </a:solidFill>
              </a:endParaRPr>
            </a:p>
          </p:txBody>
        </p:sp>
        <p:sp>
          <p:nvSpPr>
            <p:cNvPr id="4" name="TextBox 3"/>
            <p:cNvSpPr txBox="1"/>
            <p:nvPr/>
          </p:nvSpPr>
          <p:spPr>
            <a:xfrm>
              <a:off x="7086600" y="2715428"/>
              <a:ext cx="1600200" cy="923330"/>
            </a:xfrm>
            <a:prstGeom prst="rect">
              <a:avLst/>
            </a:prstGeom>
            <a:solidFill>
              <a:schemeClr val="bg1"/>
            </a:solidFill>
          </p:spPr>
          <p:txBody>
            <a:bodyPr wrap="square" rtlCol="0">
              <a:spAutoFit/>
            </a:bodyPr>
            <a:lstStyle/>
            <a:p>
              <a:pPr algn="ctr"/>
              <a:r>
                <a:rPr lang="en-US" sz="5400" b="1" dirty="0" smtClean="0"/>
                <a:t>10%</a:t>
              </a:r>
              <a:endParaRPr lang="en-US" sz="5400" b="1" dirty="0"/>
            </a:p>
          </p:txBody>
        </p:sp>
        <p:sp>
          <p:nvSpPr>
            <p:cNvPr id="10" name="TextBox 9"/>
            <p:cNvSpPr txBox="1"/>
            <p:nvPr/>
          </p:nvSpPr>
          <p:spPr>
            <a:xfrm>
              <a:off x="7086600" y="5050833"/>
              <a:ext cx="1600200" cy="923330"/>
            </a:xfrm>
            <a:prstGeom prst="rect">
              <a:avLst/>
            </a:prstGeom>
            <a:solidFill>
              <a:schemeClr val="bg1"/>
            </a:solidFill>
          </p:spPr>
          <p:txBody>
            <a:bodyPr wrap="square" rtlCol="0">
              <a:spAutoFit/>
            </a:bodyPr>
            <a:lstStyle/>
            <a:p>
              <a:pPr algn="ctr"/>
              <a:r>
                <a:rPr lang="en-US" sz="5400" b="1" dirty="0" smtClean="0"/>
                <a:t>90%</a:t>
              </a:r>
              <a:endParaRPr lang="en-US" sz="5400" b="1" dirty="0"/>
            </a:p>
          </p:txBody>
        </p:sp>
        <p:sp>
          <p:nvSpPr>
            <p:cNvPr id="11" name="Rectangle 10"/>
            <p:cNvSpPr/>
            <p:nvPr>
              <p:custDataLst>
                <p:tags r:id="rId5"/>
              </p:custDataLst>
            </p:nvPr>
          </p:nvSpPr>
          <p:spPr>
            <a:xfrm>
              <a:off x="425413" y="2636529"/>
              <a:ext cx="1353256" cy="830997"/>
            </a:xfrm>
            <a:prstGeom prst="rect">
              <a:avLst/>
            </a:prstGeom>
          </p:spPr>
          <p:txBody>
            <a:bodyPr wrap="none">
              <a:spAutoFit/>
            </a:bodyPr>
            <a:lstStyle/>
            <a:p>
              <a:pPr algn="ctr"/>
              <a:r>
                <a:rPr lang="en-US" sz="4800" b="1" dirty="0" smtClean="0">
                  <a:solidFill>
                    <a:schemeClr val="bg1"/>
                  </a:solidFill>
                </a:rPr>
                <a:t>DISC</a:t>
              </a:r>
              <a:endParaRPr lang="en-US" sz="4800" dirty="0">
                <a:solidFill>
                  <a:schemeClr val="bg1"/>
                </a:solidFill>
              </a:endParaRPr>
            </a:p>
          </p:txBody>
        </p:sp>
      </p:grpSp>
    </p:spTree>
    <p:custDataLst>
      <p:tags r:id="rId1"/>
    </p:custDataLst>
    <p:extLst>
      <p:ext uri="{BB962C8B-B14F-4D97-AF65-F5344CB8AC3E}">
        <p14:creationId xmlns:p14="http://schemas.microsoft.com/office/powerpoint/2010/main" val="193026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p:cNvSpPr/>
          <p:nvPr>
            <p:custDataLst>
              <p:tags r:id="rId2"/>
            </p:custDataLst>
          </p:nvPr>
        </p:nvSpPr>
        <p:spPr>
          <a:xfrm>
            <a:off x="2520185" y="624130"/>
            <a:ext cx="4103630" cy="523220"/>
          </a:xfrm>
          <a:prstGeom prst="rect">
            <a:avLst/>
          </a:prstGeom>
        </p:spPr>
        <p:txBody>
          <a:bodyPr wrap="square">
            <a:spAutoFit/>
          </a:bodyPr>
          <a:lstStyle/>
          <a:p>
            <a:r>
              <a:rPr lang="en-US" sz="2800" b="1" dirty="0" smtClean="0">
                <a:latin typeface="Tahoma" panose="020B0604030504040204" pitchFamily="34" charset="0"/>
                <a:ea typeface="Tahoma" panose="020B0604030504040204" pitchFamily="34" charset="0"/>
                <a:cs typeface="Tahoma" panose="020B0604030504040204" pitchFamily="34" charset="0"/>
              </a:rPr>
              <a:t>Motivational Drivers</a:t>
            </a:r>
            <a:endParaRPr lang="en-US" sz="2800" dirty="0"/>
          </a:p>
        </p:txBody>
      </p:sp>
      <p:sp>
        <p:nvSpPr>
          <p:cNvPr id="10" name="Rectangle 9"/>
          <p:cNvSpPr/>
          <p:nvPr>
            <p:custDataLst>
              <p:tags r:id="rId3"/>
            </p:custDataLst>
          </p:nvPr>
        </p:nvSpPr>
        <p:spPr>
          <a:xfrm>
            <a:off x="1379917" y="135134"/>
            <a:ext cx="6384165" cy="523220"/>
          </a:xfrm>
          <a:prstGeom prst="rect">
            <a:avLst/>
          </a:prstGeom>
        </p:spPr>
        <p:txBody>
          <a:bodyPr wrap="square">
            <a:spAutoFit/>
          </a:bodyPr>
          <a:lstStyle/>
          <a:p>
            <a:pPr algn="ctr"/>
            <a:r>
              <a:rPr lang="en-US" sz="2800" b="1" u="sng" dirty="0" smtClean="0">
                <a:latin typeface="Tahoma" panose="020B0604030504040204" pitchFamily="34" charset="0"/>
                <a:ea typeface="Tahoma" panose="020B0604030504040204" pitchFamily="34" charset="0"/>
                <a:cs typeface="Tahoma" panose="020B0604030504040204" pitchFamily="34" charset="0"/>
              </a:rPr>
              <a:t>Why We Act The Way We Do</a:t>
            </a:r>
            <a:endParaRPr lang="en-US" sz="2800" b="1" dirty="0" smtClean="0">
              <a:latin typeface="Tahoma" panose="020B0604030504040204" pitchFamily="34" charset="0"/>
              <a:ea typeface="Tahoma" panose="020B0604030504040204" pitchFamily="34" charset="0"/>
              <a:cs typeface="Tahoma" panose="020B0604030504040204" pitchFamily="34" charset="0"/>
            </a:endParaRPr>
          </a:p>
        </p:txBody>
      </p:sp>
      <p:pic>
        <p:nvPicPr>
          <p:cNvPr id="11"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24575" y="1159582"/>
            <a:ext cx="6023168" cy="5529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custDataLst>
              <p:tags r:id="rId4"/>
            </p:custDataLst>
          </p:nvPr>
        </p:nvSpPr>
        <p:spPr>
          <a:xfrm>
            <a:off x="4699200" y="2557790"/>
            <a:ext cx="1467068" cy="523220"/>
          </a:xfrm>
          <a:prstGeom prst="rect">
            <a:avLst/>
          </a:prstGeom>
          <a:noFill/>
        </p:spPr>
        <p:txBody>
          <a:bodyPr wrap="none" rtlCol="0">
            <a:spAutoFit/>
          </a:bodyPr>
          <a:lstStyle/>
          <a:p>
            <a:pPr algn="ctr"/>
            <a:r>
              <a:rPr lang="en-US" sz="2800" b="1" dirty="0" smtClean="0"/>
              <a:t>Learning</a:t>
            </a:r>
            <a:endParaRPr lang="en-US" sz="2800" b="1" dirty="0"/>
          </a:p>
        </p:txBody>
      </p:sp>
      <p:sp>
        <p:nvSpPr>
          <p:cNvPr id="13" name="TextBox 12"/>
          <p:cNvSpPr txBox="1"/>
          <p:nvPr>
            <p:custDataLst>
              <p:tags r:id="rId5"/>
            </p:custDataLst>
          </p:nvPr>
        </p:nvSpPr>
        <p:spPr>
          <a:xfrm>
            <a:off x="5683814" y="3709925"/>
            <a:ext cx="721352" cy="523220"/>
          </a:xfrm>
          <a:prstGeom prst="rect">
            <a:avLst/>
          </a:prstGeom>
          <a:noFill/>
        </p:spPr>
        <p:txBody>
          <a:bodyPr wrap="none" rtlCol="0">
            <a:spAutoFit/>
          </a:bodyPr>
          <a:lstStyle/>
          <a:p>
            <a:pPr algn="ctr"/>
            <a:r>
              <a:rPr lang="en-US" sz="2800" b="1" dirty="0" smtClean="0"/>
              <a:t>ROI</a:t>
            </a:r>
            <a:endParaRPr lang="en-US" sz="2800" b="1" dirty="0"/>
          </a:p>
        </p:txBody>
      </p:sp>
      <p:sp>
        <p:nvSpPr>
          <p:cNvPr id="14" name="TextBox 13"/>
          <p:cNvSpPr txBox="1"/>
          <p:nvPr>
            <p:custDataLst>
              <p:tags r:id="rId6"/>
            </p:custDataLst>
          </p:nvPr>
        </p:nvSpPr>
        <p:spPr>
          <a:xfrm>
            <a:off x="4572000" y="4582316"/>
            <a:ext cx="1616084" cy="954107"/>
          </a:xfrm>
          <a:prstGeom prst="rect">
            <a:avLst/>
          </a:prstGeom>
          <a:noFill/>
        </p:spPr>
        <p:txBody>
          <a:bodyPr wrap="none" rtlCol="0">
            <a:spAutoFit/>
          </a:bodyPr>
          <a:lstStyle/>
          <a:p>
            <a:pPr algn="ctr"/>
            <a:r>
              <a:rPr lang="en-US" sz="2800" b="1" dirty="0" smtClean="0"/>
              <a:t>Destiny/</a:t>
            </a:r>
          </a:p>
          <a:p>
            <a:pPr algn="ctr"/>
            <a:r>
              <a:rPr lang="en-US" sz="2800" b="1" dirty="0" smtClean="0"/>
              <a:t>In-Charge</a:t>
            </a:r>
            <a:endParaRPr lang="en-US" sz="2800" b="1" dirty="0"/>
          </a:p>
        </p:txBody>
      </p:sp>
      <p:sp>
        <p:nvSpPr>
          <p:cNvPr id="15" name="TextBox 14"/>
          <p:cNvSpPr txBox="1"/>
          <p:nvPr>
            <p:custDataLst>
              <p:tags r:id="rId7"/>
            </p:custDataLst>
          </p:nvPr>
        </p:nvSpPr>
        <p:spPr>
          <a:xfrm>
            <a:off x="3122374" y="4750641"/>
            <a:ext cx="1556773" cy="523220"/>
          </a:xfrm>
          <a:prstGeom prst="rect">
            <a:avLst/>
          </a:prstGeom>
          <a:noFill/>
        </p:spPr>
        <p:txBody>
          <a:bodyPr wrap="none" rtlCol="0">
            <a:spAutoFit/>
          </a:bodyPr>
          <a:lstStyle/>
          <a:p>
            <a:pPr algn="ctr"/>
            <a:r>
              <a:rPr lang="en-US" sz="2800" b="1" dirty="0" smtClean="0"/>
              <a:t>Harmony</a:t>
            </a:r>
            <a:endParaRPr lang="en-US" sz="2800" b="1" dirty="0"/>
          </a:p>
        </p:txBody>
      </p:sp>
      <p:sp>
        <p:nvSpPr>
          <p:cNvPr id="16" name="TextBox 15"/>
          <p:cNvSpPr txBox="1"/>
          <p:nvPr>
            <p:custDataLst>
              <p:tags r:id="rId8"/>
            </p:custDataLst>
          </p:nvPr>
        </p:nvSpPr>
        <p:spPr>
          <a:xfrm>
            <a:off x="2818893" y="3447363"/>
            <a:ext cx="1191801" cy="954107"/>
          </a:xfrm>
          <a:prstGeom prst="rect">
            <a:avLst/>
          </a:prstGeom>
          <a:noFill/>
        </p:spPr>
        <p:txBody>
          <a:bodyPr wrap="none" rtlCol="0">
            <a:spAutoFit/>
          </a:bodyPr>
          <a:lstStyle/>
          <a:p>
            <a:pPr algn="ctr"/>
            <a:r>
              <a:rPr lang="en-US" sz="2800" b="1" dirty="0" smtClean="0"/>
              <a:t>Help</a:t>
            </a:r>
          </a:p>
          <a:p>
            <a:pPr algn="ctr"/>
            <a:r>
              <a:rPr lang="en-US" sz="2800" b="1" dirty="0" smtClean="0"/>
              <a:t>Others</a:t>
            </a:r>
            <a:endParaRPr lang="en-US" sz="2800" b="1" dirty="0"/>
          </a:p>
        </p:txBody>
      </p:sp>
      <p:sp>
        <p:nvSpPr>
          <p:cNvPr id="17" name="TextBox 16"/>
          <p:cNvSpPr txBox="1"/>
          <p:nvPr>
            <p:custDataLst>
              <p:tags r:id="rId9"/>
            </p:custDataLst>
          </p:nvPr>
        </p:nvSpPr>
        <p:spPr>
          <a:xfrm>
            <a:off x="3342242" y="2342346"/>
            <a:ext cx="1336905" cy="954107"/>
          </a:xfrm>
          <a:prstGeom prst="rect">
            <a:avLst/>
          </a:prstGeom>
          <a:noFill/>
        </p:spPr>
        <p:txBody>
          <a:bodyPr wrap="none" rtlCol="0">
            <a:spAutoFit/>
          </a:bodyPr>
          <a:lstStyle/>
          <a:p>
            <a:pPr algn="ctr"/>
            <a:r>
              <a:rPr lang="en-US" sz="2800" b="1" dirty="0" smtClean="0"/>
              <a:t>Code to</a:t>
            </a:r>
          </a:p>
          <a:p>
            <a:pPr algn="ctr"/>
            <a:r>
              <a:rPr lang="en-US" sz="2800" b="1" dirty="0" smtClean="0"/>
              <a:t>live by</a:t>
            </a:r>
            <a:endParaRPr lang="en-US" sz="2800" b="1" dirty="0"/>
          </a:p>
        </p:txBody>
      </p:sp>
      <p:pic>
        <p:nvPicPr>
          <p:cNvPr id="18" name="Picture 17"/>
          <p:cNvPicPr>
            <a:picLocks noChangeAspect="1"/>
          </p:cNvPicPr>
          <p:nvPr/>
        </p:nvPicPr>
        <p:blipFill>
          <a:blip r:embed="rId13"/>
          <a:stretch>
            <a:fillRect/>
          </a:stretch>
        </p:blipFill>
        <p:spPr>
          <a:xfrm>
            <a:off x="182037" y="5936770"/>
            <a:ext cx="8736325" cy="804742"/>
          </a:xfrm>
          <a:prstGeom prst="rect">
            <a:avLst/>
          </a:prstGeom>
        </p:spPr>
      </p:pic>
    </p:spTree>
    <p:custDataLst>
      <p:tags r:id="rId1"/>
    </p:custDataLst>
    <p:extLst>
      <p:ext uri="{BB962C8B-B14F-4D97-AF65-F5344CB8AC3E}">
        <p14:creationId xmlns:p14="http://schemas.microsoft.com/office/powerpoint/2010/main" val="36320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6"/>
          <a:srcRect l="9885" t="6061" r="9433" b="4545"/>
          <a:stretch/>
        </p:blipFill>
        <p:spPr>
          <a:xfrm>
            <a:off x="1600199" y="1328329"/>
            <a:ext cx="6036633" cy="5016357"/>
          </a:xfrm>
          <a:prstGeom prst="rect">
            <a:avLst/>
          </a:prstGeom>
          <a:ln w="38100">
            <a:solidFill>
              <a:schemeClr val="tx1"/>
            </a:solidFill>
          </a:ln>
        </p:spPr>
      </p:pic>
      <p:sp>
        <p:nvSpPr>
          <p:cNvPr id="5" name="Rectangle 4"/>
          <p:cNvSpPr/>
          <p:nvPr>
            <p:custDataLst>
              <p:tags r:id="rId2"/>
            </p:custDataLst>
          </p:nvPr>
        </p:nvSpPr>
        <p:spPr>
          <a:xfrm>
            <a:off x="1379917" y="135134"/>
            <a:ext cx="6384165" cy="523220"/>
          </a:xfrm>
          <a:prstGeom prst="rect">
            <a:avLst/>
          </a:prstGeom>
        </p:spPr>
        <p:txBody>
          <a:bodyPr wrap="square">
            <a:spAutoFit/>
          </a:bodyPr>
          <a:lstStyle/>
          <a:p>
            <a:pPr algn="ctr"/>
            <a:r>
              <a:rPr lang="en-US" sz="2800" b="1" u="sng" dirty="0" smtClean="0">
                <a:latin typeface="Tahoma" panose="020B0604030504040204" pitchFamily="34" charset="0"/>
                <a:ea typeface="Tahoma" panose="020B0604030504040204" pitchFamily="34" charset="0"/>
                <a:cs typeface="Tahoma" panose="020B0604030504040204" pitchFamily="34" charset="0"/>
              </a:rPr>
              <a:t>Why We Act The Way We Do</a:t>
            </a:r>
            <a:endParaRPr lang="en-US" sz="2800" b="1" dirty="0" smtClean="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custDataLst>
              <p:tags r:id="rId3"/>
            </p:custDataLst>
          </p:nvPr>
        </p:nvSpPr>
        <p:spPr>
          <a:xfrm>
            <a:off x="2520185" y="624130"/>
            <a:ext cx="4103630" cy="523220"/>
          </a:xfrm>
          <a:prstGeom prst="rect">
            <a:avLst/>
          </a:prstGeom>
        </p:spPr>
        <p:txBody>
          <a:bodyPr wrap="square">
            <a:spAutoFit/>
          </a:bodyPr>
          <a:lstStyle/>
          <a:p>
            <a:r>
              <a:rPr lang="en-US" sz="2800" b="1" dirty="0" smtClean="0">
                <a:latin typeface="Tahoma" panose="020B0604030504040204" pitchFamily="34" charset="0"/>
                <a:ea typeface="Tahoma" panose="020B0604030504040204" pitchFamily="34" charset="0"/>
                <a:cs typeface="Tahoma" panose="020B0604030504040204" pitchFamily="34" charset="0"/>
              </a:rPr>
              <a:t>Motivational Drivers</a:t>
            </a:r>
            <a:endParaRPr lang="en-US" sz="2800" dirty="0"/>
          </a:p>
        </p:txBody>
      </p:sp>
      <p:pic>
        <p:nvPicPr>
          <p:cNvPr id="7" name="Picture 6"/>
          <p:cNvPicPr>
            <a:picLocks noChangeAspect="1"/>
          </p:cNvPicPr>
          <p:nvPr/>
        </p:nvPicPr>
        <p:blipFill>
          <a:blip r:embed="rId7"/>
          <a:stretch>
            <a:fillRect/>
          </a:stretch>
        </p:blipFill>
        <p:spPr>
          <a:xfrm>
            <a:off x="182037" y="5936770"/>
            <a:ext cx="8736325" cy="804742"/>
          </a:xfrm>
          <a:prstGeom prst="rect">
            <a:avLst/>
          </a:prstGeom>
        </p:spPr>
      </p:pic>
    </p:spTree>
    <p:custDataLst>
      <p:tags r:id="rId1"/>
    </p:custDataLst>
    <p:extLst>
      <p:ext uri="{BB962C8B-B14F-4D97-AF65-F5344CB8AC3E}">
        <p14:creationId xmlns:p14="http://schemas.microsoft.com/office/powerpoint/2010/main" val="21000822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6"/>
          <a:srcRect l="9885" t="6061" r="9433" b="4545"/>
          <a:stretch/>
        </p:blipFill>
        <p:spPr>
          <a:xfrm>
            <a:off x="240842" y="1350712"/>
            <a:ext cx="1977737" cy="1643471"/>
          </a:xfrm>
          <a:prstGeom prst="rect">
            <a:avLst/>
          </a:prstGeom>
          <a:ln w="38100">
            <a:solidFill>
              <a:schemeClr val="tx1"/>
            </a:solidFill>
          </a:ln>
        </p:spPr>
      </p:pic>
      <p:pic>
        <p:nvPicPr>
          <p:cNvPr id="1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1328330"/>
            <a:ext cx="6537358" cy="3870332"/>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Rectangle 11"/>
          <p:cNvSpPr/>
          <p:nvPr>
            <p:custDataLst>
              <p:tags r:id="rId2"/>
            </p:custDataLst>
          </p:nvPr>
        </p:nvSpPr>
        <p:spPr>
          <a:xfrm>
            <a:off x="21021" y="3581400"/>
            <a:ext cx="2440092" cy="1384995"/>
          </a:xfrm>
          <a:prstGeom prst="rect">
            <a:avLst/>
          </a:prstGeom>
        </p:spPr>
        <p:txBody>
          <a:bodyPr wrap="none">
            <a:spAutoFit/>
          </a:bodyPr>
          <a:lstStyle/>
          <a:p>
            <a:pPr algn="ctr"/>
            <a:r>
              <a:rPr lang="en-US" sz="2800" b="1" dirty="0" smtClean="0">
                <a:latin typeface="Tahoma" panose="020B0604030504040204" pitchFamily="34" charset="0"/>
                <a:ea typeface="Tahoma" panose="020B0604030504040204" pitchFamily="34" charset="0"/>
                <a:cs typeface="Tahoma" panose="020B0604030504040204" pitchFamily="34" charset="0"/>
              </a:rPr>
              <a:t>Potential</a:t>
            </a:r>
          </a:p>
          <a:p>
            <a:pPr algn="ctr"/>
            <a:r>
              <a:rPr lang="en-US" sz="2800" b="1" dirty="0" smtClean="0">
                <a:latin typeface="Tahoma" panose="020B0604030504040204" pitchFamily="34" charset="0"/>
                <a:ea typeface="Tahoma" panose="020B0604030504040204" pitchFamily="34" charset="0"/>
                <a:cs typeface="Tahoma" panose="020B0604030504040204" pitchFamily="34" charset="0"/>
              </a:rPr>
              <a:t>Motivational</a:t>
            </a:r>
          </a:p>
          <a:p>
            <a:pPr algn="ctr"/>
            <a:r>
              <a:rPr lang="en-US" sz="2800" b="1" dirty="0" smtClean="0">
                <a:latin typeface="Tahoma" panose="020B0604030504040204" pitchFamily="34" charset="0"/>
                <a:ea typeface="Tahoma" panose="020B0604030504040204" pitchFamily="34" charset="0"/>
                <a:cs typeface="Tahoma" panose="020B0604030504040204" pitchFamily="34" charset="0"/>
              </a:rPr>
              <a:t>Roadblocks </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custDataLst>
              <p:tags r:id="rId3"/>
            </p:custDataLst>
          </p:nvPr>
        </p:nvSpPr>
        <p:spPr>
          <a:xfrm>
            <a:off x="1405608" y="135179"/>
            <a:ext cx="6384165" cy="523220"/>
          </a:xfrm>
          <a:prstGeom prst="rect">
            <a:avLst/>
          </a:prstGeom>
        </p:spPr>
        <p:txBody>
          <a:bodyPr wrap="square">
            <a:spAutoFit/>
          </a:bodyPr>
          <a:lstStyle/>
          <a:p>
            <a:pPr algn="ctr"/>
            <a:r>
              <a:rPr lang="en-US" sz="2800" b="1" u="sng" dirty="0" smtClean="0">
                <a:latin typeface="Tahoma" panose="020B0604030504040204" pitchFamily="34" charset="0"/>
                <a:ea typeface="Tahoma" panose="020B0604030504040204" pitchFamily="34" charset="0"/>
                <a:cs typeface="Tahoma" panose="020B0604030504040204" pitchFamily="34" charset="0"/>
              </a:rPr>
              <a:t>Motivational Blending Challenges</a:t>
            </a:r>
            <a:endParaRPr lang="en-US" sz="2800" b="1" dirty="0" smtClean="0">
              <a:latin typeface="Tahoma" panose="020B0604030504040204" pitchFamily="34" charset="0"/>
              <a:ea typeface="Tahoma" panose="020B0604030504040204" pitchFamily="34" charset="0"/>
              <a:cs typeface="Tahoma" panose="020B0604030504040204" pitchFamily="34" charset="0"/>
            </a:endParaRPr>
          </a:p>
        </p:txBody>
      </p:sp>
      <p:pic>
        <p:nvPicPr>
          <p:cNvPr id="19" name="Picture 18"/>
          <p:cNvPicPr>
            <a:picLocks noChangeAspect="1"/>
          </p:cNvPicPr>
          <p:nvPr/>
        </p:nvPicPr>
        <p:blipFill>
          <a:blip r:embed="rId8"/>
          <a:stretch>
            <a:fillRect/>
          </a:stretch>
        </p:blipFill>
        <p:spPr>
          <a:xfrm>
            <a:off x="182037" y="5936770"/>
            <a:ext cx="8736325" cy="804742"/>
          </a:xfrm>
          <a:prstGeom prst="rect">
            <a:avLst/>
          </a:prstGeom>
        </p:spPr>
      </p:pic>
    </p:spTree>
    <p:custDataLst>
      <p:tags r:id="rId1"/>
    </p:custDataLst>
    <p:extLst>
      <p:ext uri="{BB962C8B-B14F-4D97-AF65-F5344CB8AC3E}">
        <p14:creationId xmlns:p14="http://schemas.microsoft.com/office/powerpoint/2010/main" val="27120419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2"/>
            </p:custDataLst>
          </p:nvPr>
        </p:nvSpPr>
        <p:spPr>
          <a:xfrm>
            <a:off x="342900" y="838200"/>
            <a:ext cx="8458200" cy="5262979"/>
          </a:xfrm>
          <a:prstGeom prst="rect">
            <a:avLst/>
          </a:prstGeom>
        </p:spPr>
        <p:txBody>
          <a:bodyPr wrap="square">
            <a:spAutoFit/>
          </a:bodyPr>
          <a:lstStyle/>
          <a:p>
            <a:pPr marL="342900" indent="-342900">
              <a:buAutoNum type="arabicPeriod"/>
            </a:pPr>
            <a:r>
              <a:rPr lang="en-US" sz="2400" dirty="0" smtClean="0">
                <a:latin typeface="Tahoma" panose="020B0604030504040204" pitchFamily="34" charset="0"/>
                <a:ea typeface="Tahoma" panose="020B0604030504040204" pitchFamily="34" charset="0"/>
                <a:cs typeface="Tahoma" panose="020B0604030504040204" pitchFamily="34" charset="0"/>
              </a:rPr>
              <a:t>Instructors/Leaders/Coaches better understand how </a:t>
            </a:r>
            <a:r>
              <a:rPr lang="en-US" sz="2400" dirty="0">
                <a:latin typeface="Tahoma" panose="020B0604030504040204" pitchFamily="34" charset="0"/>
                <a:ea typeface="Tahoma" panose="020B0604030504040204" pitchFamily="34" charset="0"/>
                <a:cs typeface="Tahoma" panose="020B0604030504040204" pitchFamily="34" charset="0"/>
              </a:rPr>
              <a:t>information may best be </a:t>
            </a:r>
            <a:r>
              <a:rPr lang="en-US" sz="2400" dirty="0" smtClean="0">
                <a:latin typeface="Tahoma" panose="020B0604030504040204" pitchFamily="34" charset="0"/>
                <a:ea typeface="Tahoma" panose="020B0604030504040204" pitchFamily="34" charset="0"/>
                <a:cs typeface="Tahoma" panose="020B0604030504040204" pitchFamily="34" charset="0"/>
              </a:rPr>
              <a:t>delivered.</a:t>
            </a:r>
          </a:p>
          <a:p>
            <a:pPr marL="342900" indent="-342900">
              <a:buAutoNum type="arabicPeriod"/>
            </a:pPr>
            <a:r>
              <a:rPr lang="en-US" sz="2400" dirty="0" smtClean="0">
                <a:latin typeface="Tahoma" panose="020B0604030504040204" pitchFamily="34" charset="0"/>
                <a:ea typeface="Tahoma" panose="020B0604030504040204" pitchFamily="34" charset="0"/>
                <a:cs typeface="Tahoma" panose="020B0604030504040204" pitchFamily="34" charset="0"/>
              </a:rPr>
              <a:t>Insights into the </a:t>
            </a:r>
            <a:r>
              <a:rPr lang="en-US" sz="2400" dirty="0">
                <a:latin typeface="Tahoma" panose="020B0604030504040204" pitchFamily="34" charset="0"/>
                <a:ea typeface="Tahoma" panose="020B0604030504040204" pitchFamily="34" charset="0"/>
                <a:cs typeface="Tahoma" panose="020B0604030504040204" pitchFamily="34" charset="0"/>
              </a:rPr>
              <a:t>motivations behind </a:t>
            </a:r>
            <a:r>
              <a:rPr lang="en-US" sz="2400" dirty="0" smtClean="0">
                <a:latin typeface="Tahoma" panose="020B0604030504040204" pitchFamily="34" charset="0"/>
                <a:ea typeface="Tahoma" panose="020B0604030504040204" pitchFamily="34" charset="0"/>
                <a:cs typeface="Tahoma" panose="020B0604030504040204" pitchFamily="34" charset="0"/>
              </a:rPr>
              <a:t>people choices </a:t>
            </a:r>
          </a:p>
          <a:p>
            <a:pPr marL="342900" indent="-342900">
              <a:buAutoNum type="arabicPeriod"/>
            </a:pPr>
            <a:r>
              <a:rPr lang="en-US" sz="2400" dirty="0" smtClean="0">
                <a:latin typeface="Tahoma" panose="020B0604030504040204" pitchFamily="34" charset="0"/>
                <a:ea typeface="Tahoma" panose="020B0604030504040204" pitchFamily="34" charset="0"/>
                <a:cs typeface="Tahoma" panose="020B0604030504040204" pitchFamily="34" charset="0"/>
              </a:rPr>
              <a:t>Framework to open </a:t>
            </a:r>
            <a:r>
              <a:rPr lang="en-US" sz="2400" dirty="0">
                <a:latin typeface="Tahoma" panose="020B0604030504040204" pitchFamily="34" charset="0"/>
                <a:ea typeface="Tahoma" panose="020B0604030504040204" pitchFamily="34" charset="0"/>
                <a:cs typeface="Tahoma" panose="020B0604030504040204" pitchFamily="34" charset="0"/>
              </a:rPr>
              <a:t>lines of </a:t>
            </a:r>
            <a:r>
              <a:rPr lang="en-US" sz="2400" dirty="0" smtClean="0">
                <a:latin typeface="Tahoma" panose="020B0604030504040204" pitchFamily="34" charset="0"/>
                <a:ea typeface="Tahoma" panose="020B0604030504040204" pitchFamily="34" charset="0"/>
                <a:cs typeface="Tahoma" panose="020B0604030504040204" pitchFamily="34" charset="0"/>
              </a:rPr>
              <a:t>communication (Boundary Object) </a:t>
            </a:r>
            <a:endParaRPr lang="en-US" sz="2400" dirty="0">
              <a:latin typeface="Tahoma" panose="020B0604030504040204" pitchFamily="34" charset="0"/>
              <a:ea typeface="Tahoma" panose="020B0604030504040204" pitchFamily="34" charset="0"/>
              <a:cs typeface="Tahoma" panose="020B0604030504040204" pitchFamily="34" charset="0"/>
            </a:endParaRPr>
          </a:p>
          <a:p>
            <a:pPr marL="342900" indent="-342900">
              <a:buAutoNum type="arabicPeriod"/>
            </a:pPr>
            <a:r>
              <a:rPr lang="en-US" sz="2400" dirty="0" smtClean="0">
                <a:latin typeface="Tahoma" panose="020B0604030504040204" pitchFamily="34" charset="0"/>
                <a:ea typeface="Tahoma" panose="020B0604030504040204" pitchFamily="34" charset="0"/>
                <a:cs typeface="Tahoma" panose="020B0604030504040204" pitchFamily="34" charset="0"/>
              </a:rPr>
              <a:t>Unique </a:t>
            </a:r>
            <a:r>
              <a:rPr lang="en-US" sz="2400" dirty="0">
                <a:latin typeface="Tahoma" panose="020B0604030504040204" pitchFamily="34" charset="0"/>
                <a:ea typeface="Tahoma" panose="020B0604030504040204" pitchFamily="34" charset="0"/>
                <a:cs typeface="Tahoma" panose="020B0604030504040204" pitchFamily="34" charset="0"/>
              </a:rPr>
              <a:t>learning experience that helps them better understand their behaviors and </a:t>
            </a:r>
            <a:r>
              <a:rPr lang="en-US" sz="2400" dirty="0" smtClean="0">
                <a:latin typeface="Tahoma" panose="020B0604030504040204" pitchFamily="34" charset="0"/>
                <a:ea typeface="Tahoma" panose="020B0604030504040204" pitchFamily="34" charset="0"/>
                <a:cs typeface="Tahoma" panose="020B0604030504040204" pitchFamily="34" charset="0"/>
              </a:rPr>
              <a:t>motivators and those of others</a:t>
            </a:r>
          </a:p>
          <a:p>
            <a:pPr marL="342900" indent="-342900">
              <a:buAutoNum type="arabicPeriod"/>
            </a:pPr>
            <a:r>
              <a:rPr lang="en-US" sz="2400" dirty="0" smtClean="0">
                <a:latin typeface="Tahoma" panose="020B0604030504040204" pitchFamily="34" charset="0"/>
                <a:ea typeface="Tahoma" panose="020B0604030504040204" pitchFamily="34" charset="0"/>
                <a:cs typeface="Tahoma" panose="020B0604030504040204" pitchFamily="34" charset="0"/>
              </a:rPr>
              <a:t>Tool </a:t>
            </a:r>
            <a:r>
              <a:rPr lang="en-US" sz="2400" dirty="0">
                <a:latin typeface="Tahoma" panose="020B0604030504040204" pitchFamily="34" charset="0"/>
                <a:ea typeface="Tahoma" panose="020B0604030504040204" pitchFamily="34" charset="0"/>
                <a:cs typeface="Tahoma" panose="020B0604030504040204" pitchFamily="34" charset="0"/>
              </a:rPr>
              <a:t>to communicate their strengths, ideal work environment, and unique personal skill </a:t>
            </a:r>
            <a:r>
              <a:rPr lang="en-US" sz="2400" dirty="0" smtClean="0">
                <a:latin typeface="Tahoma" panose="020B0604030504040204" pitchFamily="34" charset="0"/>
                <a:ea typeface="Tahoma" panose="020B0604030504040204" pitchFamily="34" charset="0"/>
                <a:cs typeface="Tahoma" panose="020B0604030504040204" pitchFamily="34" charset="0"/>
              </a:rPr>
              <a:t>sets</a:t>
            </a:r>
          </a:p>
          <a:p>
            <a:pPr marL="342900" indent="-342900">
              <a:buAutoNum type="arabicPeriod"/>
            </a:pPr>
            <a:r>
              <a:rPr lang="en-US" sz="2400" dirty="0" smtClean="0">
                <a:latin typeface="Tahoma" panose="020B0604030504040204" pitchFamily="34" charset="0"/>
                <a:ea typeface="Tahoma" panose="020B0604030504040204" pitchFamily="34" charset="0"/>
                <a:cs typeface="Tahoma" panose="020B0604030504040204" pitchFamily="34" charset="0"/>
              </a:rPr>
              <a:t>Teams are </a:t>
            </a:r>
            <a:r>
              <a:rPr lang="en-US" sz="2400" dirty="0">
                <a:latin typeface="Tahoma" panose="020B0604030504040204" pitchFamily="34" charset="0"/>
                <a:ea typeface="Tahoma" panose="020B0604030504040204" pitchFamily="34" charset="0"/>
                <a:cs typeface="Tahoma" panose="020B0604030504040204" pitchFamily="34" charset="0"/>
              </a:rPr>
              <a:t>more productive because students more clearly see roles, strengths and potential areas of </a:t>
            </a:r>
            <a:r>
              <a:rPr lang="en-US" sz="2400" dirty="0" smtClean="0">
                <a:latin typeface="Tahoma" panose="020B0604030504040204" pitchFamily="34" charset="0"/>
                <a:ea typeface="Tahoma" panose="020B0604030504040204" pitchFamily="34" charset="0"/>
                <a:cs typeface="Tahoma" panose="020B0604030504040204" pitchFamily="34" charset="0"/>
              </a:rPr>
              <a:t>weakness </a:t>
            </a:r>
          </a:p>
          <a:p>
            <a:pPr marL="342900" indent="-342900">
              <a:buAutoNum type="arabicPeriod"/>
            </a:pPr>
            <a:r>
              <a:rPr lang="en-US" sz="2400" dirty="0" smtClean="0">
                <a:latin typeface="Tahoma" panose="020B0604030504040204" pitchFamily="34" charset="0"/>
                <a:ea typeface="Tahoma" panose="020B0604030504040204" pitchFamily="34" charset="0"/>
                <a:cs typeface="Tahoma" panose="020B0604030504040204" pitchFamily="34" charset="0"/>
              </a:rPr>
              <a:t>Student </a:t>
            </a:r>
            <a:r>
              <a:rPr lang="en-US" sz="2400" dirty="0">
                <a:latin typeface="Tahoma" panose="020B0604030504040204" pitchFamily="34" charset="0"/>
                <a:ea typeface="Tahoma" panose="020B0604030504040204" pitchFamily="34" charset="0"/>
                <a:cs typeface="Tahoma" panose="020B0604030504040204" pitchFamily="34" charset="0"/>
              </a:rPr>
              <a:t>understand their own strengths and personal </a:t>
            </a:r>
            <a:r>
              <a:rPr lang="en-US" sz="2400" dirty="0" smtClean="0">
                <a:latin typeface="Tahoma" panose="020B0604030504040204" pitchFamily="34" charset="0"/>
                <a:ea typeface="Tahoma" panose="020B0604030504040204" pitchFamily="34" charset="0"/>
                <a:cs typeface="Tahoma" panose="020B0604030504040204" pitchFamily="34" charset="0"/>
              </a:rPr>
              <a:t>attributes</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3" name="Title 2"/>
          <p:cNvSpPr>
            <a:spLocks noGrp="1"/>
          </p:cNvSpPr>
          <p:nvPr>
            <p:ph type="title"/>
            <p:custDataLst>
              <p:tags r:id="rId3"/>
            </p:custDataLst>
          </p:nvPr>
        </p:nvSpPr>
        <p:spPr>
          <a:xfrm>
            <a:off x="457200" y="220173"/>
            <a:ext cx="8229600" cy="618027"/>
          </a:xfrm>
        </p:spPr>
        <p:txBody>
          <a:bodyPr>
            <a:normAutofit/>
          </a:bodyPr>
          <a:lstStyle/>
          <a:p>
            <a:pPr algn="ctr"/>
            <a:r>
              <a:rPr lang="en-US" sz="3600" b="1" dirty="0" smtClean="0">
                <a:latin typeface="+mn-lt"/>
              </a:rPr>
              <a:t>Benefits of Assessments Summary</a:t>
            </a:r>
            <a:endParaRPr lang="en-US" sz="3600" b="1" dirty="0">
              <a:latin typeface="+mn-lt"/>
            </a:endParaRPr>
          </a:p>
        </p:txBody>
      </p:sp>
      <p:pic>
        <p:nvPicPr>
          <p:cNvPr id="9" name="Picture 8"/>
          <p:cNvPicPr>
            <a:picLocks noChangeAspect="1"/>
          </p:cNvPicPr>
          <p:nvPr/>
        </p:nvPicPr>
        <p:blipFill>
          <a:blip r:embed="rId6"/>
          <a:stretch>
            <a:fillRect/>
          </a:stretch>
        </p:blipFill>
        <p:spPr>
          <a:xfrm>
            <a:off x="182037" y="5936770"/>
            <a:ext cx="8736325" cy="804742"/>
          </a:xfrm>
          <a:prstGeom prst="rect">
            <a:avLst/>
          </a:prstGeom>
        </p:spPr>
      </p:pic>
    </p:spTree>
    <p:custDataLst>
      <p:tags r:id="rId1"/>
    </p:custDataLst>
    <p:extLst>
      <p:ext uri="{BB962C8B-B14F-4D97-AF65-F5344CB8AC3E}">
        <p14:creationId xmlns:p14="http://schemas.microsoft.com/office/powerpoint/2010/main" val="4176839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1789" y="140368"/>
            <a:ext cx="4813211" cy="1600200"/>
          </a:xfrm>
          <a:prstGeom prst="rect">
            <a:avLst/>
          </a:prstGeom>
        </p:spPr>
        <p:txBody>
          <a:bodyPr wrap="square">
            <a:noAutofit/>
          </a:bodyPr>
          <a:lstStyle/>
          <a:p>
            <a:r>
              <a:rPr lang="en-US" sz="3200" b="1" dirty="0"/>
              <a:t>Reflect: </a:t>
            </a:r>
            <a:r>
              <a:rPr lang="en-US" sz="3200" b="1" dirty="0" smtClean="0"/>
              <a:t> </a:t>
            </a:r>
            <a:r>
              <a:rPr lang="en-US" sz="3200" b="1" dirty="0" smtClean="0">
                <a:latin typeface="Calibri" panose="020F0502020204030204" pitchFamily="34" charset="0"/>
                <a:cs typeface="Times New Roman" panose="02020603050405020304" pitchFamily="18" charset="0"/>
              </a:rPr>
              <a:t>Revisit your story</a:t>
            </a:r>
            <a:endParaRPr lang="en-US" sz="3200" b="1" dirty="0">
              <a:latin typeface="Calibri" panose="020F0502020204030204" pitchFamily="34" charset="0"/>
              <a:cs typeface="Times New Roman" panose="02020603050405020304" pitchFamily="18" charset="0"/>
            </a:endParaRPr>
          </a:p>
          <a:p>
            <a:r>
              <a:rPr lang="en-US" sz="3200" b="1" dirty="0" smtClean="0">
                <a:latin typeface="Calibri" panose="020F0502020204030204" pitchFamily="34" charset="0"/>
                <a:cs typeface="Times New Roman" panose="02020603050405020304" pitchFamily="18" charset="0"/>
              </a:rPr>
              <a:t>about a </a:t>
            </a:r>
            <a:r>
              <a:rPr lang="en-US" sz="3200" b="1" dirty="0">
                <a:latin typeface="Calibri" panose="020F0502020204030204" pitchFamily="34" charset="0"/>
                <a:cs typeface="Times New Roman" panose="02020603050405020304" pitchFamily="18" charset="0"/>
              </a:rPr>
              <a:t>Good, Bad or Ugly </a:t>
            </a:r>
            <a:r>
              <a:rPr lang="en-US" sz="3200" b="1" dirty="0" smtClean="0">
                <a:latin typeface="Calibri" panose="020F0502020204030204" pitchFamily="34" charset="0"/>
                <a:cs typeface="Times New Roman" panose="02020603050405020304" pitchFamily="18" charset="0"/>
              </a:rPr>
              <a:t>Team/Group Experience</a:t>
            </a:r>
            <a:endParaRPr lang="en-US" sz="3200" b="1" dirty="0">
              <a:latin typeface="Calibri" panose="020F0502020204030204" pitchFamily="34" charset="0"/>
              <a:cs typeface="Times New Roman" panose="02020603050405020304" pitchFamily="18" charset="0"/>
            </a:endParaRPr>
          </a:p>
        </p:txBody>
      </p:sp>
      <p:pic>
        <p:nvPicPr>
          <p:cNvPr id="1026" name="Picture 2" descr="http://erpforidaho.com/wp-content/uploads/2015/04/good-the-bad-and-the-ugl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152400"/>
            <a:ext cx="2698751" cy="202406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437589" y="2300161"/>
            <a:ext cx="8470601" cy="2369344"/>
          </a:xfrm>
          <a:prstGeom prst="rect">
            <a:avLst/>
          </a:prstGeom>
        </p:spPr>
        <p:txBody>
          <a:bodyPr wrap="square">
            <a:noAutofit/>
          </a:bodyPr>
          <a:lstStyle/>
          <a:p>
            <a:pPr marL="457200" indent="-457200">
              <a:buFont typeface="Arial" panose="020B0604020202020204" pitchFamily="34" charset="0"/>
              <a:buChar char="•"/>
            </a:pPr>
            <a:r>
              <a:rPr lang="en-US" sz="3200" b="1" dirty="0" smtClean="0">
                <a:latin typeface="Calibri" panose="020F0502020204030204" pitchFamily="34" charset="0"/>
                <a:cs typeface="Times New Roman" panose="02020603050405020304" pitchFamily="18" charset="0"/>
              </a:rPr>
              <a:t>Assess your experience in the context to which </a:t>
            </a:r>
            <a:r>
              <a:rPr lang="en-US" sz="3200" b="1" dirty="0" smtClean="0"/>
              <a:t>differences in behavioral characteristics and motivational drivers amongst team members </a:t>
            </a:r>
            <a:r>
              <a:rPr lang="en-US" sz="3200" b="1" dirty="0" smtClean="0">
                <a:latin typeface="Calibri" panose="020F0502020204030204" pitchFamily="34" charset="0"/>
                <a:cs typeface="Times New Roman" panose="02020603050405020304" pitchFamily="18" charset="0"/>
              </a:rPr>
              <a:t>influenced the extent to which your experience was good, bad, or ugly. </a:t>
            </a:r>
            <a:endParaRPr lang="en-US" sz="3200" dirty="0"/>
          </a:p>
        </p:txBody>
      </p:sp>
      <p:grpSp>
        <p:nvGrpSpPr>
          <p:cNvPr id="11" name="Group 10"/>
          <p:cNvGrpSpPr/>
          <p:nvPr/>
        </p:nvGrpSpPr>
        <p:grpSpPr>
          <a:xfrm>
            <a:off x="228600" y="5875044"/>
            <a:ext cx="8691622" cy="754356"/>
            <a:chOff x="228600" y="5875044"/>
            <a:chExt cx="8691622" cy="754356"/>
          </a:xfrm>
        </p:grpSpPr>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b="11913"/>
            <a:stretch/>
          </p:blipFill>
          <p:spPr>
            <a:xfrm>
              <a:off x="7848600" y="5875044"/>
              <a:ext cx="1071622" cy="754356"/>
            </a:xfrm>
            <a:prstGeom prst="rect">
              <a:avLst/>
            </a:prstGeom>
            <a:ln w="25400">
              <a:solidFill>
                <a:schemeClr val="tx1"/>
              </a:solidFill>
            </a:ln>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5888182"/>
              <a:ext cx="736779" cy="741218"/>
            </a:xfrm>
            <a:prstGeom prst="rect">
              <a:avLst/>
            </a:prstGeom>
            <a:ln w="25400">
              <a:solidFill>
                <a:schemeClr val="tx1"/>
              </a:solidFill>
            </a:ln>
          </p:spPr>
        </p:pic>
      </p:grpSp>
      <p:sp>
        <p:nvSpPr>
          <p:cNvPr id="8" name="Rectangle 7"/>
          <p:cNvSpPr/>
          <p:nvPr/>
        </p:nvSpPr>
        <p:spPr>
          <a:xfrm>
            <a:off x="437589" y="4669505"/>
            <a:ext cx="8229600" cy="976029"/>
          </a:xfrm>
          <a:prstGeom prst="rect">
            <a:avLst/>
          </a:prstGeom>
        </p:spPr>
        <p:txBody>
          <a:bodyPr wrap="square">
            <a:noAutofit/>
          </a:bodyPr>
          <a:lstStyle/>
          <a:p>
            <a:pPr marL="457200" indent="-457200">
              <a:buFont typeface="Arial" panose="020B0604020202020204" pitchFamily="34" charset="0"/>
              <a:buChar char="•"/>
            </a:pPr>
            <a:r>
              <a:rPr lang="en-US" sz="3200" b="1" dirty="0" smtClean="0">
                <a:latin typeface="Calibri" panose="020F0502020204030204" pitchFamily="34" charset="0"/>
                <a:cs typeface="Times New Roman" panose="02020603050405020304" pitchFamily="18" charset="0"/>
              </a:rPr>
              <a:t>Share assessment with your group – similarities and differences</a:t>
            </a:r>
            <a:endParaRPr lang="en-US" sz="3200" dirty="0"/>
          </a:p>
        </p:txBody>
      </p:sp>
    </p:spTree>
    <p:extLst>
      <p:ext uri="{BB962C8B-B14F-4D97-AF65-F5344CB8AC3E}">
        <p14:creationId xmlns:p14="http://schemas.microsoft.com/office/powerpoint/2010/main" val="21456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45421"/>
            <a:ext cx="857494" cy="86559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304424" y="5314446"/>
            <a:ext cx="4535152" cy="769441"/>
          </a:xfrm>
          <a:prstGeom prst="rect">
            <a:avLst/>
          </a:prstGeom>
          <a:noFill/>
        </p:spPr>
        <p:txBody>
          <a:bodyPr wrap="none" rtlCol="0">
            <a:spAutoFit/>
          </a:bodyPr>
          <a:lstStyle/>
          <a:p>
            <a:pPr algn="ctr"/>
            <a:r>
              <a:rPr lang="en-US" sz="4400" b="1" u="sng" dirty="0" smtClean="0"/>
              <a:t>Create Silo Busters</a:t>
            </a:r>
            <a:endParaRPr lang="en-US" sz="4400" b="1" u="sng" dirty="0"/>
          </a:p>
        </p:txBody>
      </p:sp>
      <p:sp>
        <p:nvSpPr>
          <p:cNvPr id="7" name="Title 1"/>
          <p:cNvSpPr txBox="1">
            <a:spLocks/>
          </p:cNvSpPr>
          <p:nvPr/>
        </p:nvSpPr>
        <p:spPr>
          <a:xfrm>
            <a:off x="3259029" y="0"/>
            <a:ext cx="2625942" cy="1200329"/>
          </a:xfrm>
          <a:prstGeom prst="rect">
            <a:avLst/>
          </a:prstGeom>
        </p:spPr>
        <p:txBody>
          <a:bodyPr wrap="square" anchor="t">
            <a:spAutoFit/>
          </a:bodyPr>
          <a:lstStyle>
            <a:lvl1pPr algn="ctr" rtl="0" eaLnBrk="1" fontAlgn="base" hangingPunct="1">
              <a:spcBef>
                <a:spcPct val="0"/>
              </a:spcBef>
              <a:spcAft>
                <a:spcPct val="0"/>
              </a:spcAft>
              <a:defRPr sz="4400" b="0" i="0" u="none">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fontAlgn="auto">
              <a:spcAft>
                <a:spcPts val="0"/>
              </a:spcAft>
              <a:defRPr/>
            </a:pPr>
            <a:r>
              <a:rPr lang="en-US" sz="3600" b="1" kern="0" dirty="0" smtClean="0">
                <a:solidFill>
                  <a:schemeClr val="tx1"/>
                </a:solidFill>
                <a:latin typeface="Tahoma" pitchFamily="34" charset="0"/>
                <a:ea typeface="Tahoma" pitchFamily="34" charset="0"/>
                <a:cs typeface="Tahoma" pitchFamily="34" charset="0"/>
              </a:rPr>
              <a:t>Our Challenge</a:t>
            </a:r>
            <a:endParaRPr lang="en-US" sz="3600" b="1" kern="0" dirty="0">
              <a:solidFill>
                <a:schemeClr val="tx1"/>
              </a:solidFill>
              <a:latin typeface="Tahoma" pitchFamily="34" charset="0"/>
              <a:ea typeface="Tahoma" pitchFamily="34" charset="0"/>
              <a:cs typeface="Tahoma" pitchFamily="34" charset="0"/>
            </a:endParaRPr>
          </a:p>
        </p:txBody>
      </p:sp>
      <p:pic>
        <p:nvPicPr>
          <p:cNvPr id="4" name="Picture 3"/>
          <p:cNvPicPr>
            <a:picLocks noChangeAspect="1"/>
          </p:cNvPicPr>
          <p:nvPr/>
        </p:nvPicPr>
        <p:blipFill>
          <a:blip r:embed="rId4"/>
          <a:stretch>
            <a:fillRect/>
          </a:stretch>
        </p:blipFill>
        <p:spPr>
          <a:xfrm>
            <a:off x="39698" y="1998277"/>
            <a:ext cx="4664091" cy="2987240"/>
          </a:xfrm>
          <a:prstGeom prst="rect">
            <a:avLst/>
          </a:prstGeom>
        </p:spPr>
      </p:pic>
      <p:pic>
        <p:nvPicPr>
          <p:cNvPr id="14" name="Picture 13"/>
          <p:cNvPicPr>
            <a:picLocks noChangeAspect="1"/>
          </p:cNvPicPr>
          <p:nvPr/>
        </p:nvPicPr>
        <p:blipFill>
          <a:blip r:embed="rId5"/>
          <a:stretch>
            <a:fillRect/>
          </a:stretch>
        </p:blipFill>
        <p:spPr>
          <a:xfrm>
            <a:off x="179367" y="5961224"/>
            <a:ext cx="8736325" cy="804742"/>
          </a:xfrm>
          <a:prstGeom prst="rect">
            <a:avLst/>
          </a:prstGeom>
        </p:spPr>
      </p:pic>
      <p:pic>
        <p:nvPicPr>
          <p:cNvPr id="9" name="Picture 8"/>
          <p:cNvPicPr>
            <a:picLocks noChangeAspect="1"/>
          </p:cNvPicPr>
          <p:nvPr/>
        </p:nvPicPr>
        <p:blipFill>
          <a:blip r:embed="rId6"/>
          <a:stretch>
            <a:fillRect/>
          </a:stretch>
        </p:blipFill>
        <p:spPr>
          <a:xfrm>
            <a:off x="5135955" y="1998277"/>
            <a:ext cx="4008045" cy="2987240"/>
          </a:xfrm>
          <a:prstGeom prst="rect">
            <a:avLst/>
          </a:prstGeom>
        </p:spPr>
      </p:pic>
      <p:pic>
        <p:nvPicPr>
          <p:cNvPr id="1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43800" y="237379"/>
            <a:ext cx="865460" cy="87363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5565283" y="1536612"/>
            <a:ext cx="3228704" cy="461665"/>
          </a:xfrm>
          <a:prstGeom prst="rect">
            <a:avLst/>
          </a:prstGeom>
        </p:spPr>
        <p:txBody>
          <a:bodyPr wrap="none">
            <a:spAutoFit/>
          </a:bodyPr>
          <a:lstStyle/>
          <a:p>
            <a:r>
              <a:rPr lang="en-US" sz="2400" b="1" dirty="0" smtClean="0"/>
              <a:t>Dispositional Distance</a:t>
            </a:r>
            <a:r>
              <a:rPr lang="en-US" sz="2400" b="1" baseline="30000" dirty="0"/>
              <a:t>© </a:t>
            </a:r>
            <a:endParaRPr lang="en-US" sz="2400" b="1" dirty="0"/>
          </a:p>
        </p:txBody>
      </p:sp>
      <p:sp>
        <p:nvSpPr>
          <p:cNvPr id="18" name="Rectangle 17"/>
          <p:cNvSpPr/>
          <p:nvPr/>
        </p:nvSpPr>
        <p:spPr>
          <a:xfrm>
            <a:off x="886247" y="1536612"/>
            <a:ext cx="2836354" cy="461665"/>
          </a:xfrm>
          <a:prstGeom prst="rect">
            <a:avLst/>
          </a:prstGeom>
        </p:spPr>
        <p:txBody>
          <a:bodyPr wrap="none">
            <a:spAutoFit/>
          </a:bodyPr>
          <a:lstStyle/>
          <a:p>
            <a:r>
              <a:rPr lang="en-US" sz="2400" b="1" dirty="0" smtClean="0"/>
              <a:t>Conceptual Distance</a:t>
            </a:r>
            <a:r>
              <a:rPr lang="en-US" sz="2400" b="1" baseline="30000" dirty="0" smtClean="0"/>
              <a:t> </a:t>
            </a:r>
            <a:endParaRPr lang="en-US" sz="2400" b="1" dirty="0"/>
          </a:p>
        </p:txBody>
      </p:sp>
    </p:spTree>
    <p:extLst>
      <p:ext uri="{BB962C8B-B14F-4D97-AF65-F5344CB8AC3E}">
        <p14:creationId xmlns:p14="http://schemas.microsoft.com/office/powerpoint/2010/main" val="38889558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15317" y="551309"/>
            <a:ext cx="3765634" cy="1754326"/>
          </a:xfrm>
          <a:prstGeom prst="rect">
            <a:avLst/>
          </a:prstGeom>
        </p:spPr>
        <p:txBody>
          <a:bodyPr wrap="square">
            <a:spAutoFit/>
          </a:bodyPr>
          <a:lstStyle/>
          <a:p>
            <a:pPr algn="ctr"/>
            <a:r>
              <a:rPr lang="en-US" sz="3600" b="1" dirty="0" smtClean="0">
                <a:latin typeface="Calibri" panose="020F0502020204030204" pitchFamily="34" charset="0"/>
                <a:ea typeface="Calibri" panose="020F0502020204030204" pitchFamily="34" charset="0"/>
                <a:cs typeface="Times New Roman" panose="02020603050405020304" pitchFamily="18" charset="0"/>
              </a:rPr>
              <a:t>Take</a:t>
            </a:r>
          </a:p>
          <a:p>
            <a:pPr algn="ctr"/>
            <a:r>
              <a:rPr lang="en-US" sz="3600" b="1" dirty="0" smtClean="0">
                <a:latin typeface="Calibri" panose="020F0502020204030204" pitchFamily="34" charset="0"/>
                <a:ea typeface="Calibri" panose="020F0502020204030204" pitchFamily="34" charset="0"/>
                <a:cs typeface="Times New Roman" panose="02020603050405020304" pitchFamily="18" charset="0"/>
              </a:rPr>
              <a:t>Away</a:t>
            </a:r>
          </a:p>
          <a:p>
            <a:pPr algn="ctr"/>
            <a:r>
              <a:rPr lang="en-US" sz="3600" b="1" dirty="0" smtClean="0">
                <a:latin typeface="Calibri" panose="020F0502020204030204" pitchFamily="34" charset="0"/>
                <a:ea typeface="Calibri" panose="020F0502020204030204" pitchFamily="34" charset="0"/>
                <a:cs typeface="Times New Roman" panose="02020603050405020304" pitchFamily="18" charset="0"/>
              </a:rPr>
              <a:t>Messages</a:t>
            </a:r>
            <a:endParaRPr lang="en-US" sz="36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846" y="323572"/>
            <a:ext cx="2189130" cy="22098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a:stretch>
            <a:fillRect/>
          </a:stretch>
        </p:blipFill>
        <p:spPr>
          <a:xfrm>
            <a:off x="428617" y="2970151"/>
            <a:ext cx="3573401" cy="2843977"/>
          </a:xfrm>
          <a:prstGeom prst="rect">
            <a:avLst/>
          </a:prstGeom>
          <a:ln w="38100">
            <a:solidFill>
              <a:schemeClr val="tx1"/>
            </a:solidFill>
          </a:ln>
        </p:spPr>
      </p:pic>
      <p:grpSp>
        <p:nvGrpSpPr>
          <p:cNvPr id="4" name="Group 3"/>
          <p:cNvGrpSpPr/>
          <p:nvPr/>
        </p:nvGrpSpPr>
        <p:grpSpPr>
          <a:xfrm>
            <a:off x="4860259" y="2981581"/>
            <a:ext cx="4038600" cy="2769581"/>
            <a:chOff x="4618322" y="3462962"/>
            <a:chExt cx="3665872" cy="2486303"/>
          </a:xfrm>
        </p:grpSpPr>
        <p:pic>
          <p:nvPicPr>
            <p:cNvPr id="9218" name="Picture 2" descr="https://d2q0qd5iz04n9u.cloudfront.net/_ssl/proxy.php/http/gallery.mailchimp.com/33adc7e41c3640bd5a3e7cc72/images/wordleW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8322" y="3462962"/>
              <a:ext cx="3665872" cy="24863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18322" y="5672266"/>
              <a:ext cx="2631682" cy="276999"/>
            </a:xfrm>
            <a:prstGeom prst="rect">
              <a:avLst/>
            </a:prstGeom>
            <a:solidFill>
              <a:schemeClr val="tx1"/>
            </a:solidFill>
          </p:spPr>
          <p:txBody>
            <a:bodyPr wrap="none">
              <a:spAutoFit/>
            </a:bodyPr>
            <a:lstStyle/>
            <a:p>
              <a:r>
                <a:rPr lang="en-US" sz="1200" b="1" dirty="0">
                  <a:solidFill>
                    <a:schemeClr val="bg1"/>
                  </a:solidFill>
                </a:rPr>
                <a:t>https://wmsbf.org/2013/02/21/1218</a:t>
              </a:r>
              <a:r>
                <a:rPr lang="en-US" sz="1200" dirty="0">
                  <a:solidFill>
                    <a:schemeClr val="bg1"/>
                  </a:solidFill>
                </a:rPr>
                <a:t>/</a:t>
              </a:r>
            </a:p>
          </p:txBody>
        </p:sp>
      </p:grpSp>
      <p:grpSp>
        <p:nvGrpSpPr>
          <p:cNvPr id="6" name="Group 5"/>
          <p:cNvGrpSpPr/>
          <p:nvPr/>
        </p:nvGrpSpPr>
        <p:grpSpPr>
          <a:xfrm>
            <a:off x="5257800" y="323572"/>
            <a:ext cx="3450827" cy="2495828"/>
            <a:chOff x="5486400" y="323572"/>
            <a:chExt cx="3222227" cy="2265209"/>
          </a:xfrm>
        </p:grpSpPr>
        <p:pic>
          <p:nvPicPr>
            <p:cNvPr id="12"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6400" y="323572"/>
              <a:ext cx="3222227" cy="2209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86400" y="2250227"/>
              <a:ext cx="1366080" cy="338554"/>
            </a:xfrm>
            <a:prstGeom prst="rect">
              <a:avLst/>
            </a:prstGeom>
            <a:noFill/>
          </p:spPr>
          <p:txBody>
            <a:bodyPr wrap="none" rtlCol="0">
              <a:spAutoFit/>
            </a:bodyPr>
            <a:lstStyle/>
            <a:p>
              <a:r>
                <a:rPr lang="en-US" sz="1600" b="1" dirty="0" smtClean="0"/>
                <a:t>Gosselin 2015</a:t>
              </a:r>
              <a:endParaRPr lang="en-US" sz="1600" b="1" dirty="0"/>
            </a:p>
          </p:txBody>
        </p:sp>
      </p:grpSp>
    </p:spTree>
    <p:extLst>
      <p:ext uri="{BB962C8B-B14F-4D97-AF65-F5344CB8AC3E}">
        <p14:creationId xmlns:p14="http://schemas.microsoft.com/office/powerpoint/2010/main" val="353678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18796" y="228600"/>
            <a:ext cx="5306407" cy="830997"/>
          </a:xfrm>
          <a:prstGeom prst="rect">
            <a:avLst/>
          </a:prstGeom>
        </p:spPr>
        <p:txBody>
          <a:bodyPr wrap="square">
            <a:spAutoFit/>
          </a:bodyPr>
          <a:lstStyle/>
          <a:p>
            <a:pPr algn="ctr"/>
            <a:r>
              <a:rPr lang="en-US" sz="4800" b="1" dirty="0" smtClean="0">
                <a:latin typeface="Calibri" panose="020F0502020204030204" pitchFamily="34" charset="0"/>
                <a:ea typeface="Calibri" panose="020F0502020204030204" pitchFamily="34" charset="0"/>
                <a:cs typeface="Times New Roman" panose="02020603050405020304" pitchFamily="18" charset="0"/>
              </a:rPr>
              <a:t>Learning Outcomes</a:t>
            </a:r>
            <a:endParaRPr lang="en-US" sz="4800" dirty="0"/>
          </a:p>
        </p:txBody>
      </p:sp>
      <p:grpSp>
        <p:nvGrpSpPr>
          <p:cNvPr id="14" name="Group 13"/>
          <p:cNvGrpSpPr/>
          <p:nvPr/>
        </p:nvGrpSpPr>
        <p:grpSpPr>
          <a:xfrm>
            <a:off x="228600" y="5875044"/>
            <a:ext cx="8691622" cy="754356"/>
            <a:chOff x="228600" y="5875044"/>
            <a:chExt cx="8691622" cy="754356"/>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b="11913"/>
            <a:stretch/>
          </p:blipFill>
          <p:spPr>
            <a:xfrm>
              <a:off x="7848600" y="5875044"/>
              <a:ext cx="1071622" cy="754356"/>
            </a:xfrm>
            <a:prstGeom prst="rect">
              <a:avLst/>
            </a:prstGeom>
            <a:ln w="25400">
              <a:solidFill>
                <a:schemeClr val="tx1"/>
              </a:solidFill>
            </a:ln>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5888182"/>
              <a:ext cx="736779" cy="741218"/>
            </a:xfrm>
            <a:prstGeom prst="rect">
              <a:avLst/>
            </a:prstGeom>
            <a:ln w="25400">
              <a:solidFill>
                <a:schemeClr val="tx1"/>
              </a:solidFill>
            </a:ln>
          </p:spPr>
        </p:pic>
      </p:grpSp>
      <p:sp>
        <p:nvSpPr>
          <p:cNvPr id="7" name="Rectangle 6"/>
          <p:cNvSpPr/>
          <p:nvPr/>
        </p:nvSpPr>
        <p:spPr>
          <a:xfrm>
            <a:off x="847659" y="914400"/>
            <a:ext cx="7448680" cy="4124206"/>
          </a:xfrm>
          <a:prstGeom prst="rect">
            <a:avLst/>
          </a:prstGeom>
        </p:spPr>
        <p:txBody>
          <a:bodyPr wrap="square">
            <a:spAutoFit/>
          </a:bodyPr>
          <a:lstStyle/>
          <a:p>
            <a:pPr>
              <a:tabLst>
                <a:tab pos="1602740" algn="l"/>
                <a:tab pos="2379345" algn="l"/>
                <a:tab pos="2743200" algn="l"/>
                <a:tab pos="3155950" algn="l"/>
                <a:tab pos="3429000" algn="l"/>
                <a:tab pos="3932555" algn="l"/>
                <a:tab pos="4114800" algn="l"/>
                <a:tab pos="4709160" algn="l"/>
                <a:tab pos="4800600" algn="l"/>
              </a:tabLst>
            </a:pPr>
            <a:r>
              <a:rPr lang="en-US" sz="2800" b="1" dirty="0" smtClean="0">
                <a:ea typeface="Cambria" panose="02040503050406030204" pitchFamily="18" charset="0"/>
                <a:cs typeface="Times New Roman" panose="02020603050405020304" pitchFamily="18" charset="0"/>
              </a:rPr>
              <a:t>Upon completion of this activity, the participant will be able to: </a:t>
            </a:r>
            <a:br>
              <a:rPr lang="en-US" sz="2800" b="1" dirty="0" smtClean="0">
                <a:ea typeface="Cambria" panose="02040503050406030204" pitchFamily="18" charset="0"/>
                <a:cs typeface="Times New Roman" panose="02020603050405020304" pitchFamily="18" charset="0"/>
              </a:rPr>
            </a:br>
            <a:endParaRPr lang="en-US" sz="1400" b="1" dirty="0" smtClean="0">
              <a:ea typeface="Cambria" panose="02040503050406030204" pitchFamily="18" charset="0"/>
              <a:cs typeface="Times New Roman" panose="02020603050405020304" pitchFamily="18" charset="0"/>
            </a:endParaRPr>
          </a:p>
          <a:p>
            <a:pPr marL="285750" indent="-285750">
              <a:buFont typeface="Arial" panose="020B0604020202020204" pitchFamily="34" charset="0"/>
              <a:buChar char="•"/>
              <a:tabLst>
                <a:tab pos="1602740" algn="l"/>
                <a:tab pos="2379345" algn="l"/>
                <a:tab pos="2743200" algn="l"/>
                <a:tab pos="3155950" algn="l"/>
                <a:tab pos="3429000" algn="l"/>
                <a:tab pos="3932555" algn="l"/>
                <a:tab pos="4114800" algn="l"/>
                <a:tab pos="4709160" algn="l"/>
                <a:tab pos="4800600" algn="l"/>
              </a:tabLst>
            </a:pPr>
            <a:r>
              <a:rPr lang="en-US" sz="2400" b="1" dirty="0" smtClean="0"/>
              <a:t>Identify the key characteristics of collaboration</a:t>
            </a:r>
          </a:p>
          <a:p>
            <a:pPr marL="285750" indent="-285750">
              <a:buFont typeface="Arial" panose="020B0604020202020204" pitchFamily="34" charset="0"/>
              <a:buChar char="•"/>
              <a:tabLst>
                <a:tab pos="1602740" algn="l"/>
                <a:tab pos="2379345" algn="l"/>
                <a:tab pos="2743200" algn="l"/>
                <a:tab pos="3155950" algn="l"/>
                <a:tab pos="3429000" algn="l"/>
                <a:tab pos="3932555" algn="l"/>
                <a:tab pos="4114800" algn="l"/>
                <a:tab pos="4709160" algn="l"/>
                <a:tab pos="4800600" algn="l"/>
              </a:tabLst>
            </a:pPr>
            <a:r>
              <a:rPr lang="en-US" sz="2400" b="1" dirty="0"/>
              <a:t>Describe the concept of dispositional distance</a:t>
            </a:r>
          </a:p>
          <a:p>
            <a:pPr marL="285750" indent="-285750">
              <a:buFont typeface="Arial" panose="020B0604020202020204" pitchFamily="34" charset="0"/>
              <a:buChar char="•"/>
              <a:tabLst>
                <a:tab pos="1602740" algn="l"/>
                <a:tab pos="2379345" algn="l"/>
                <a:tab pos="2743200" algn="l"/>
                <a:tab pos="3155950" algn="l"/>
                <a:tab pos="3429000" algn="l"/>
                <a:tab pos="3932555" algn="l"/>
                <a:tab pos="4114800" algn="l"/>
                <a:tab pos="4709160" algn="l"/>
                <a:tab pos="4800600" algn="l"/>
              </a:tabLst>
            </a:pPr>
            <a:r>
              <a:rPr lang="en-US" sz="2400" b="1" dirty="0"/>
              <a:t>Explain the importance of navigating and negotiating dispositional distance between team members to successful team </a:t>
            </a:r>
            <a:r>
              <a:rPr lang="en-US" sz="2400" b="1" dirty="0" smtClean="0"/>
              <a:t>outcomes</a:t>
            </a:r>
          </a:p>
          <a:p>
            <a:pPr marL="285750" indent="-285750">
              <a:buFont typeface="Arial" panose="020B0604020202020204" pitchFamily="34" charset="0"/>
              <a:buChar char="•"/>
            </a:pPr>
            <a:r>
              <a:rPr lang="en-US" sz="2400" b="1" dirty="0" smtClean="0"/>
              <a:t>Evaluate the role that dispositional characteristics may have played in previous team/collaborative experiences  </a:t>
            </a:r>
          </a:p>
        </p:txBody>
      </p:sp>
    </p:spTree>
    <p:extLst>
      <p:ext uri="{BB962C8B-B14F-4D97-AF65-F5344CB8AC3E}">
        <p14:creationId xmlns:p14="http://schemas.microsoft.com/office/powerpoint/2010/main" val="29047409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a:xfrm>
            <a:off x="2881155" y="762000"/>
            <a:ext cx="3810000" cy="990600"/>
          </a:xfrm>
        </p:spPr>
        <p:txBody>
          <a:bodyPr>
            <a:normAutofit/>
          </a:bodyPr>
          <a:lstStyle/>
          <a:p>
            <a:pPr marL="45720" indent="0">
              <a:buNone/>
            </a:pPr>
            <a:r>
              <a:rPr lang="en-US" sz="4800" b="1" dirty="0" smtClean="0">
                <a:latin typeface="Tahoma" pitchFamily="34" charset="0"/>
                <a:ea typeface="Tahoma" pitchFamily="34" charset="0"/>
                <a:cs typeface="Tahoma" pitchFamily="34" charset="0"/>
              </a:rPr>
              <a:t>Questions</a:t>
            </a:r>
            <a:endParaRPr lang="en-US" sz="4800" b="1" dirty="0">
              <a:latin typeface="Tahoma" pitchFamily="34" charset="0"/>
              <a:ea typeface="Tahoma" pitchFamily="34" charset="0"/>
              <a:cs typeface="Tahoma" pitchFamily="34" charset="0"/>
            </a:endParaRPr>
          </a:p>
        </p:txBody>
      </p:sp>
      <p:pic>
        <p:nvPicPr>
          <p:cNvPr id="6147" name="Picture 3" descr="C:\Users\dgosselin2\AppData\Local\Microsoft\Windows\Temporary Internet Files\Content.IE5\M31PAGKD\MC900441428[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5470" y="390525"/>
            <a:ext cx="2657475" cy="26574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dgosselin2\AppData\Local\Microsoft\Windows\Temporary Internet Files\Content.IE5\M31PAGKD\MC900056149[1].wmf"/>
          <p:cNvPicPr>
            <a:picLocks noChangeAspect="1" noChangeArrowheads="1"/>
          </p:cNvPicPr>
          <p:nvPr>
            <p:custDataLst>
              <p:tags r:id="rId3"/>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2903567" y="2450195"/>
            <a:ext cx="3336865" cy="2893848"/>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dgosselin2\AppData\Local\Microsoft\Windows\Temporary Internet Files\Content.IE5\ADSHJ9AS\MP900407420[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9150" y="381000"/>
            <a:ext cx="2133079"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10"/>
          <a:stretch>
            <a:fillRect/>
          </a:stretch>
        </p:blipFill>
        <p:spPr>
          <a:xfrm>
            <a:off x="519150" y="3195203"/>
            <a:ext cx="2065020" cy="2819400"/>
          </a:xfrm>
          <a:prstGeom prst="rect">
            <a:avLst/>
          </a:prstGeom>
        </p:spPr>
      </p:pic>
      <p:pic>
        <p:nvPicPr>
          <p:cNvPr id="15" name="Picture 14"/>
          <p:cNvPicPr>
            <a:picLocks noChangeAspect="1"/>
          </p:cNvPicPr>
          <p:nvPr/>
        </p:nvPicPr>
        <p:blipFill>
          <a:blip r:embed="rId10"/>
          <a:stretch>
            <a:fillRect/>
          </a:stretch>
        </p:blipFill>
        <p:spPr>
          <a:xfrm>
            <a:off x="6826977" y="3195203"/>
            <a:ext cx="2033138" cy="2775870"/>
          </a:xfrm>
          <a:prstGeom prst="rect">
            <a:avLst/>
          </a:prstGeom>
        </p:spPr>
      </p:pic>
      <p:grpSp>
        <p:nvGrpSpPr>
          <p:cNvPr id="16" name="Group 15"/>
          <p:cNvGrpSpPr/>
          <p:nvPr/>
        </p:nvGrpSpPr>
        <p:grpSpPr>
          <a:xfrm>
            <a:off x="3153629" y="5764529"/>
            <a:ext cx="2747740" cy="1093471"/>
            <a:chOff x="3198130" y="5630600"/>
            <a:chExt cx="2747740" cy="1093471"/>
          </a:xfrm>
        </p:grpSpPr>
        <p:pic>
          <p:nvPicPr>
            <p:cNvPr id="19" name="Picture 18"/>
            <p:cNvPicPr>
              <a:picLocks noChangeAspect="1"/>
            </p:cNvPicPr>
            <p:nvPr/>
          </p:nvPicPr>
          <p:blipFill>
            <a:blip r:embed="rId11"/>
            <a:stretch>
              <a:fillRect/>
            </a:stretch>
          </p:blipFill>
          <p:spPr>
            <a:xfrm>
              <a:off x="3219449" y="5630600"/>
              <a:ext cx="2705100" cy="638175"/>
            </a:xfrm>
            <a:prstGeom prst="rect">
              <a:avLst/>
            </a:prstGeom>
            <a:ln w="25400">
              <a:solidFill>
                <a:schemeClr val="tx1"/>
              </a:solidFill>
            </a:ln>
          </p:spPr>
        </p:pic>
        <p:sp>
          <p:nvSpPr>
            <p:cNvPr id="18" name="TextBox 17"/>
            <p:cNvSpPr txBox="1"/>
            <p:nvPr>
              <p:custDataLst>
                <p:tags r:id="rId4"/>
              </p:custDataLst>
            </p:nvPr>
          </p:nvSpPr>
          <p:spPr>
            <a:xfrm>
              <a:off x="3198130" y="6354739"/>
              <a:ext cx="2747740" cy="369332"/>
            </a:xfrm>
            <a:prstGeom prst="rect">
              <a:avLst/>
            </a:prstGeom>
            <a:noFill/>
          </p:spPr>
          <p:txBody>
            <a:bodyPr wrap="none" rtlCol="0">
              <a:spAutoFit/>
            </a:bodyPr>
            <a:lstStyle/>
            <a:p>
              <a:r>
                <a:rPr lang="en-US" dirty="0" smtClean="0"/>
                <a:t>www.davegosselinphd.com</a:t>
              </a:r>
              <a:endParaRPr lang="en-US" dirty="0"/>
            </a:p>
          </p:txBody>
        </p:sp>
      </p:grpSp>
    </p:spTree>
    <p:custDataLst>
      <p:tags r:id="rId1"/>
    </p:custDataLst>
    <p:extLst>
      <p:ext uri="{BB962C8B-B14F-4D97-AF65-F5344CB8AC3E}">
        <p14:creationId xmlns:p14="http://schemas.microsoft.com/office/powerpoint/2010/main" val="27569837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3561" y="23446"/>
            <a:ext cx="5996878" cy="1447800"/>
          </a:xfrm>
        </p:spPr>
        <p:txBody>
          <a:bodyPr anchor="ctr"/>
          <a:lstStyle/>
          <a:p>
            <a:pPr algn="ctr"/>
            <a:r>
              <a:rPr lang="en-US" sz="4000" b="1" i="1" dirty="0" smtClean="0">
                <a:latin typeface="+mn-lt"/>
                <a:ea typeface="Tahoma" panose="020B0604030504040204" pitchFamily="34" charset="0"/>
                <a:cs typeface="Tahoma" panose="020B0604030504040204" pitchFamily="34" charset="0"/>
              </a:rPr>
              <a:t>Post - Session Reflection</a:t>
            </a:r>
            <a:br>
              <a:rPr lang="en-US" sz="4000" b="1" i="1" dirty="0" smtClean="0">
                <a:latin typeface="+mn-lt"/>
                <a:ea typeface="Tahoma" panose="020B0604030504040204" pitchFamily="34" charset="0"/>
                <a:cs typeface="Tahoma" panose="020B0604030504040204" pitchFamily="34" charset="0"/>
              </a:rPr>
            </a:br>
            <a:r>
              <a:rPr lang="en-US" sz="4000" b="1" i="1" dirty="0" smtClean="0">
                <a:latin typeface="+mn-lt"/>
                <a:ea typeface="Tahoma" panose="020B0604030504040204" pitchFamily="34" charset="0"/>
                <a:cs typeface="Tahoma" panose="020B0604030504040204" pitchFamily="34" charset="0"/>
              </a:rPr>
              <a:t>(Five-Minute Writing)</a:t>
            </a:r>
            <a:endParaRPr lang="en-US" sz="4000" b="1" i="1" dirty="0">
              <a:latin typeface="+mn-lt"/>
              <a:ea typeface="Tahoma" panose="020B0604030504040204" pitchFamily="34" charset="0"/>
              <a:cs typeface="Tahoma" panose="020B0604030504040204" pitchFamily="34" charset="0"/>
            </a:endParaRPr>
          </a:p>
        </p:txBody>
      </p:sp>
      <p:sp>
        <p:nvSpPr>
          <p:cNvPr id="13" name="Title 1"/>
          <p:cNvSpPr txBox="1">
            <a:spLocks/>
          </p:cNvSpPr>
          <p:nvPr/>
        </p:nvSpPr>
        <p:spPr>
          <a:xfrm>
            <a:off x="824440" y="1371600"/>
            <a:ext cx="7495119" cy="3944054"/>
          </a:xfrm>
          <a:prstGeom prst="rect">
            <a:avLst/>
          </a:prstGeom>
        </p:spPr>
        <p:txBody>
          <a:bodyPr anchor="t"/>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r>
              <a:rPr lang="en-US" sz="3600" b="1" kern="0" dirty="0" smtClean="0">
                <a:solidFill>
                  <a:schemeClr val="tx1"/>
                </a:solidFill>
                <a:latin typeface="+mn-lt"/>
                <a:ea typeface="Tahoma" panose="020B0604030504040204" pitchFamily="34" charset="0"/>
                <a:cs typeface="Tahoma" panose="020B0604030504040204" pitchFamily="34" charset="0"/>
              </a:rPr>
              <a:t>Writing Prompts</a:t>
            </a:r>
          </a:p>
          <a:p>
            <a:pPr marL="401822" indent="-401822" algn="l">
              <a:buFont typeface="Arial" panose="020B0604020202020204" pitchFamily="34" charset="0"/>
              <a:buChar char="•"/>
            </a:pPr>
            <a:r>
              <a:rPr lang="en-US" sz="2400" b="1" dirty="0">
                <a:solidFill>
                  <a:schemeClr val="tx1"/>
                </a:solidFill>
                <a:latin typeface="+mn-lt"/>
              </a:rPr>
              <a:t>From your perspective, to what extent should the dispositional characteristics (behaviors, values, and motivational drivers) of team members be considered when forming and/or working on a collaborative team</a:t>
            </a:r>
            <a:r>
              <a:rPr lang="en-US" sz="2400" b="1" dirty="0" smtClean="0">
                <a:solidFill>
                  <a:schemeClr val="tx1"/>
                </a:solidFill>
                <a:latin typeface="+mn-lt"/>
              </a:rPr>
              <a:t>?</a:t>
            </a:r>
          </a:p>
          <a:p>
            <a:pPr marL="401822" indent="-401822" algn="l">
              <a:buFont typeface="Arial" panose="020B0604020202020204" pitchFamily="34" charset="0"/>
              <a:buChar char="•"/>
            </a:pPr>
            <a:r>
              <a:rPr lang="en-US" sz="2400" b="1" dirty="0" smtClean="0">
                <a:solidFill>
                  <a:schemeClr val="tx1"/>
                </a:solidFill>
                <a:latin typeface="+mn-lt"/>
              </a:rPr>
              <a:t>From </a:t>
            </a:r>
            <a:r>
              <a:rPr lang="en-US" sz="2400" b="1" dirty="0">
                <a:solidFill>
                  <a:schemeClr val="tx1"/>
                </a:solidFill>
                <a:latin typeface="+mn-lt"/>
              </a:rPr>
              <a:t>your perspective, </a:t>
            </a:r>
            <a:r>
              <a:rPr lang="en-US" sz="2400" b="1" dirty="0" smtClean="0">
                <a:solidFill>
                  <a:schemeClr val="tx1"/>
                </a:solidFill>
                <a:latin typeface="+mn-lt"/>
              </a:rPr>
              <a:t>what  </a:t>
            </a:r>
            <a:r>
              <a:rPr lang="en-US" sz="2400" b="1" dirty="0">
                <a:solidFill>
                  <a:schemeClr val="tx1"/>
                </a:solidFill>
                <a:latin typeface="+mn-lt"/>
              </a:rPr>
              <a:t>are the key </a:t>
            </a:r>
            <a:r>
              <a:rPr lang="en-US" sz="2400" b="1" dirty="0" smtClean="0">
                <a:solidFill>
                  <a:schemeClr val="tx1"/>
                </a:solidFill>
                <a:latin typeface="+mn-lt"/>
              </a:rPr>
              <a:t>factors/characteristics that are important in the  </a:t>
            </a:r>
            <a:r>
              <a:rPr lang="en-US" sz="2400" b="1" dirty="0">
                <a:solidFill>
                  <a:schemeClr val="tx1"/>
                </a:solidFill>
                <a:latin typeface="+mn-lt"/>
              </a:rPr>
              <a:t>development of a collaborative team environment?  Why are each important? </a:t>
            </a:r>
          </a:p>
        </p:txBody>
      </p:sp>
      <p:grpSp>
        <p:nvGrpSpPr>
          <p:cNvPr id="14" name="Group 13"/>
          <p:cNvGrpSpPr/>
          <p:nvPr/>
        </p:nvGrpSpPr>
        <p:grpSpPr>
          <a:xfrm>
            <a:off x="228600" y="5875044"/>
            <a:ext cx="8691622" cy="754356"/>
            <a:chOff x="228600" y="5875044"/>
            <a:chExt cx="8691622" cy="754356"/>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b="11913"/>
            <a:stretch/>
          </p:blipFill>
          <p:spPr>
            <a:xfrm>
              <a:off x="7848600" y="5875044"/>
              <a:ext cx="1071622" cy="754356"/>
            </a:xfrm>
            <a:prstGeom prst="rect">
              <a:avLst/>
            </a:prstGeom>
            <a:ln w="25400">
              <a:solidFill>
                <a:schemeClr val="tx1"/>
              </a:solidFill>
            </a:ln>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5888182"/>
              <a:ext cx="736779" cy="741218"/>
            </a:xfrm>
            <a:prstGeom prst="rect">
              <a:avLst/>
            </a:prstGeom>
            <a:ln w="25400">
              <a:solidFill>
                <a:schemeClr val="tx1"/>
              </a:solidFill>
            </a:ln>
          </p:spPr>
        </p:pic>
      </p:grpSp>
      <p:sp>
        <p:nvSpPr>
          <p:cNvPr id="3" name="Rectangle 2"/>
          <p:cNvSpPr/>
          <p:nvPr/>
        </p:nvSpPr>
        <p:spPr>
          <a:xfrm>
            <a:off x="2743200" y="4940102"/>
            <a:ext cx="4572000" cy="375552"/>
          </a:xfrm>
          <a:prstGeom prst="rect">
            <a:avLst/>
          </a:prstGeom>
        </p:spPr>
        <p:txBody>
          <a:bodyPr>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64002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39994" y="1126917"/>
            <a:ext cx="7464013" cy="4476003"/>
            <a:chOff x="933736" y="661124"/>
            <a:chExt cx="8206678" cy="5336976"/>
          </a:xfrm>
        </p:grpSpPr>
        <p:pic>
          <p:nvPicPr>
            <p:cNvPr id="5122" name="Picture 2" descr="http://comphacker.org/comp/engl338/files/2014/01/How-to-recognize-a-wicked-problem-based-upon-Rittel-and-Weber-1973-19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445" y="661124"/>
              <a:ext cx="6905259" cy="489695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933736" y="5594424"/>
              <a:ext cx="8206678" cy="403676"/>
            </a:xfrm>
            <a:prstGeom prst="rect">
              <a:avLst/>
            </a:prstGeom>
          </p:spPr>
          <p:txBody>
            <a:bodyPr wrap="square">
              <a:spAutoFit/>
            </a:bodyPr>
            <a:lstStyle/>
            <a:p>
              <a:pPr algn="ctr"/>
              <a:r>
                <a:rPr lang="en-US" sz="1600" dirty="0"/>
                <a:t>http://comphacker.org/comp/engl338/2015/01/28/visuals-of-wicked-problems/</a:t>
              </a:r>
            </a:p>
          </p:txBody>
        </p:sp>
      </p:grpSp>
      <p:grpSp>
        <p:nvGrpSpPr>
          <p:cNvPr id="8" name="Group 7"/>
          <p:cNvGrpSpPr/>
          <p:nvPr/>
        </p:nvGrpSpPr>
        <p:grpSpPr>
          <a:xfrm>
            <a:off x="228600" y="5875044"/>
            <a:ext cx="8691622" cy="754356"/>
            <a:chOff x="228600" y="5875044"/>
            <a:chExt cx="8691622" cy="754356"/>
          </a:xfrm>
        </p:grpSpPr>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b="11913"/>
            <a:stretch/>
          </p:blipFill>
          <p:spPr>
            <a:xfrm>
              <a:off x="7848600" y="5875044"/>
              <a:ext cx="1071622" cy="754356"/>
            </a:xfrm>
            <a:prstGeom prst="rect">
              <a:avLst/>
            </a:prstGeom>
            <a:ln w="25400">
              <a:solidFill>
                <a:schemeClr val="tx1"/>
              </a:solidFill>
            </a:ln>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5888182"/>
              <a:ext cx="736779" cy="741218"/>
            </a:xfrm>
            <a:prstGeom prst="rect">
              <a:avLst/>
            </a:prstGeom>
            <a:ln w="25400">
              <a:solidFill>
                <a:schemeClr val="tx1"/>
              </a:solidFill>
            </a:ln>
          </p:spPr>
        </p:pic>
      </p:grpSp>
      <p:sp>
        <p:nvSpPr>
          <p:cNvPr id="2" name="TextBox 1"/>
          <p:cNvSpPr txBox="1"/>
          <p:nvPr/>
        </p:nvSpPr>
        <p:spPr>
          <a:xfrm>
            <a:off x="1628918" y="146907"/>
            <a:ext cx="5886163" cy="707886"/>
          </a:xfrm>
          <a:prstGeom prst="rect">
            <a:avLst/>
          </a:prstGeom>
          <a:noFill/>
        </p:spPr>
        <p:txBody>
          <a:bodyPr wrap="none" rtlCol="0">
            <a:spAutoFit/>
          </a:bodyPr>
          <a:lstStyle/>
          <a:p>
            <a:r>
              <a:rPr lang="en-US" sz="4000" b="1" dirty="0" smtClean="0"/>
              <a:t>What are wicked problems</a:t>
            </a:r>
            <a:endParaRPr lang="en-US" sz="4000" b="1" dirty="0"/>
          </a:p>
        </p:txBody>
      </p:sp>
    </p:spTree>
    <p:extLst>
      <p:ext uri="{BB962C8B-B14F-4D97-AF65-F5344CB8AC3E}">
        <p14:creationId xmlns:p14="http://schemas.microsoft.com/office/powerpoint/2010/main" val="1809922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9211" y="223304"/>
            <a:ext cx="8991600" cy="871329"/>
          </a:xfrm>
          <a:prstGeom prst="rect">
            <a:avLst/>
          </a:prstGeom>
        </p:spPr>
        <p:txBody>
          <a:bodyPr wrap="square">
            <a:spAutoFit/>
          </a:bodyPr>
          <a:lstStyle/>
          <a:p>
            <a:pPr algn="ctr"/>
            <a:r>
              <a:rPr lang="en-US" sz="5062" b="1" dirty="0" smtClean="0">
                <a:latin typeface="Calibri" panose="020F0502020204030204" pitchFamily="34" charset="0"/>
                <a:ea typeface="Calibri" panose="020F0502020204030204" pitchFamily="34" charset="0"/>
                <a:cs typeface="Times New Roman" panose="02020603050405020304" pitchFamily="18" charset="0"/>
              </a:rPr>
              <a:t>Examples of </a:t>
            </a:r>
            <a:r>
              <a:rPr lang="en-US" sz="5062" b="1" dirty="0" smtClean="0">
                <a:latin typeface="Calibri" panose="020F0502020204030204" pitchFamily="34" charset="0"/>
                <a:cs typeface="Times New Roman" panose="02020603050405020304" pitchFamily="18" charset="0"/>
              </a:rPr>
              <a:t>Wicked Problems</a:t>
            </a:r>
            <a:endParaRPr lang="en-US" sz="5062" dirty="0"/>
          </a:p>
        </p:txBody>
      </p:sp>
      <p:sp>
        <p:nvSpPr>
          <p:cNvPr id="6" name="TextBox 5"/>
          <p:cNvSpPr txBox="1"/>
          <p:nvPr/>
        </p:nvSpPr>
        <p:spPr>
          <a:xfrm>
            <a:off x="454699" y="3443282"/>
            <a:ext cx="1785489" cy="523220"/>
          </a:xfrm>
          <a:prstGeom prst="rect">
            <a:avLst/>
          </a:prstGeom>
          <a:solidFill>
            <a:schemeClr val="bg1"/>
          </a:solidFill>
          <a:ln w="25400">
            <a:solidFill>
              <a:schemeClr val="tx1"/>
            </a:solidFill>
          </a:ln>
        </p:spPr>
        <p:txBody>
          <a:bodyPr wrap="none" rtlCol="0">
            <a:spAutoFit/>
          </a:bodyPr>
          <a:lstStyle/>
          <a:p>
            <a:pPr algn="ctr"/>
            <a:r>
              <a:rPr lang="en-US" sz="2800" b="1" dirty="0" smtClean="0"/>
              <a:t>Pandemics</a:t>
            </a:r>
            <a:endParaRPr lang="en-US" sz="2800" b="1" dirty="0"/>
          </a:p>
        </p:txBody>
      </p:sp>
      <p:sp>
        <p:nvSpPr>
          <p:cNvPr id="21" name="TextBox 20"/>
          <p:cNvSpPr txBox="1"/>
          <p:nvPr/>
        </p:nvSpPr>
        <p:spPr>
          <a:xfrm>
            <a:off x="5233838" y="4456356"/>
            <a:ext cx="2699778" cy="954107"/>
          </a:xfrm>
          <a:prstGeom prst="rect">
            <a:avLst/>
          </a:prstGeom>
          <a:solidFill>
            <a:schemeClr val="bg1"/>
          </a:solidFill>
          <a:ln w="25400">
            <a:solidFill>
              <a:schemeClr val="tx1"/>
            </a:solidFill>
          </a:ln>
        </p:spPr>
        <p:txBody>
          <a:bodyPr wrap="none" rtlCol="0">
            <a:spAutoFit/>
          </a:bodyPr>
          <a:lstStyle/>
          <a:p>
            <a:pPr algn="ctr"/>
            <a:r>
              <a:rPr lang="en-US" sz="2800" b="1" dirty="0" smtClean="0"/>
              <a:t>Global Climate</a:t>
            </a:r>
          </a:p>
          <a:p>
            <a:pPr algn="ctr"/>
            <a:r>
              <a:rPr lang="en-US" sz="2800" b="1" dirty="0" smtClean="0"/>
              <a:t>Change</a:t>
            </a:r>
            <a:endParaRPr lang="en-US" sz="2800" b="1" dirty="0"/>
          </a:p>
        </p:txBody>
      </p:sp>
      <p:sp>
        <p:nvSpPr>
          <p:cNvPr id="22" name="TextBox 21"/>
          <p:cNvSpPr txBox="1"/>
          <p:nvPr/>
        </p:nvSpPr>
        <p:spPr>
          <a:xfrm>
            <a:off x="454699" y="2286198"/>
            <a:ext cx="1888914" cy="523220"/>
          </a:xfrm>
          <a:prstGeom prst="rect">
            <a:avLst/>
          </a:prstGeom>
          <a:solidFill>
            <a:schemeClr val="bg1"/>
          </a:solidFill>
          <a:ln w="25400">
            <a:solidFill>
              <a:schemeClr val="tx1"/>
            </a:solidFill>
          </a:ln>
        </p:spPr>
        <p:txBody>
          <a:bodyPr wrap="none" rtlCol="0">
            <a:spAutoFit/>
          </a:bodyPr>
          <a:lstStyle/>
          <a:p>
            <a:pPr algn="ctr"/>
            <a:r>
              <a:rPr lang="en-US" sz="2800" b="1" dirty="0" smtClean="0"/>
              <a:t>Healthcare </a:t>
            </a:r>
            <a:endParaRPr lang="en-US" sz="2800" b="1" dirty="0"/>
          </a:p>
        </p:txBody>
      </p:sp>
      <p:sp>
        <p:nvSpPr>
          <p:cNvPr id="23" name="TextBox 22"/>
          <p:cNvSpPr txBox="1"/>
          <p:nvPr/>
        </p:nvSpPr>
        <p:spPr>
          <a:xfrm>
            <a:off x="2844783" y="3145750"/>
            <a:ext cx="3479286" cy="523220"/>
          </a:xfrm>
          <a:prstGeom prst="rect">
            <a:avLst/>
          </a:prstGeom>
          <a:solidFill>
            <a:schemeClr val="bg1"/>
          </a:solidFill>
          <a:ln w="25400">
            <a:solidFill>
              <a:schemeClr val="tx1"/>
            </a:solidFill>
          </a:ln>
        </p:spPr>
        <p:txBody>
          <a:bodyPr wrap="none" rtlCol="0">
            <a:spAutoFit/>
          </a:bodyPr>
          <a:lstStyle/>
          <a:p>
            <a:pPr algn="ctr"/>
            <a:r>
              <a:rPr lang="en-US" sz="2800" b="1" dirty="0" smtClean="0"/>
              <a:t>Urban Water Systems </a:t>
            </a:r>
            <a:endParaRPr lang="en-US" sz="2800" b="1" dirty="0"/>
          </a:p>
        </p:txBody>
      </p:sp>
      <p:sp>
        <p:nvSpPr>
          <p:cNvPr id="24" name="TextBox 23"/>
          <p:cNvSpPr txBox="1"/>
          <p:nvPr/>
        </p:nvSpPr>
        <p:spPr>
          <a:xfrm>
            <a:off x="2907736" y="1650324"/>
            <a:ext cx="3328527" cy="523220"/>
          </a:xfrm>
          <a:prstGeom prst="rect">
            <a:avLst/>
          </a:prstGeom>
          <a:solidFill>
            <a:schemeClr val="bg1"/>
          </a:solidFill>
          <a:ln w="25400">
            <a:solidFill>
              <a:schemeClr val="tx1"/>
            </a:solidFill>
          </a:ln>
        </p:spPr>
        <p:txBody>
          <a:bodyPr wrap="square" rtlCol="0">
            <a:spAutoFit/>
          </a:bodyPr>
          <a:lstStyle/>
          <a:p>
            <a:pPr algn="ctr"/>
            <a:r>
              <a:rPr lang="en-US" sz="2800" b="1" dirty="0" smtClean="0"/>
              <a:t>Food-Water-Energy </a:t>
            </a:r>
            <a:endParaRPr lang="en-US" sz="2800" b="1" dirty="0"/>
          </a:p>
        </p:txBody>
      </p:sp>
      <p:sp>
        <p:nvSpPr>
          <p:cNvPr id="25" name="TextBox 24"/>
          <p:cNvSpPr txBox="1"/>
          <p:nvPr/>
        </p:nvSpPr>
        <p:spPr>
          <a:xfrm>
            <a:off x="6308967" y="2286375"/>
            <a:ext cx="2561022" cy="523220"/>
          </a:xfrm>
          <a:prstGeom prst="rect">
            <a:avLst/>
          </a:prstGeom>
          <a:solidFill>
            <a:schemeClr val="bg1"/>
          </a:solidFill>
          <a:ln w="25400">
            <a:solidFill>
              <a:schemeClr val="tx1"/>
            </a:solidFill>
          </a:ln>
        </p:spPr>
        <p:txBody>
          <a:bodyPr wrap="none" rtlCol="0">
            <a:spAutoFit/>
          </a:bodyPr>
          <a:lstStyle/>
          <a:p>
            <a:pPr algn="ctr"/>
            <a:r>
              <a:rPr lang="en-US" sz="2800" b="1" dirty="0" smtClean="0"/>
              <a:t>Natural Hazards</a:t>
            </a:r>
            <a:endParaRPr lang="en-US" sz="2800" b="1" dirty="0"/>
          </a:p>
        </p:txBody>
      </p:sp>
      <p:sp>
        <p:nvSpPr>
          <p:cNvPr id="16" name="TextBox 15"/>
          <p:cNvSpPr txBox="1"/>
          <p:nvPr/>
        </p:nvSpPr>
        <p:spPr>
          <a:xfrm>
            <a:off x="1810095" y="4536123"/>
            <a:ext cx="2195281" cy="523220"/>
          </a:xfrm>
          <a:prstGeom prst="rect">
            <a:avLst/>
          </a:prstGeom>
          <a:solidFill>
            <a:schemeClr val="bg1"/>
          </a:solidFill>
          <a:ln w="25400">
            <a:solidFill>
              <a:schemeClr val="tx1"/>
            </a:solidFill>
          </a:ln>
        </p:spPr>
        <p:txBody>
          <a:bodyPr wrap="none" rtlCol="0">
            <a:spAutoFit/>
          </a:bodyPr>
          <a:lstStyle/>
          <a:p>
            <a:r>
              <a:rPr lang="en-US" sz="2800" b="1" dirty="0" smtClean="0"/>
              <a:t>Sustainability</a:t>
            </a:r>
            <a:endParaRPr lang="en-US" sz="2800" b="1" dirty="0"/>
          </a:p>
        </p:txBody>
      </p:sp>
      <p:sp>
        <p:nvSpPr>
          <p:cNvPr id="14" name="TextBox 13"/>
          <p:cNvSpPr txBox="1"/>
          <p:nvPr/>
        </p:nvSpPr>
        <p:spPr>
          <a:xfrm>
            <a:off x="6866230" y="3335371"/>
            <a:ext cx="1659943" cy="523220"/>
          </a:xfrm>
          <a:prstGeom prst="rect">
            <a:avLst/>
          </a:prstGeom>
          <a:solidFill>
            <a:schemeClr val="bg1"/>
          </a:solidFill>
          <a:ln w="25400">
            <a:solidFill>
              <a:schemeClr val="tx1"/>
            </a:solidFill>
          </a:ln>
        </p:spPr>
        <p:txBody>
          <a:bodyPr wrap="none" rtlCol="0">
            <a:spAutoFit/>
          </a:bodyPr>
          <a:lstStyle/>
          <a:p>
            <a:pPr algn="ctr"/>
            <a:r>
              <a:rPr lang="en-US" sz="2800" b="1" dirty="0" smtClean="0"/>
              <a:t>Education</a:t>
            </a:r>
            <a:endParaRPr lang="en-US" sz="2800" b="1" dirty="0"/>
          </a:p>
        </p:txBody>
      </p:sp>
      <p:grpSp>
        <p:nvGrpSpPr>
          <p:cNvPr id="15" name="Group 14"/>
          <p:cNvGrpSpPr/>
          <p:nvPr/>
        </p:nvGrpSpPr>
        <p:grpSpPr>
          <a:xfrm>
            <a:off x="228600" y="5875044"/>
            <a:ext cx="8691622" cy="754356"/>
            <a:chOff x="228600" y="5875044"/>
            <a:chExt cx="8691622" cy="754356"/>
          </a:xfrm>
        </p:grpSpPr>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b="11913"/>
            <a:stretch/>
          </p:blipFill>
          <p:spPr>
            <a:xfrm>
              <a:off x="7848600" y="5875044"/>
              <a:ext cx="1071622" cy="754356"/>
            </a:xfrm>
            <a:prstGeom prst="rect">
              <a:avLst/>
            </a:prstGeom>
            <a:ln w="25400">
              <a:solidFill>
                <a:schemeClr val="tx1"/>
              </a:solidFill>
            </a:ln>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5888182"/>
              <a:ext cx="736779" cy="741218"/>
            </a:xfrm>
            <a:prstGeom prst="rect">
              <a:avLst/>
            </a:prstGeom>
            <a:ln w="25400">
              <a:solidFill>
                <a:schemeClr val="tx1"/>
              </a:solidFill>
            </a:ln>
          </p:spPr>
        </p:pic>
      </p:grpSp>
    </p:spTree>
    <p:extLst>
      <p:ext uri="{BB962C8B-B14F-4D97-AF65-F5344CB8AC3E}">
        <p14:creationId xmlns:p14="http://schemas.microsoft.com/office/powerpoint/2010/main" val="428403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animBg="1"/>
      <p:bldP spid="22" grpId="0" animBg="1"/>
      <p:bldP spid="23" grpId="0" animBg="1"/>
      <p:bldP spid="24" grpId="0" animBg="1"/>
      <p:bldP spid="25" grpId="0" animBg="1"/>
      <p:bldP spid="16"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411" y="4511842"/>
            <a:ext cx="7777000" cy="963913"/>
          </a:xfrm>
        </p:spPr>
        <p:txBody>
          <a:bodyPr anchor="ctr"/>
          <a:lstStyle/>
          <a:p>
            <a:pPr algn="ctr"/>
            <a:r>
              <a:rPr lang="en-US" sz="4800" b="1" dirty="0" smtClean="0">
                <a:solidFill>
                  <a:srgbClr val="C00000"/>
                </a:solidFill>
                <a:latin typeface="Calibri" panose="020F0502020204030204" pitchFamily="34" charset="0"/>
                <a:ea typeface="Tahoma" panose="020B0604030504040204" pitchFamily="34" charset="0"/>
                <a:cs typeface="Tahoma" panose="020B0604030504040204" pitchFamily="34" charset="0"/>
                <a:hlinkClick r:id="rId3"/>
              </a:rPr>
              <a:t>Skills Employers Want</a:t>
            </a:r>
            <a:endParaRPr lang="en-US" sz="4800" b="1" dirty="0">
              <a:latin typeface="Calibri" panose="020F050202020403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1840099" y="526629"/>
            <a:ext cx="5611601" cy="1446550"/>
          </a:xfrm>
          <a:prstGeom prst="rect">
            <a:avLst/>
          </a:prstGeom>
          <a:noFill/>
        </p:spPr>
        <p:txBody>
          <a:bodyPr wrap="none" rtlCol="0">
            <a:spAutoFit/>
          </a:bodyPr>
          <a:lstStyle/>
          <a:p>
            <a:pPr algn="ctr"/>
            <a:r>
              <a:rPr lang="en-US" sz="4400" b="1" u="sng" dirty="0" smtClean="0"/>
              <a:t>Future Intellectual </a:t>
            </a:r>
            <a:r>
              <a:rPr lang="en-US" sz="4400" b="1" u="sng" dirty="0"/>
              <a:t>and </a:t>
            </a:r>
            <a:endParaRPr lang="en-US" sz="4400" b="1" u="sng" dirty="0" smtClean="0"/>
          </a:p>
          <a:p>
            <a:pPr algn="ctr"/>
            <a:r>
              <a:rPr lang="en-US" sz="4400" b="1" u="sng" dirty="0" smtClean="0"/>
              <a:t>Workforce Demands </a:t>
            </a:r>
            <a:endParaRPr lang="en-US" sz="4400" b="1" u="sng" dirty="0"/>
          </a:p>
        </p:txBody>
      </p:sp>
      <p:grpSp>
        <p:nvGrpSpPr>
          <p:cNvPr id="8" name="Group 7"/>
          <p:cNvGrpSpPr/>
          <p:nvPr/>
        </p:nvGrpSpPr>
        <p:grpSpPr>
          <a:xfrm>
            <a:off x="228600" y="5875044"/>
            <a:ext cx="8691622" cy="754356"/>
            <a:chOff x="228600" y="5875044"/>
            <a:chExt cx="8691622" cy="754356"/>
          </a:xfrm>
        </p:grpSpPr>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b="11913"/>
            <a:stretch/>
          </p:blipFill>
          <p:spPr>
            <a:xfrm>
              <a:off x="7848600" y="5875044"/>
              <a:ext cx="1071622" cy="754356"/>
            </a:xfrm>
            <a:prstGeom prst="rect">
              <a:avLst/>
            </a:prstGeom>
            <a:ln w="25400">
              <a:solidFill>
                <a:schemeClr val="tx1"/>
              </a:solidFill>
            </a:ln>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5888182"/>
              <a:ext cx="736779" cy="741218"/>
            </a:xfrm>
            <a:prstGeom prst="rect">
              <a:avLst/>
            </a:prstGeom>
            <a:ln w="25400">
              <a:solidFill>
                <a:schemeClr val="tx1"/>
              </a:solidFill>
            </a:ln>
          </p:spPr>
        </p:pic>
      </p:grpSp>
      <p:pic>
        <p:nvPicPr>
          <p:cNvPr id="7"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77435" y="2133600"/>
            <a:ext cx="2189130" cy="2209800"/>
          </a:xfrm>
          <a:prstGeom prst="rect">
            <a:avLst/>
          </a:prstGeom>
          <a:solidFill>
            <a:schemeClr val="bg1"/>
          </a:solidFill>
          <a:ln w="38100">
            <a:solidFill>
              <a:schemeClr val="tx1"/>
            </a:solidFill>
            <a:miter lim="800000"/>
            <a:headEnd/>
            <a:tailEnd/>
          </a:ln>
          <a:effectLst/>
          <a:extLst/>
        </p:spPr>
      </p:pic>
    </p:spTree>
    <p:extLst>
      <p:ext uri="{BB962C8B-B14F-4D97-AF65-F5344CB8AC3E}">
        <p14:creationId xmlns:p14="http://schemas.microsoft.com/office/powerpoint/2010/main" val="231377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5" name="Picture 9"/>
          <p:cNvPicPr>
            <a:picLocks noChangeAspect="1" noChangeArrowheads="1"/>
          </p:cNvPicPr>
          <p:nvPr/>
        </p:nvPicPr>
        <p:blipFill>
          <a:blip r:embed="rId3">
            <a:extLst>
              <a:ext uri="{28A0092B-C50C-407E-A947-70E740481C1C}">
                <a14:useLocalDpi xmlns:a14="http://schemas.microsoft.com/office/drawing/2010/main" val="0"/>
              </a:ext>
            </a:extLst>
          </a:blip>
          <a:srcRect l="1694" r="3032"/>
          <a:stretch>
            <a:fillRect/>
          </a:stretch>
        </p:blipFill>
        <p:spPr bwMode="auto">
          <a:xfrm>
            <a:off x="457200" y="274638"/>
            <a:ext cx="3657600" cy="2027237"/>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6" name="Rectangle 8"/>
          <p:cNvSpPr>
            <a:spLocks noChangeArrowheads="1"/>
          </p:cNvSpPr>
          <p:nvPr/>
        </p:nvSpPr>
        <p:spPr bwMode="auto">
          <a:xfrm>
            <a:off x="427037" y="2744876"/>
            <a:ext cx="8289925" cy="3046988"/>
          </a:xfrm>
          <a:prstGeom prst="rect">
            <a:avLst/>
          </a:prstGeom>
          <a:noFill/>
          <a:ln>
            <a:noFill/>
          </a:ln>
        </p:spPr>
        <p:txBody>
          <a:bodyPr>
            <a:spAutoFit/>
          </a:bodyPr>
          <a:lstStyle>
            <a:lvl1pPr>
              <a:defRPr sz="2000">
                <a:solidFill>
                  <a:schemeClr val="tx1"/>
                </a:solidFill>
                <a:latin typeface="Albertus Extra Bold" charset="0"/>
                <a:ea typeface="ＭＳ Ｐゴシック" pitchFamily="34" charset="-128"/>
              </a:defRPr>
            </a:lvl1pPr>
            <a:lvl2pPr marL="742950" indent="-285750">
              <a:defRPr sz="2000">
                <a:solidFill>
                  <a:schemeClr val="tx1"/>
                </a:solidFill>
                <a:latin typeface="Albertus Extra Bold" charset="0"/>
                <a:ea typeface="ＭＳ Ｐゴシック" pitchFamily="34" charset="-128"/>
              </a:defRPr>
            </a:lvl2pPr>
            <a:lvl3pPr marL="1143000" indent="-228600">
              <a:defRPr sz="2000">
                <a:solidFill>
                  <a:schemeClr val="tx1"/>
                </a:solidFill>
                <a:latin typeface="Albertus Extra Bold" charset="0"/>
                <a:ea typeface="ＭＳ Ｐゴシック" pitchFamily="34" charset="-128"/>
              </a:defRPr>
            </a:lvl3pPr>
            <a:lvl4pPr marL="1600200" indent="-228600">
              <a:defRPr sz="2000">
                <a:solidFill>
                  <a:schemeClr val="tx1"/>
                </a:solidFill>
                <a:latin typeface="Albertus Extra Bold" charset="0"/>
                <a:ea typeface="ＭＳ Ｐゴシック" pitchFamily="34" charset="-128"/>
              </a:defRPr>
            </a:lvl4pPr>
            <a:lvl5pPr marL="2057400" indent="-228600">
              <a:defRPr sz="2000">
                <a:solidFill>
                  <a:schemeClr val="tx1"/>
                </a:solidFill>
                <a:latin typeface="Albertus Extra Bold"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lbertus Extra Bold"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lbertus Extra Bold"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lbertus Extra Bold"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lbertus Extra Bold" charset="0"/>
                <a:ea typeface="ＭＳ Ｐゴシック" pitchFamily="34" charset="-128"/>
              </a:defRPr>
            </a:lvl9pPr>
          </a:lstStyle>
          <a:p>
            <a:pPr>
              <a:defRPr/>
            </a:pPr>
            <a:r>
              <a:rPr lang="en-US" altLang="en-US" sz="2400" b="1" dirty="0" smtClean="0">
                <a:latin typeface="Tahoma" panose="020B0604030504040204" pitchFamily="34" charset="0"/>
                <a:ea typeface="Tahoma" panose="020B0604030504040204" pitchFamily="34" charset="0"/>
                <a:cs typeface="Tahoma" panose="020B0604030504040204" pitchFamily="34" charset="0"/>
              </a:rPr>
              <a:t>The silo effect: </a:t>
            </a:r>
          </a:p>
          <a:p>
            <a:pPr marL="285750" indent="-285750">
              <a:buFont typeface="Arial" panose="020B0604020202020204" pitchFamily="34" charset="0"/>
              <a:buChar char="•"/>
              <a:defRPr/>
            </a:pPr>
            <a:r>
              <a:rPr lang="en-US" altLang="en-US" sz="2400" dirty="0" smtClean="0">
                <a:latin typeface="Tahoma" panose="020B0604030504040204" pitchFamily="34" charset="0"/>
                <a:ea typeface="Tahoma" panose="020B0604030504040204" pitchFamily="34" charset="0"/>
                <a:cs typeface="Tahoma" panose="020B0604030504040204" pitchFamily="34" charset="0"/>
              </a:rPr>
              <a:t>Is an isolation and lack for connectedness of  systems components.</a:t>
            </a:r>
          </a:p>
          <a:p>
            <a:pPr marL="285750" indent="-285750">
              <a:buFont typeface="Arial" panose="020B0604020202020204" pitchFamily="34" charset="0"/>
              <a:buChar char="•"/>
              <a:defRPr/>
            </a:pPr>
            <a:r>
              <a:rPr lang="en-US" altLang="en-US" sz="2400" dirty="0" smtClean="0">
                <a:latin typeface="Tahoma" panose="020B0604030504040204" pitchFamily="34" charset="0"/>
                <a:ea typeface="Tahoma" panose="020B0604030504040204" pitchFamily="34" charset="0"/>
                <a:cs typeface="Tahoma" panose="020B0604030504040204" pitchFamily="34" charset="0"/>
              </a:rPr>
              <a:t>Leads to the inability of anyone within one silo to see the others.</a:t>
            </a:r>
          </a:p>
          <a:p>
            <a:pPr marL="285750" indent="-285750">
              <a:buFont typeface="Arial" panose="020B0604020202020204" pitchFamily="34" charset="0"/>
              <a:buChar char="•"/>
              <a:defRPr/>
            </a:pPr>
            <a:r>
              <a:rPr lang="en-US" altLang="en-US" sz="2400" dirty="0" smtClean="0">
                <a:latin typeface="Tahoma" panose="020B0604030504040204" pitchFamily="34" charset="0"/>
                <a:ea typeface="Tahoma" panose="020B0604030504040204" pitchFamily="34" charset="0"/>
                <a:cs typeface="Tahoma" panose="020B0604030504040204" pitchFamily="34" charset="0"/>
              </a:rPr>
              <a:t>Results in thwarted communication, potential redundancy, wasted energy, wasted resources, internal competition, limitations on collaboration, and, frustration. </a:t>
            </a:r>
          </a:p>
        </p:txBody>
      </p:sp>
      <p:sp>
        <p:nvSpPr>
          <p:cNvPr id="18" name="Text Box 17"/>
          <p:cNvSpPr txBox="1">
            <a:spLocks noChangeArrowheads="1"/>
          </p:cNvSpPr>
          <p:nvPr/>
        </p:nvSpPr>
        <p:spPr bwMode="auto">
          <a:xfrm>
            <a:off x="4572000" y="290579"/>
            <a:ext cx="4326826" cy="230832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000">
                <a:solidFill>
                  <a:schemeClr val="tx1"/>
                </a:solidFill>
                <a:latin typeface="Albertus Extra Bold" charset="0"/>
                <a:ea typeface="ＭＳ Ｐゴシック" pitchFamily="34" charset="-128"/>
              </a:defRPr>
            </a:lvl1pPr>
            <a:lvl2pPr marL="742950" indent="-285750">
              <a:defRPr sz="2000">
                <a:solidFill>
                  <a:schemeClr val="tx1"/>
                </a:solidFill>
                <a:latin typeface="Albertus Extra Bold" charset="0"/>
                <a:ea typeface="ＭＳ Ｐゴシック" pitchFamily="34" charset="-128"/>
              </a:defRPr>
            </a:lvl2pPr>
            <a:lvl3pPr marL="1143000" indent="-228600">
              <a:defRPr sz="2000">
                <a:solidFill>
                  <a:schemeClr val="tx1"/>
                </a:solidFill>
                <a:latin typeface="Albertus Extra Bold" charset="0"/>
                <a:ea typeface="ＭＳ Ｐゴシック" pitchFamily="34" charset="-128"/>
              </a:defRPr>
            </a:lvl3pPr>
            <a:lvl4pPr marL="1600200" indent="-228600">
              <a:defRPr sz="2000">
                <a:solidFill>
                  <a:schemeClr val="tx1"/>
                </a:solidFill>
                <a:latin typeface="Albertus Extra Bold" charset="0"/>
                <a:ea typeface="ＭＳ Ｐゴシック" pitchFamily="34" charset="-128"/>
              </a:defRPr>
            </a:lvl4pPr>
            <a:lvl5pPr marL="2057400" indent="-228600">
              <a:defRPr sz="2000">
                <a:solidFill>
                  <a:schemeClr val="tx1"/>
                </a:solidFill>
                <a:latin typeface="Albertus Extra Bold"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lbertus Extra Bold"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lbertus Extra Bold"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lbertus Extra Bold"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lbertus Extra Bold" charset="0"/>
                <a:ea typeface="ＭＳ Ｐゴシック" pitchFamily="34" charset="-128"/>
              </a:defRPr>
            </a:lvl9pPr>
          </a:lstStyle>
          <a:p>
            <a:pPr algn="ctr" eaLnBrk="1" hangingPunct="1"/>
            <a:r>
              <a:rPr lang="en-US" altLang="en-US" sz="3600" b="1" dirty="0" smtClean="0">
                <a:latin typeface="Tahoma" pitchFamily="34" charset="0"/>
              </a:rPr>
              <a:t>Solving </a:t>
            </a:r>
          </a:p>
          <a:p>
            <a:pPr algn="ctr" eaLnBrk="1" hangingPunct="1"/>
            <a:r>
              <a:rPr lang="en-US" altLang="en-US" sz="3600" b="1" dirty="0" smtClean="0">
                <a:latin typeface="Tahoma" pitchFamily="34" charset="0"/>
              </a:rPr>
              <a:t>Wicked  Problems</a:t>
            </a:r>
          </a:p>
          <a:p>
            <a:pPr algn="ctr" eaLnBrk="1" hangingPunct="1"/>
            <a:r>
              <a:rPr lang="en-US" altLang="en-US" sz="3600" b="1" dirty="0" smtClean="0">
                <a:latin typeface="Tahoma" pitchFamily="34" charset="0"/>
              </a:rPr>
              <a:t>Require </a:t>
            </a:r>
          </a:p>
          <a:p>
            <a:pPr algn="ctr" eaLnBrk="1" hangingPunct="1"/>
            <a:r>
              <a:rPr lang="en-US" altLang="en-US" sz="3600" b="1" dirty="0" smtClean="0">
                <a:latin typeface="Tahoma" pitchFamily="34" charset="0"/>
              </a:rPr>
              <a:t>Silo Busters</a:t>
            </a:r>
            <a:endParaRPr lang="en-US" altLang="en-US" sz="3600" b="1" dirty="0">
              <a:latin typeface="Tahoma" pitchFamily="34" charset="0"/>
            </a:endParaRPr>
          </a:p>
        </p:txBody>
      </p:sp>
      <p:sp>
        <p:nvSpPr>
          <p:cNvPr id="2" name="Rectangle 1"/>
          <p:cNvSpPr/>
          <p:nvPr/>
        </p:nvSpPr>
        <p:spPr>
          <a:xfrm>
            <a:off x="3410212" y="4716803"/>
            <a:ext cx="2083364" cy="304800"/>
          </a:xfrm>
          <a:prstGeom prst="rect">
            <a:avLst/>
          </a:prstGeom>
          <a:solidFill>
            <a:srgbClr val="FFFF00">
              <a:alpha val="5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623094" y="5403773"/>
            <a:ext cx="1828800" cy="297028"/>
          </a:xfrm>
          <a:prstGeom prst="rect">
            <a:avLst/>
          </a:prstGeom>
          <a:solidFill>
            <a:srgbClr val="FFFF00">
              <a:alpha val="5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228600" y="5875044"/>
            <a:ext cx="8691622" cy="754356"/>
            <a:chOff x="228600" y="5875044"/>
            <a:chExt cx="8691622" cy="754356"/>
          </a:xfrm>
        </p:grpSpPr>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b="11913"/>
            <a:stretch/>
          </p:blipFill>
          <p:spPr>
            <a:xfrm>
              <a:off x="7848600" y="5875044"/>
              <a:ext cx="1071622" cy="754356"/>
            </a:xfrm>
            <a:prstGeom prst="rect">
              <a:avLst/>
            </a:prstGeom>
            <a:ln w="25400">
              <a:solidFill>
                <a:schemeClr val="tx1"/>
              </a:solidFill>
            </a:ln>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5888182"/>
              <a:ext cx="736779" cy="741218"/>
            </a:xfrm>
            <a:prstGeom prst="rect">
              <a:avLst/>
            </a:prstGeom>
            <a:ln w="25400">
              <a:solidFill>
                <a:schemeClr val="tx1"/>
              </a:solidFill>
            </a:ln>
          </p:spPr>
        </p:pic>
      </p:grpSp>
    </p:spTree>
    <p:extLst>
      <p:ext uri="{BB962C8B-B14F-4D97-AF65-F5344CB8AC3E}">
        <p14:creationId xmlns:p14="http://schemas.microsoft.com/office/powerpoint/2010/main" val="28433713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P spid="18" grpId="0" animBg="1"/>
      <p:bldP spid="2"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50489" y="1428929"/>
            <a:ext cx="8564478" cy="4036133"/>
          </a:xfrm>
          <a:prstGeom prst="rect">
            <a:avLst/>
          </a:prstGeom>
          <a:ln w="38100">
            <a:solidFill>
              <a:schemeClr val="tx1"/>
            </a:solidFill>
          </a:ln>
        </p:spPr>
      </p:pic>
      <p:sp>
        <p:nvSpPr>
          <p:cNvPr id="5" name="Rectangle 4"/>
          <p:cNvSpPr/>
          <p:nvPr/>
        </p:nvSpPr>
        <p:spPr>
          <a:xfrm>
            <a:off x="418266" y="52437"/>
            <a:ext cx="8307466" cy="1200329"/>
          </a:xfrm>
          <a:prstGeom prst="rect">
            <a:avLst/>
          </a:prstGeom>
        </p:spPr>
        <p:txBody>
          <a:bodyPr wrap="none">
            <a:spAutoFit/>
          </a:bodyPr>
          <a:lstStyle/>
          <a:p>
            <a:pPr algn="ctr"/>
            <a:r>
              <a:rPr lang="en-US" sz="3600" b="1" dirty="0" smtClean="0"/>
              <a:t>Framework: Conceptual Interaction Model</a:t>
            </a:r>
          </a:p>
          <a:p>
            <a:pPr algn="ctr"/>
            <a:r>
              <a:rPr lang="en-US" sz="3600" b="1" dirty="0" smtClean="0"/>
              <a:t>	Pennington 2016 </a:t>
            </a:r>
            <a:endParaRPr lang="en-US" sz="3600" b="1" dirty="0"/>
          </a:p>
        </p:txBody>
      </p:sp>
      <p:sp>
        <p:nvSpPr>
          <p:cNvPr id="2" name="Rectangle 1"/>
          <p:cNvSpPr/>
          <p:nvPr/>
        </p:nvSpPr>
        <p:spPr>
          <a:xfrm>
            <a:off x="374137" y="2529091"/>
            <a:ext cx="5730039" cy="1295400"/>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146373" y="3377799"/>
            <a:ext cx="3886200" cy="400110"/>
          </a:xfrm>
          <a:prstGeom prst="rect">
            <a:avLst/>
          </a:prstGeom>
          <a:solidFill>
            <a:schemeClr val="accent1">
              <a:lumMod val="40000"/>
              <a:lumOff val="60000"/>
              <a:alpha val="84000"/>
            </a:schemeClr>
          </a:solidFill>
        </p:spPr>
        <p:txBody>
          <a:bodyPr wrap="square" rtlCol="0">
            <a:spAutoFit/>
          </a:bodyPr>
          <a:lstStyle/>
          <a:p>
            <a:r>
              <a:rPr lang="en-US" sz="2000" b="1" dirty="0" smtClean="0">
                <a:solidFill>
                  <a:srgbClr val="C00000"/>
                </a:solidFill>
              </a:rPr>
              <a:t>Model of  Model-Based Reasoning</a:t>
            </a:r>
            <a:endParaRPr lang="en-US" sz="2000" b="1" dirty="0">
              <a:solidFill>
                <a:srgbClr val="C00000"/>
              </a:solidFill>
            </a:endParaRPr>
          </a:p>
        </p:txBody>
      </p:sp>
      <p:grpSp>
        <p:nvGrpSpPr>
          <p:cNvPr id="7" name="Group 6"/>
          <p:cNvGrpSpPr/>
          <p:nvPr/>
        </p:nvGrpSpPr>
        <p:grpSpPr>
          <a:xfrm>
            <a:off x="228600" y="5875044"/>
            <a:ext cx="8691622" cy="754356"/>
            <a:chOff x="228600" y="5875044"/>
            <a:chExt cx="8691622" cy="754356"/>
          </a:xfrm>
        </p:grpSpPr>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b="11913"/>
            <a:stretch/>
          </p:blipFill>
          <p:spPr>
            <a:xfrm>
              <a:off x="7848600" y="5875044"/>
              <a:ext cx="1071622" cy="754356"/>
            </a:xfrm>
            <a:prstGeom prst="rect">
              <a:avLst/>
            </a:prstGeom>
            <a:ln w="25400">
              <a:solidFill>
                <a:schemeClr val="tx1"/>
              </a:solidFill>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5888182"/>
              <a:ext cx="736779" cy="741218"/>
            </a:xfrm>
            <a:prstGeom prst="rect">
              <a:avLst/>
            </a:prstGeom>
            <a:ln w="25400">
              <a:solidFill>
                <a:schemeClr val="tx1"/>
              </a:solidFill>
            </a:ln>
          </p:spPr>
        </p:pic>
      </p:grpSp>
      <p:sp>
        <p:nvSpPr>
          <p:cNvPr id="10" name="Oval 9"/>
          <p:cNvSpPr/>
          <p:nvPr/>
        </p:nvSpPr>
        <p:spPr>
          <a:xfrm>
            <a:off x="596989" y="1322823"/>
            <a:ext cx="2029211" cy="66313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882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UIPERSISTENCEDATA" val="MMPROD_UIPERSISTENCEDATA"/>
  <p:tag name="MMPROD_NEXTUNIQUEID" val="10009"/>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NCg0K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NCg0K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g0KDQp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g0KDQo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g0KDQr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NCg0K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DQoNCk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g0KDQp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NCg0K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DQoNCu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DQoNCk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iAg"/>
  <p:tag name="MMPROD_UIDATA" val="&lt;database version=&quot;11.0&quot;&gt;&lt;object type=&quot;1&quot; unique_id=&quot;10001&quot;&gt;&lt;property id=&quot;20141&quot; value=&quot;Gosselin and Bonnstetter SCITS May 2016&quot;/&gt;&lt;property id=&quot;20148&quot; value=&quot;5&quot;/&gt;&lt;property id=&quot;20184&quot; value=&quot;7&quot;/&gt;&lt;property id=&quot;20224&quot; value=&quot;C:\Users\dgosselin2\Desktop\Presentation&quot;/&gt;&lt;property id=&quot;20250&quot; value=&quot;0&quot;/&gt;&lt;property id=&quot;20251&quot; value=&quot;0&quot;/&gt;&lt;property id=&quot;20259&quot; value=&quot;0&quot;/&gt;&lt;property id=&quot;20263&quot; value=&quot;3&quot;/&gt;&lt;property id=&quot;20264&quot; value=&quot;1&quot;/&gt;&lt;object type=&quot;2&quot; unique_id=&quot;10002&quot;&gt;&lt;object type=&quot;3&quot; unique_id=&quot;10005&quot;&gt;&lt;property id=&quot;20148&quot; value=&quot;5&quot;/&gt;&lt;property id=&quot;20300&quot; value=&quot;Slide 18&quot;/&gt;&lt;property id=&quot;20307&quot; value=&quot;491&quot;/&gt;&lt;property id=&quot;20309&quot; value=&quot;-1&quot;/&gt;&lt;/object&gt;&lt;object type=&quot;3&quot; unique_id=&quot;10009&quot;&gt;&lt;property id=&quot;20148&quot; value=&quot;5&quot;/&gt;&lt;property id=&quot;20300&quot; value=&quot;Slide 19&quot;/&gt;&lt;property id=&quot;20307&quot; value=&quot;450&quot;/&gt;&lt;property id=&quot;20309&quot; value=&quot;-1&quot;/&gt;&lt;/object&gt;&lt;object type=&quot;3&quot; unique_id=&quot;10010&quot;&gt;&lt;property id=&quot;20148&quot; value=&quot;5&quot;/&gt;&lt;property id=&quot;20300&quot; value=&quot;Slide 25&quot;/&gt;&lt;property id=&quot;20307&quot; value=&quot;474&quot;/&gt;&lt;property id=&quot;20309&quot; value=&quot;-1&quot;/&gt;&lt;/object&gt;&lt;object type=&quot;3&quot; unique_id=&quot;10014&quot;&gt;&lt;property id=&quot;20148&quot; value=&quot;5&quot;/&gt;&lt;property id=&quot;20300&quot; value=&quot;Slide 27&quot;/&gt;&lt;property id=&quot;20307&quot; value=&quot;459&quot;/&gt;&lt;property id=&quot;20309&quot; value=&quot;-1&quot;/&gt;&lt;/object&gt;&lt;object type=&quot;3&quot; unique_id=&quot;10779&quot;&gt;&lt;property id=&quot;20148&quot; value=&quot;5&quot;/&gt;&lt;property id=&quot;20300&quot; value=&quot;Slide 5&quot;/&gt;&lt;property id=&quot;20307&quot; value=&quot;493&quot;/&gt;&lt;/object&gt;&lt;object type=&quot;3&quot; unique_id=&quot;10780&quot;&gt;&lt;property id=&quot;20148&quot; value=&quot;5&quot;/&gt;&lt;property id=&quot;20300&quot; value=&quot;Slide 6&quot;/&gt;&lt;property id=&quot;20307&quot; value=&quot;494&quot;/&gt;&lt;/object&gt;&lt;object type=&quot;3&quot; unique_id=&quot;10781&quot;&gt;&lt;property id=&quot;20148&quot; value=&quot;5&quot;/&gt;&lt;property id=&quot;20300&quot; value=&quot;Slide 8&quot;/&gt;&lt;property id=&quot;20307&quot; value=&quot;495&quot;/&gt;&lt;/object&gt;&lt;object type=&quot;3&quot; unique_id=&quot;10783&quot;&gt;&lt;property id=&quot;20148&quot; value=&quot;5&quot;/&gt;&lt;property id=&quot;20300&quot; value=&quot;Slide 20&quot;/&gt;&lt;property id=&quot;20307&quot; value=&quot;496&quot;/&gt;&lt;/object&gt;&lt;object type=&quot;3&quot; unique_id=&quot;10787&quot;&gt;&lt;property id=&quot;20148&quot; value=&quot;5&quot;/&gt;&lt;property id=&quot;20300&quot; value=&quot;Slide 38&quot;/&gt;&lt;property id=&quot;20307&quot; value=&quot;504&quot;/&gt;&lt;/object&gt;&lt;object type=&quot;3&quot; unique_id=&quot;11075&quot;&gt;&lt;property id=&quot;20148&quot; value=&quot;5&quot;/&gt;&lt;property id=&quot;20300&quot; value=&quot;Slide 3&quot;/&gt;&lt;property id=&quot;20307&quot; value=&quot;507&quot;/&gt;&lt;/object&gt;&lt;object type=&quot;3&quot; unique_id=&quot;11084&quot;&gt;&lt;property id=&quot;20148&quot; value=&quot;5&quot;/&gt;&lt;property id=&quot;20300&quot; value=&quot;Slide 12&quot;/&gt;&lt;property id=&quot;20307&quot; value=&quot;514&quot;/&gt;&lt;/object&gt;&lt;object type=&quot;3&quot; unique_id=&quot;11347&quot;&gt;&lt;property id=&quot;20148&quot; value=&quot;5&quot;/&gt;&lt;property id=&quot;20300&quot; value=&quot;Slide 14&quot;/&gt;&lt;property id=&quot;20307&quot; value=&quot;515&quot;/&gt;&lt;/object&gt;&lt;object type=&quot;3&quot; unique_id=&quot;12072&quot;&gt;&lt;property id=&quot;20148&quot; value=&quot;5&quot;/&gt;&lt;property id=&quot;20300&quot; value=&quot;Slide 9&quot;/&gt;&lt;property id=&quot;20307&quot; value=&quot;518&quot;/&gt;&lt;/object&gt;&lt;object type=&quot;3&quot; unique_id=&quot;13526&quot;&gt;&lt;property id=&quot;20148&quot; value=&quot;5&quot;/&gt;&lt;property id=&quot;20300&quot; value=&quot;Slide 10&quot;/&gt;&lt;property id=&quot;20307&quot; value=&quot;521&quot;/&gt;&lt;/object&gt;&lt;object type=&quot;3&quot; unique_id=&quot;13528&quot;&gt;&lt;property id=&quot;20148&quot; value=&quot;5&quot;/&gt;&lt;property id=&quot;20300&quot; value=&quot;Slide 24&quot;/&gt;&lt;property id=&quot;20307&quot; value=&quot;525&quot;/&gt;&lt;/object&gt;&lt;object type=&quot;3&quot; unique_id=&quot;13529&quot;&gt;&lt;property id=&quot;20148&quot; value=&quot;5&quot;/&gt;&lt;property id=&quot;20300&quot; value=&quot;Slide 26&quot;/&gt;&lt;property id=&quot;20307&quot; value=&quot;526&quot;/&gt;&lt;/object&gt;&lt;object type=&quot;3&quot; unique_id=&quot;14528&quot;&gt;&lt;property id=&quot;20148&quot; value=&quot;5&quot;/&gt;&lt;property id=&quot;20300&quot; value=&quot;Slide 21&quot;/&gt;&lt;property id=&quot;20307&quot; value=&quot;543&quot;/&gt;&lt;/object&gt;&lt;object type=&quot;3&quot; unique_id=&quot;14529&quot;&gt;&lt;property id=&quot;20148&quot; value=&quot;5&quot;/&gt;&lt;property id=&quot;20300&quot; value=&quot;Slide 39&quot;/&gt;&lt;property id=&quot;20307&quot; value=&quot;544&quot;/&gt;&lt;/object&gt;&lt;object type=&quot;3&quot; unique_id=&quot;14530&quot;&gt;&lt;property id=&quot;20148&quot; value=&quot;5&quot;/&gt;&lt;property id=&quot;20300&quot; value=&quot;Slide 40&quot;/&gt;&lt;property id=&quot;20307&quot; value=&quot;545&quot;/&gt;&lt;/object&gt;&lt;object type=&quot;3&quot; unique_id=&quot;15221&quot;&gt;&lt;property id=&quot;20148&quot; value=&quot;5&quot;/&gt;&lt;property id=&quot;20300&quot; value=&quot;Slide 1 - &amp;quot;Everyone Is Not Like You:  Dispositional Characteristics and the Team Environment Part 1    Dave Gosselin  Director&quot;/&gt;&lt;property id=&quot;20307&quot; value=&quot;548&quot;/&gt;&lt;/object&gt;&lt;object type=&quot;3&quot; unique_id=&quot;15222&quot;&gt;&lt;property id=&quot;20148&quot; value=&quot;5&quot;/&gt;&lt;property id=&quot;20300&quot; value=&quot;Slide 11&quot;/&gt;&lt;property id=&quot;20307&quot; value=&quot;547&quot;/&gt;&lt;/object&gt;&lt;object type=&quot;3&quot; unique_id=&quot;15223&quot;&gt;&lt;property id=&quot;20148&quot; value=&quot;5&quot;/&gt;&lt;property id=&quot;20300&quot; value=&quot;Slide 23&quot;/&gt;&lt;property id=&quot;20307&quot; value=&quot;546&quot;/&gt;&lt;/object&gt;&lt;object type=&quot;3&quot; unique_id=&quot;15510&quot;&gt;&lt;property id=&quot;20148&quot; value=&quot;5&quot;/&gt;&lt;property id=&quot;20300&quot; value=&quot;Slide 4&quot;/&gt;&lt;property id=&quot;20307&quot; value=&quot;551&quot;/&gt;&lt;/object&gt;&lt;object type=&quot;3&quot; unique_id=&quot;15887&quot;&gt;&lt;property id=&quot;20148&quot; value=&quot;5&quot;/&gt;&lt;property id=&quot;20300&quot; value=&quot;Slide 2 - &amp;quot;Pre - Session Reflection (Five-Minute Writing)&amp;quot;&quot;/&gt;&lt;property id=&quot;20307&quot; value=&quot;552&quot;/&gt;&lt;/object&gt;&lt;object type=&quot;3&quot; unique_id=&quot;15888&quot;&gt;&lt;property id=&quot;20148&quot; value=&quot;5&quot;/&gt;&lt;property id=&quot;20300&quot; value=&quot;Slide 7 - &amp;quot;Skills Employers Want&amp;quot;&quot;/&gt;&lt;property id=&quot;20307&quot; value=&quot;554&quot;/&gt;&lt;/object&gt;&lt;object type=&quot;3&quot; unique_id=&quot;16387&quot;&gt;&lt;property id=&quot;20148&quot; value=&quot;5&quot;/&gt;&lt;property id=&quot;20300&quot; value=&quot;Slide 13&quot;/&gt;&lt;property id=&quot;20307&quot; value=&quot;555&quot;/&gt;&lt;/object&gt;&lt;object type=&quot;3&quot; unique_id=&quot;16622&quot;&gt;&lt;property id=&quot;20148&quot; value=&quot;5&quot;/&gt;&lt;property id=&quot;20300&quot; value=&quot;Slide 16&quot;/&gt;&lt;property id=&quot;20307&quot; value=&quot;557&quot;/&gt;&lt;/object&gt;&lt;object type=&quot;3&quot; unique_id=&quot;16623&quot;&gt;&lt;property id=&quot;20148&quot; value=&quot;5&quot;/&gt;&lt;property id=&quot;20300&quot; value=&quot;Slide 15&quot;/&gt;&lt;property id=&quot;20307&quot; value=&quot;558&quot;/&gt;&lt;/object&gt;&lt;object type=&quot;3&quot; unique_id=&quot;16624&quot;&gt;&lt;property id=&quot;20148&quot; value=&quot;5&quot;/&gt;&lt;property id=&quot;20300&quot; value=&quot;Slide 17&quot;/&gt;&lt;property id=&quot;20307&quot; value=&quot;556&quot;/&gt;&lt;/object&gt;&lt;object type=&quot;3&quot; unique_id=&quot;17014&quot;&gt;&lt;property id=&quot;20148&quot; value=&quot;5&quot;/&gt;&lt;property id=&quot;20300&quot; value=&quot;Slide 22&quot;/&gt;&lt;property id=&quot;20307&quot; value=&quot;559&quot;/&gt;&lt;/object&gt;&lt;object type=&quot;3&quot; unique_id=&quot;18664&quot;&gt;&lt;property id=&quot;20148&quot; value=&quot;5&quot;/&gt;&lt;property id=&quot;20300&quot; value=&quot;Slide 28&quot;/&gt;&lt;property id=&quot;20307&quot; value=&quot;564&quot;/&gt;&lt;/object&gt;&lt;object type=&quot;3&quot; unique_id=&quot;18665&quot;&gt;&lt;property id=&quot;20148&quot; value=&quot;5&quot;/&gt;&lt;property id=&quot;20300&quot; value=&quot;Slide 41 - &amp;quot;Post - Session Reflection (Five-Minute Writing)&amp;quot;&quot;/&gt;&lt;property id=&quot;20307&quot; value=&quot;563&quot;/&gt;&lt;/object&gt;&lt;object type=&quot;3&quot; unique_id=&quot;19378&quot;&gt;&lt;property id=&quot;20148&quot; value=&quot;5&quot;/&gt;&lt;property id=&quot;20300&quot; value=&quot;Slide 29&quot;/&gt;&lt;property id=&quot;20307&quot; value=&quot;570&quot;/&gt;&lt;/object&gt;&lt;object type=&quot;3&quot; unique_id=&quot;19379&quot;&gt;&lt;property id=&quot;20148&quot; value=&quot;5&quot;/&gt;&lt;property id=&quot;20300&quot; value=&quot;Slide 30&quot;/&gt;&lt;property id=&quot;20307&quot; value=&quot;565&quot;/&gt;&lt;/object&gt;&lt;object type=&quot;3&quot; unique_id=&quot;19382&quot;&gt;&lt;property id=&quot;20148&quot; value=&quot;5&quot;/&gt;&lt;property id=&quot;20300&quot; value=&quot;Slide 31&quot;/&gt;&lt;property id=&quot;20307&quot; value=&quot;568&quot;/&gt;&lt;/object&gt;&lt;object type=&quot;3&quot; unique_id=&quot;19843&quot;&gt;&lt;property id=&quot;20148&quot; value=&quot;5&quot;/&gt;&lt;property id=&quot;20300&quot; value=&quot;Slide 32 - &amp;quot;Reminder&amp;quot;&quot;/&gt;&lt;property id=&quot;20307&quot; value=&quot;571&quot;/&gt;&lt;/object&gt;&lt;object type=&quot;3&quot; unique_id=&quot;19844&quot;&gt;&lt;property id=&quot;20148&quot; value=&quot;5&quot;/&gt;&lt;property id=&quot;20300&quot; value=&quot;Slide 33&quot;/&gt;&lt;property id=&quot;20307&quot; value=&quot;572&quot;/&gt;&lt;/object&gt;&lt;object type=&quot;3&quot; unique_id=&quot;19845&quot;&gt;&lt;property id=&quot;20148&quot; value=&quot;5&quot;/&gt;&lt;property id=&quot;20300&quot; value=&quot;Slide 34&quot;/&gt;&lt;property id=&quot;20307&quot; value=&quot;573&quot;/&gt;&lt;/object&gt;&lt;object type=&quot;3&quot; unique_id=&quot;19846&quot;&gt;&lt;property id=&quot;20148&quot; value=&quot;5&quot;/&gt;&lt;property id=&quot;20300&quot; value=&quot;Slide 35&quot;/&gt;&lt;property id=&quot;20307&quot; value=&quot;574&quot;/&gt;&lt;/object&gt;&lt;object type=&quot;3&quot; unique_id=&quot;19847&quot;&gt;&lt;property id=&quot;20148&quot; value=&quot;5&quot;/&gt;&lt;property id=&quot;20300&quot; value=&quot;Slide 36 - &amp;quot;Benefits of Assessments Summary&amp;quot;&quot;/&gt;&lt;property id=&quot;20307&quot; value=&quot;576&quot;/&gt;&lt;/object&gt;&lt;object type=&quot;3&quot; unique_id=&quot;20169&quot;&gt;&lt;property id=&quot;20148&quot; value=&quot;5&quot;/&gt;&lt;property id=&quot;20300&quot; value=&quot;Slide 37&quot;/&gt;&lt;property id=&quot;20307&quot; value=&quot;577&quot;/&gt;&lt;/object&gt;&lt;/object&gt;&lt;object type=&quot;8&quot; unique_id=&quot;10074&quot;&gt;&lt;/object&gt;&lt;object type=&quot;10&quot; unique_id=&quot;10371&quot;&gt;&lt;object type=&quot;11&quot; unique_id=&quot;10372&quot;&gt;&lt;/object&gt;&lt;/object&gt;&lt;object type=&quot;4&quot; unique_id=&quot;10373&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gosselin2\Desktop\Presentation\data\asimages\{844C6EF0-8A44-490A-B340-89F4EC7BB8B8}_8.png&quot;/&gt;&lt;left val=&quot;98&quot;/&gt;&lt;top val=&quot;4&quot;/&gt;&lt;width val=&quot;523&quot;/&gt;&lt;height val=&quot;112&quot;/&gt;&lt;hasText val=&quot;1&quot;/&gt;&lt;/Image&gt;&lt;/ThreeDShapeInfo&gt;"/>
  <p:tag name="PRESENTER_SHAPETEXTINFO" val="&lt;ShapeTextInfo&gt;&lt;TableIndex row=&quot;-1&quot; col=&quot;-1&quot;&gt;&lt;linesCount val=&quot;2&quot;/&gt;&lt;lineCharCount val=&quot;18&quot;/&gt;&lt;lineCharCount val=&quot;24&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gosselin2\Desktop\Presentation\data\asimages\{A47B79E3-0A59-438F-AC27-D72D0173A98A}_8.png&quot;/&gt;&lt;left val=&quot;5&quot;/&gt;&lt;top val=&quot;106&quot;/&gt;&lt;width val=&quot;231&quot;/&gt;&lt;height val=&quot;362&quot;/&gt;&lt;hasText val=&quot;1&quot;/&gt;&lt;/Image&gt;&lt;/ThreeDShapeInfo&gt;"/>
  <p:tag name="PRESENTER_SHAPETEXTINFO" val="&lt;ShapeTextInfo&gt;&lt;TableIndex row=&quot;-1&quot; col=&quot;-1&quot;&gt;&lt;linesCount val=&quot;10&quot;/&gt;&lt;lineCharCount val=&quot;11&quot;/&gt;&lt;lineCharCount val=&quot;8&quot;/&gt;&lt;lineCharCount val=&quot;12&quot;/&gt;&lt;lineCharCount val=&quot;4&quot;/&gt;&lt;lineCharCount val=&quot;11&quot;/&gt;&lt;lineCharCount val=&quot;8&quot;/&gt;&lt;lineCharCount val=&quot;15&quot;/&gt;&lt;lineCharCount val=&quot;15&quot;/&gt;&lt;lineCharCount val=&quot;11&quot;/&gt;&lt;lineCharCount val=&quot;13&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gosselin2\Desktop\Presentation\data\asimages\{C7BED64F-CEE7-44AE-B619-1EB4C15C0226}_8.png&quot;/&gt;&lt;left val=&quot;236&quot;/&gt;&lt;top val=&quot;174&quot;/&gt;&lt;width val=&quot;87&quot;/&gt;&lt;height val=&quot;299&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gosselin2\Desktop\Presentation\data\asimages\{A98355EB-073D-447E-A113-A0B016163120}_8.png&quot;/&gt;&lt;left val=&quot;337&quot;/&gt;&lt;top val=&quot;233&quot;/&gt;&lt;width val=&quot;136&quot;/&gt;&lt;height val=&quot;72&quot;/&gt;&lt;hasText val=&quot;1&quot;/&gt;&lt;/Image&gt;&lt;/ThreeDShapeInfo&gt;"/>
  <p:tag name="PRESENTER_SHAPETEXTINFO" val="&lt;ShapeTextInfo&gt;&lt;TableIndex row=&quot;-1&quot; col=&quot;-1&quot;&gt;&lt;linesCount val=&quot;2&quot;/&gt;&lt;lineCharCount val=&quot;1&quot;/&gt;&lt;lineCharCount val=&quot;9&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gosselin2\Desktop\Presentation\data\asimages\{F751B3B7-CA70-40D0-AB12-05553FE92C1B}_8.png&quot;/&gt;&lt;left val=&quot;343&quot;/&gt;&lt;top val=&quot;379&quot;/&gt;&lt;width val=&quot;107&quot;/&gt;&lt;height val=&quot;48&quot;/&gt;&lt;hasText val=&quot;1&quot;/&gt;&lt;/Image&gt;&lt;/ThreeDShapeInfo&gt;"/>
  <p:tag name="PRESENTER_SHAPETEXTINFO" val="&lt;ShapeTextInfo&gt;&lt;TableIndex row=&quot;-1&quot; col=&quot;-1&quot;&gt;&lt;linesCount val=&quot;1&quot;/&gt;&lt;lineCharCount val=&quot;7&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gosselin2\Desktop\Presentation\data\asimages\{D483ABD4-B647-499C-A1F0-75357A20BD31}_8.png&quot;/&gt;&lt;left val=&quot;216&quot;/&gt;&lt;top val=&quot;83&quot;/&gt;&lt;width val=&quot;187&quot;/&gt;&lt;height val=&quot;93&quot;/&gt;&lt;hasText val=&quot;1&quot;/&gt;&lt;/Image&gt;&lt;/ThreeDShapeInfo&gt;"/>
  <p:tag name="PRESENTER_SHAPETEXTINFO" val="&lt;ShapeTextInfo&gt;&lt;TableIndex row=&quot;-1&quot; col=&quot;-1&quot;&gt;&lt;linesCount val=&quot;2&quot;/&gt;&lt;lineCharCount val=&quot;12&quot;/&gt;&lt;lineCharCount val=&quot;9&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99AB921E-D53E-4B3C-A0F1-16B57D7F5A72}&quot;/&gt;&lt;isInvalidForFieldText val=&quot;0&quot;/&gt;&lt;Image&gt;&lt;filename val=&quot;C:\Users\dgosselin2\Desktop\Presentation\data\asimages\{99AB921E-D53E-4B3C-A0F1-16B57D7F5A72}_8.png&quot;/&gt;&lt;left val=&quot;365&quot;/&gt;&lt;top val=&quot;110&quot;/&gt;&lt;width val=&quot;206&quot;/&gt;&lt;height val=&quot;141&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HTML_SHAPEINFO" val="&lt;SlideThumbPath val=&quot;Slide1.PNG&quot;/&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HTML_SHAPEINFO" val="&lt;SlideThumbPath val=&quot;Slide12.PNG&quot;/&gt;"/>
</p:tagLst>
</file>

<file path=ppt/tags/tag2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gosselin2\Desktop\Presentation\data\asimages\{803A3FE0-2A1F-4A2A-A5B3-B956E2F80854}_12.png&quot;/&gt;&lt;left val=&quot;108&quot;/&gt;&lt;top val=&quot;22&quot;/&gt;&lt;width val=&quot;503&quot;/&gt;&lt;height val=&quot;60&quot;/&gt;&lt;hasText val=&quot;1&quot;/&gt;&lt;/Image&gt;&lt;/ThreeDShapeInfo&gt;"/>
  <p:tag name="PRESENTER_SHAPETEXTINFO" val="&lt;ShapeTextInfo&gt;&lt;TableIndex row=&quot;-1&quot; col=&quot;-1&quot;&gt;&lt;linesCount val=&quot;1&quot;/&gt;&lt;lineCharCount val=&quot;31&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gosselin2\Desktop\Presentation\data\asimages\{7C076E60-D79A-4CEB-B948-937F6F712792}_10.png&quot;/&gt;&lt;left val=&quot;7&quot;/&gt;&lt;top val=&quot;42&quot;/&gt;&lt;width val=&quot;705&quot;/&gt;&lt;height val=&quot;60&quot;/&gt;&lt;hasText val=&quot;1&quot;/&gt;&lt;/Image&gt;&lt;/ThreeDShapeInfo&gt;"/>
  <p:tag name="PRESENTER_SHAPETEXTINFO" val="&lt;ShapeTextInfo&gt;&lt;TableIndex row=&quot;-1&quot; col=&quot;-1&quot;&gt;&lt;linesCount val=&quot;1&quot;/&gt;&lt;lineCharCount val=&quot;45&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HTML_SHAPEINFO" val="&lt;SlideThumbPath val=&quot;Slide12.PNG&quot;/&gt;"/>
</p:tagLst>
</file>

<file path=ppt/tags/tag2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gosselin2\Desktop\Presentation\data\asimages\{803A3FE0-2A1F-4A2A-A5B3-B956E2F80854}_12.png&quot;/&gt;&lt;left val=&quot;108&quot;/&gt;&lt;top val=&quot;22&quot;/&gt;&lt;width val=&quot;503&quot;/&gt;&lt;height val=&quot;60&quot;/&gt;&lt;hasText val=&quot;1&quot;/&gt;&lt;/Image&gt;&lt;/ThreeDShapeInfo&gt;"/>
  <p:tag name="PRESENTER_SHAPETEXTINFO" val="&lt;ShapeTextInfo&gt;&lt;TableIndex row=&quot;-1&quot; col=&quot;-1&quot;&gt;&lt;linesCount val=&quot;1&quot;/&gt;&lt;lineCharCount val=&quot;31&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gosselin2\Desktop\Presentation\data\asimages\{7C076E60-D79A-4CEB-B948-937F6F712792}_10.png&quot;/&gt;&lt;left val=&quot;7&quot;/&gt;&lt;top val=&quot;42&quot;/&gt;&lt;width val=&quot;705&quot;/&gt;&lt;height val=&quot;60&quot;/&gt;&lt;hasText val=&quot;1&quot;/&gt;&lt;/Image&gt;&lt;/ThreeDShapeInfo&gt;"/>
  <p:tag name="PRESENTER_SHAPETEXTINFO" val="&lt;ShapeTextInfo&gt;&lt;TableIndex row=&quot;-1&quot; col=&quot;-1&quot;&gt;&lt;linesCount val=&quot;1&quot;/&gt;&lt;lineCharCount val=&quot;45&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HTML_SHAPEINFO" val="&lt;SlideThumbPath val=&quot;Slide15.PNG&quot;/&gt;"/>
</p:tagLst>
</file>

<file path=ppt/tags/tag2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gosselin2\Desktop\Presentation\data\asimages\{35B61A77-9CBB-4CF3-8DD0-13AF3E884F27}_15.png&quot;/&gt;&lt;left val=&quot;169&quot;/&gt;&lt;top val=&quot;52&quot;/&gt;&lt;width val=&quot;384&quot;/&gt;&lt;height val=&quot;60&quot;/&gt;&lt;hasText val=&quot;1&quot;/&gt;&lt;/Image&gt;&lt;/ThreeDShapeInfo&gt;"/>
  <p:tag name="PRESENTER_SHAPETEXTINFO" val="&lt;ShapeTextInfo&gt;&lt;TableIndex row=&quot;-1&quot; col=&quot;-1&quot;&gt;&lt;linesCount val=&quot;1&quot;/&gt;&lt;lineCharCount val=&quot;23&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gosselin2\Desktop\Presentation\data\asimages\{17CBA0E6-57DB-463F-9ACF-D6B0E3AFAC08}_15.png&quot;/&gt;&lt;left val=&quot;120&quot;/&gt;&lt;top val=&quot;8&quot;/&gt;&lt;width val=&quot;503&quot;/&gt;&lt;height val=&quot;59&quot;/&gt;&lt;hasText val=&quot;1&quot;/&gt;&lt;/Image&gt;&lt;/ThreeDShapeInfo&gt;"/>
  <p:tag name="PRESENTER_SHAPETEXTINFO" val="&lt;ShapeTextInfo&gt;&lt;TableIndex row=&quot;-1&quot; col=&quot;-1&quot;&gt;&lt;linesCount val=&quot;1&quot;/&gt;&lt;lineCharCount val=&quot;3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gosselin2\Desktop\Presentation\data\asimages\{7106F90F-FFE8-4D25-BF9F-D7C346A03C2B}_1.png&quot;/&gt;&lt;left val=&quot;6&quot;/&gt;&lt;top val=&quot;124&quot;/&gt;&lt;width val=&quot;699&quot;/&gt;&lt;height val=&quot;378&quot;/&gt;&lt;hasText val=&quot;1&quot;/&gt;&lt;/Image&gt;&lt;/ThreeDShapeInfo&gt;"/>
  <p:tag name="PRESENTER_SHAPETEXTINFO" val="&lt;ShapeTextInfo&gt;&lt;TableIndex row=&quot;-1&quot; col=&quot;-1&quot;&gt;&lt;linesCount val=&quot;11&quot;/&gt;&lt;lineCharCount val=&quot;44&quot;/&gt;&lt;lineCharCount val=&quot;44&quot;/&gt;&lt;lineCharCount val=&quot;43&quot;/&gt;&lt;lineCharCount val=&quot;1&quot;/&gt;&lt;lineCharCount val=&quot;24&quot;/&gt;&lt;lineCharCount val=&quot;22&quot;/&gt;&lt;lineCharCount val=&quot;31&quot;/&gt;&lt;lineCharCount val=&quot;1&quot;/&gt;&lt;lineCharCount val=&quot;55&quot;/&gt;&lt;lineCharCount val=&quot;49&quot;/&gt;&lt;lineCharCount val=&quot;3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gosselin2\Desktop\Presentation\data\asimages\{DCD3ADA9-D561-4A6A-B6EC-5B13A7F4A537}_15.png&quot;/&gt;&lt;left val=&quot;558&quot;/&gt;&lt;top val=&quot;102&quot;/&gt;&lt;width val=&quot;157&quot;/&gt;&lt;height val=&quot;109&quot;/&gt;&lt;hasText val=&quot;1&quot;/&gt;&lt;/Image&gt;&lt;/ThreeDShapeInfo&gt;"/>
  <p:tag name="PRESENTER_SHAPETEXTINFO" val="&lt;ShapeTextInfo&gt;&lt;TableIndex row=&quot;-1&quot; col=&quot;-1&quot;&gt;&lt;linesCount val=&quot;3&quot;/&gt;&lt;lineCharCount val=&quot;9&quot;/&gt;&lt;lineCharCount val=&quot;2&quot;/&gt;&lt;lineCharCount val=&quot;1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gosselin2\Desktop\Presentation\data\asimages\{4704A56F-311E-498D-AE5D-F6EE65E0D651}_15.png&quot;/&gt;&lt;left val=&quot;-7&quot;/&gt;&lt;top val=&quot;382&quot;/&gt;&lt;width val=&quot;172&quot;/&gt;&lt;height val=&quot;80&quot;/&gt;&lt;hasText val=&quot;1&quot;/&gt;&lt;/Image&gt;&lt;/ThreeDShapeInfo&gt;"/>
  <p:tag name="PRESENTER_SHAPETEXTINFO" val="&lt;ShapeTextInfo&gt;&lt;TableIndex row=&quot;-1&quot; col=&quot;-1&quot;&gt;&lt;linesCount val=&quot;2&quot;/&gt;&lt;lineCharCount val=&quot;11&quot;/&gt;&lt;lineCharCount val=&quot;11&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gosselin2\Desktop\Presentation\data\asimages\{7E648DF2-AF2B-4CA4-934F-FC7B7283F7E6}_15.png&quot;/&gt;&lt;left val=&quot;569&quot;/&gt;&lt;top val=&quot;382&quot;/&gt;&lt;width val=&quot;135&quot;/&gt;&lt;height val=&quot;80&quot;/&gt;&lt;hasText val=&quot;1&quot;/&gt;&lt;/Image&gt;&lt;/ThreeDShapeInfo&gt;"/>
  <p:tag name="PRESENTER_SHAPETEXTINFO" val="&lt;ShapeTextInfo&gt;&lt;TableIndex row=&quot;-1&quot; col=&quot;-1&quot;&gt;&lt;linesCount val=&quot;2&quot;/&gt;&lt;lineCharCount val=&quot;10&quot;/&gt;&lt;lineCharCount val=&quot;6&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gosselin2\Desktop\Presentation\data\asimages\{919FB80B-B24D-4A6D-8655-21F135AD601F}_15.png&quot;/&gt;&lt;left val=&quot;-6&quot;/&gt;&lt;top val=&quot;102&quot;/&gt;&lt;width val=&quot;165&quot;/&gt;&lt;height val=&quot;109&quot;/&gt;&lt;hasText val=&quot;1&quot;/&gt;&lt;/Image&gt;&lt;/ThreeDShapeInfo&gt;"/>
  <p:tag name="PRESENTER_SHAPETEXTINFO" val="&lt;ShapeTextInfo&gt;&lt;TableIndex row=&quot;-1&quot; col=&quot;-1&quot;&gt;&lt;linesCount val=&quot;3&quot;/&gt;&lt;lineCharCount val=&quot;11&quot;/&gt;&lt;lineCharCount val=&quot;2&quot;/&gt;&lt;lineCharCount val=&quot;1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gosselin2\Desktop\Presentation\data\asimages\{E0AB89B5-1161-4D4A-BFFD-53FF8CBD1B73}_15.png&quot;/&gt;&lt;left val=&quot;0&quot;/&gt;&lt;top val=&quot;207&quot;/&gt;&lt;width val=&quot;159&quot;/&gt;&lt;height val=&quot;80&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quot;/&gt;&lt;lineCharCount val=&quot;8&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HTML_SHAPEINFO" val="&lt;SlideThumbPath val=&quot;Slide18.PNG&quot;/&gt;"/>
</p:tagLst>
</file>

<file path=ppt/tags/tag3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gosselin2\Desktop\Presentation\data\asimages\{BC198B5C-3B60-4B35-9E45-1C1E0C4E0CEB}_18.png&quot;/&gt;&lt;left val=&quot;110&quot;/&gt;&lt;top val=&quot;5&quot;/&gt;&lt;width val=&quot;503&quot;/&gt;&lt;height val=&quot;60&quot;/&gt;&lt;hasText val=&quot;1&quot;/&gt;&lt;/Image&gt;&lt;/ThreeDShapeInfo&gt;"/>
  <p:tag name="PRESENTER_SHAPETEXTINFO" val="&lt;ShapeTextInfo&gt;&lt;TableIndex row=&quot;-1&quot; col=&quot;-1&quot;&gt;&lt;linesCount val=&quot;1&quot;/&gt;&lt;lineCharCount val=&quot;31&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gosselin2\Desktop\Presentation\data\asimages\{D1F05E32-9860-486E-AC8B-949A41AF702E}_18.png&quot;/&gt;&lt;left val=&quot;345&quot;/&gt;&lt;top val=&quot;330&quot;/&gt;&lt;width val=&quot;204&quot;/&gt;&lt;height val=&quot;127&quot;/&gt;&lt;hasText val=&quot;1&quot;/&gt;&lt;/Image&gt;&lt;/ThreeDShapeInfo&gt;"/>
  <p:tag name="PRESENTER_SHAPETEXTINFO" val="&lt;ShapeTextInfo&gt;&lt;TableIndex row=&quot;-1&quot; col=&quot;-1&quot;&gt;&lt;linesCount val=&quot;3&quot;/&gt;&lt;lineCharCount val=&quot;10&quot;/&gt;&lt;lineCharCount val=&quot;11&quot;/&gt;&lt;lineCharCount val=&quot;11&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HTML_SHAPEINFO" val="&lt;SlideThumbPath val=&quot;Slide20.PNG&quot;/&gt;"/>
</p:tagLst>
</file>

<file path=ppt/tags/tag4.xml><?xml version="1.0" encoding="utf-8"?>
<p:tagLst xmlns:a="http://schemas.openxmlformats.org/drawingml/2006/main" xmlns:r="http://schemas.openxmlformats.org/officeDocument/2006/relationships" xmlns:p="http://schemas.openxmlformats.org/presentationml/2006/main">
  <p:tag name="HTML_SHAPEINFO" val="&lt;SlideThumbPath val=&quot;Slide3.PNG&quot;/&gt;"/>
</p:tagLst>
</file>

<file path=ppt/tags/tag4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gosselin2\Desktop\Presentation\data\asimages\{708FA716-8F4D-44CF-8BF7-37A1E4A8372F}_20.png&quot;/&gt;&lt;left val=&quot;-1&quot;/&gt;&lt;top val=&quot;69&quot;/&gt;&lt;width val=&quot;285&quot;/&gt;&lt;height val=&quot;103&quot;/&gt;&lt;hasText val=&quot;1&quot;/&gt;&lt;/Image&gt;&lt;/ThreeDShapeInfo&gt;"/>
  <p:tag name="PRESENTER_SHAPETEXTINFO" val="&lt;ShapeTextInfo&gt;&lt;TableIndex row=&quot;-1&quot; col=&quot;-1&quot;&gt;&lt;linesCount val=&quot;1&quot;/&gt;&lt;lineCharCount val=&quot;8&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gosselin2\Desktop\Presentation\data\asimages\{C56E9A8B-F00F-4CEE-BF2B-2DA2A75B4CB2}_20.png&quot;/&gt;&lt;left val=&quot;259&quot;/&gt;&lt;top val=&quot;7&quot;/&gt;&lt;width val=&quot;442&quot;/&gt;&lt;height val=&quot;157&quot;/&gt;&lt;hasText val=&quot;1&quot;/&gt;&lt;/Image&gt;&lt;/ThreeDShapeInfo&gt;"/>
  <p:tag name="PRESENTER_SHAPETEXTINFO" val="&lt;ShapeTextInfo&gt;&lt;TableIndex row=&quot;-1&quot; col=&quot;-1&quot;&gt;&lt;linesCount val=&quot;6&quot;/&gt;&lt;lineCharCount val=&quot;45&quot;/&gt;&lt;lineCharCount val=&quot;42&quot;/&gt;&lt;lineCharCount val=&quot;7&quot;/&gt;&lt;lineCharCount val=&quot;49&quot;/&gt;&lt;lineCharCount val=&quot;50&quot;/&gt;&lt;lineCharCount val=&quot;24&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gosselin2\Desktop\Presentation\data\asimages\{DACF10AA-51BF-42EF-9E21-A4A9670CAF7D}_20.png&quot;/&gt;&lt;left val=&quot;13&quot;/&gt;&lt;top val=&quot;367&quot;/&gt;&lt;width val=&quot;301&quot;/&gt;&lt;height val=&quot;101&quot;/&gt;&lt;hasText val=&quot;1&quot;/&gt;&lt;/Image&gt;&lt;/ThreeDShapeInfo&gt;"/>
  <p:tag name="PRESENTER_SHAPETEXTINFO" val="&lt;ShapeTextInfo&gt;&lt;TableIndex row=&quot;-1&quot; col=&quot;-1&quot;&gt;&lt;linesCount val=&quot;1&quot;/&gt;&lt;lineCharCount val=&quot;1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gosselin2\Desktop\Presentation\data\asimages\{DACF10AA-51BF-42EF-9E21-A4A9670CAF7D}_20.png&quot;/&gt;&lt;left val=&quot;13&quot;/&gt;&lt;top val=&quot;367&quot;/&gt;&lt;width val=&quot;301&quot;/&gt;&lt;height val=&quot;101&quot;/&gt;&lt;hasText val=&quot;1&quot;/&gt;&lt;/Image&gt;&lt;/ThreeDShapeInfo&gt;"/>
  <p:tag name="PRESENTER_SHAPETEXTINFO" val="&lt;ShapeTextInfo&gt;&lt;TableIndex row=&quot;-1&quot; col=&quot;-1&quot;&gt;&lt;linesCount val=&quot;1&quot;/&gt;&lt;lineCharCount val=&quot;1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HTML_SHAPEINFO" val="&lt;SlideThumbPath val=&quot;Slide21.PNG&quot;/&gt;"/>
</p:tagLst>
</file>

<file path=ppt/tags/tag4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gosselin2\Desktop\Presentation\data\asimages\{E19BF4F5-78FE-41CE-B002-B09B70739272}_21.png&quot;/&gt;&lt;left val=&quot;188&quot;/&gt;&lt;top val=&quot;50&quot;/&gt;&lt;width val=&quot;333&quot;/&gt;&lt;height val=&quot;60&quot;/&gt;&lt;hasText val=&quot;1&quot;/&gt;&lt;/Image&gt;&lt;/ThreeDShapeInfo&gt;"/>
  <p:tag name="PRESENTER_SHAPETEXTINFO" val="&lt;ShapeTextInfo&gt;&lt;TableIndex row=&quot;-1&quot; col=&quot;-1&quot;&gt;&lt;linesCount val=&quot;1&quot;/&gt;&lt;lineCharCount val=&quot;2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gosselin2\Desktop\Presentation\data\asimages\{1A7E15E0-013B-40CF-8BB0-D7139D8F0255}_21.png&quot;/&gt;&lt;left val=&quot;108&quot;/&gt;&lt;top val=&quot;8&quot;/&gt;&lt;width val=&quot;503&quot;/&gt;&lt;height val=&quot;60&quot;/&gt;&lt;hasText val=&quot;1&quot;/&gt;&lt;/Image&gt;&lt;/ThreeDShapeInfo&gt;"/>
  <p:tag name="PRESENTER_SHAPETEXTINFO" val="&lt;ShapeTextInfo&gt;&lt;TableIndex row=&quot;-1&quot; col=&quot;-1&quot;&gt;&lt;linesCount val=&quot;1&quot;/&gt;&lt;lineCharCount val=&quot;31&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gosselin2\Desktop\Presentation\data\asimages\{96DED227-180B-4E0B-BDD6-87D86447569D}_21.png&quot;/&gt;&lt;left val=&quot;512&quot;/&gt;&lt;top val=&quot;120&quot;/&gt;&lt;width val=&quot;131&quot;/&gt;&lt;height val=&quot;51&quot;/&gt;&lt;hasText val=&quot;1&quot;/&gt;&lt;/Image&gt;&lt;/ThreeDShapeInfo&gt;"/>
  <p:tag name="PRESENTER_SHAPETEXTINFO" val="&lt;ShapeTextInfo&gt;&lt;TableIndex row=&quot;-1&quot; col=&quot;-1&quot;&gt;&lt;linesCount val=&quot;1&quot;/&gt;&lt;lineCharCount val=&quot;8&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gosselin2\Desktop\Presentation\data\asimages\{A7D0CD99-4D1F-49A4-AC35-EF801EA4CFAB}_21.png&quot;/&gt;&lt;left val=&quot;612&quot;/&gt;&lt;top val=&quot;283&quot;/&gt;&lt;width val=&quot;72&quot;/&gt;&lt;height val=&quot;51&quot;/&gt;&lt;hasText val=&quot;1&quot;/&gt;&lt;/Image&gt;&lt;/ThreeDShapeInfo&gt;"/>
  <p:tag name="PRESENTER_SHAPETEXTINFO" val="&lt;ShapeTextInfo&gt;&lt;TableIndex row=&quot;-1&quot; col=&quot;-1&quot;&gt;&lt;linesCount val=&quot;1&quot;/&gt;&lt;lineCharCount val=&quot;3&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gosselin2\Desktop\Presentation\data\asimages\{1C08416D-6860-45B6-825C-50463276AA99}_21.png&quot;/&gt;&lt;left val=&quot;508&quot;/&gt;&lt;top val=&quot;444&quot;/&gt;&lt;width val=&quot;141&quot;/&gt;&lt;height val=&quot;80&quot;/&gt;&lt;hasText val=&quot;1&quot;/&gt;&lt;/Image&gt;&lt;/ThreeDShapeInfo&gt;"/>
  <p:tag name="PRESENTER_SHAPETEXTINFO" val="&lt;ShapeTextInfo&gt;&lt;TableIndex row=&quot;-1&quot; col=&quot;-1&quot;&gt;&lt;linesCount val=&quot;2&quot;/&gt;&lt;lineCharCount val=&quot;9&quot;/&gt;&lt;lineCharCount val=&quot;9&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gosselin2\Desktop\Presentation\data\asimages\{F0B6224D-984A-4FCE-9FAD-38003A471459}_3.png&quot;/&gt;&lt;left val=&quot;189&quot;/&gt;&lt;top val=&quot;2&quot;/&gt;&lt;width val=&quot;423&quot;/&gt;&lt;height val=&quot;120&quot;/&gt;&lt;hasText val=&quot;1&quot;/&gt;&lt;/Image&gt;&lt;/ThreeDShapeInfo&gt;"/>
  <p:tag name="PRESENTER_SHAPETEXTINFO" val="&lt;ShapeTextInfo&gt;&lt;TableIndex row=&quot;-1&quot; col=&quot;-1&quot;&gt;&lt;linesCount val=&quot;2&quot;/&gt;&lt;lineCharCount val=&quot;24&quot;/&gt;&lt;lineCharCount val=&quot;24&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gosselin2\Desktop\Presentation\data\asimages\{59F2FBB7-3FB1-440D-8209-53DBC6FCEEE0}_21.png&quot;/&gt;&lt;left val=&quot;94&quot;/&gt;&lt;top val=&quot;441&quot;/&gt;&lt;width val=&quot;133&quot;/&gt;&lt;height val=&quot;51&quot;/&gt;&lt;hasText val=&quot;1&quot;/&gt;&lt;/Image&gt;&lt;/ThreeDShapeInfo&gt;"/>
  <p:tag name="PRESENTER_SHAPETEXTINFO" val="&lt;ShapeTextInfo&gt;&lt;TableIndex row=&quot;-1&quot; col=&quot;-1&quot;&gt;&lt;linesCount val=&quot;1&quot;/&gt;&lt;lineCharCount val=&quot;7&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gosselin2\Desktop\Presentation\data\asimages\{92DBABEE-8645-4189-9742-8F477ED7AF27}_21.png&quot;/&gt;&lt;left val=&quot;54&quot;/&gt;&lt;top val=&quot;290&quot;/&gt;&lt;width val=&quot;107&quot;/&gt;&lt;height val=&quot;80&quot;/&gt;&lt;hasText val=&quot;1&quot;/&gt;&lt;/Image&gt;&lt;/ThreeDShapeInfo&gt;"/>
  <p:tag name="PRESENTER_SHAPETEXTINFO" val="&lt;ShapeTextInfo&gt;&lt;TableIndex row=&quot;-1&quot; col=&quot;-1&quot;&gt;&lt;linesCount val=&quot;2&quot;/&gt;&lt;lineCharCount val=&quot;5&quot;/&gt;&lt;lineCharCount val=&quot;6&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gosselin2\Desktop\Presentation\data\asimages\{A92A4B04-399A-424E-B17A-7A5C272B5E7B}_21.png&quot;/&gt;&lt;left val=&quot;133&quot;/&gt;&lt;top val=&quot;105&quot;/&gt;&lt;width val=&quot;119&quot;/&gt;&lt;height val=&quot;80&quot;/&gt;&lt;hasText val=&quot;1&quot;/&gt;&lt;/Image&gt;&lt;/ThreeDShapeInfo&gt;"/>
  <p:tag name="PRESENTER_SHAPETEXTINFO" val="&lt;ShapeTextInfo&gt;&lt;TableIndex row=&quot;-1&quot; col=&quot;-1&quot;&gt;&lt;linesCount val=&quot;2&quot;/&gt;&lt;lineCharCount val=&quot;8&quot;/&gt;&lt;lineCharCount val=&quot;7&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HTML_SHAPEINFO" val="&lt;SlideThumbPath val=&quot;Slide22.PNG&quot;/&gt;"/>
</p:tagLst>
</file>

<file path=ppt/tags/tag5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gosselin2\Desktop\Presentation\data\asimages\{1A7E15E0-013B-40CF-8BB0-D7139D8F0255}_21.png&quot;/&gt;&lt;left val=&quot;108&quot;/&gt;&lt;top val=&quot;8&quot;/&gt;&lt;width val=&quot;503&quot;/&gt;&lt;height val=&quot;60&quot;/&gt;&lt;hasText val=&quot;1&quot;/&gt;&lt;/Image&gt;&lt;/ThreeDShapeInfo&gt;"/>
  <p:tag name="PRESENTER_SHAPETEXTINFO" val="&lt;ShapeTextInfo&gt;&lt;TableIndex row=&quot;-1&quot; col=&quot;-1&quot;&gt;&lt;linesCount val=&quot;1&quot;/&gt;&lt;lineCharCount val=&quot;31&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gosselin2\Desktop\Presentation\data\asimages\{E19BF4F5-78FE-41CE-B002-B09B70739272}_21.png&quot;/&gt;&lt;left val=&quot;188&quot;/&gt;&lt;top val=&quot;50&quot;/&gt;&lt;width val=&quot;333&quot;/&gt;&lt;height val=&quot;60&quot;/&gt;&lt;hasText val=&quot;1&quot;/&gt;&lt;/Image&gt;&lt;/ThreeDShapeInfo&gt;"/>
  <p:tag name="PRESENTER_SHAPETEXTINFO" val="&lt;ShapeTextInfo&gt;&lt;TableIndex row=&quot;-1&quot; col=&quot;-1&quot;&gt;&lt;linesCount val=&quot;1&quot;/&gt;&lt;lineCharCount val=&quot;2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HTML_SHAPEINFO" val="&lt;SlideThumbPath val=&quot;Slide23.PNG&quot;/&gt;"/>
</p:tagLst>
</file>

<file path=ppt/tags/tag5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gosselin2\Desktop\Presentation\data\asimages\{A31A35E8-DD15-4132-A013-AB6BD46680C3}_23.png&quot;/&gt;&lt;left val=&quot;-7&quot;/&gt;&lt;top val=&quot;276&quot;/&gt;&lt;width val=&quot;210&quot;/&gt;&lt;height val=&quot;127&quot;/&gt;&lt;hasText val=&quot;1&quot;/&gt;&lt;/Image&gt;&lt;/ThreeDShapeInfo&gt;"/>
  <p:tag name="PRESENTER_SHAPETEXTINFO" val="&lt;ShapeTextInfo&gt;&lt;TableIndex row=&quot;-1&quot; col=&quot;-1&quot;&gt;&lt;linesCount val=&quot;3&quot;/&gt;&lt;lineCharCount val=&quot;10&quot;/&gt;&lt;lineCharCount val=&quot;13&quot;/&gt;&lt;lineCharCount val=&quot;11&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gosselin2\Desktop\Presentation\data\asimages\{BC198B5C-3B60-4B35-9E45-1C1E0C4E0CEB}_18.png&quot;/&gt;&lt;left val=&quot;110&quot;/&gt;&lt;top val=&quot;5&quot;/&gt;&lt;width val=&quot;503&quot;/&gt;&lt;height val=&quot;60&quot;/&gt;&lt;hasText val=&quot;1&quot;/&gt;&lt;/Image&gt;&lt;/ThreeDShapeInfo&gt;"/>
  <p:tag name="PRESENTER_SHAPETEXTINFO" val="&lt;ShapeTextInfo&gt;&lt;TableIndex row=&quot;-1&quot; col=&quot;-1&quot;&gt;&lt;linesCount val=&quot;1&quot;/&gt;&lt;lineCharCount val=&quot;31&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HTML_SHAPEINFO" val="&lt;SlideThumbPath val=&quot;Slide25.PNG&quot;/&gt;"/>
</p:tagLst>
</file>

<file path=ppt/tags/tag6.xml><?xml version="1.0" encoding="utf-8"?>
<p:tagLst xmlns:a="http://schemas.openxmlformats.org/drawingml/2006/main" xmlns:r="http://schemas.openxmlformats.org/officeDocument/2006/relationships" xmlns:p="http://schemas.openxmlformats.org/presentationml/2006/main">
  <p:tag name="HTML_SHAPEINFO" val="&lt;SlideThumbPath val=&quot;Slide7.PNG&quot;/&gt;"/>
</p:tagLst>
</file>

<file path=ppt/tags/tag60.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dgosselin2\Desktop\Presentation\data\asimages\{0BFE4D58-0E93-4947-ACF9-A5B3D0EC31B2}_1.png_crop.png&quot;/&gt;&lt;left val=&quot;36&quot;/&gt;&lt;top val=&quot;74&quot;/&gt;&lt;width val=&quot;585&quot;/&gt;&lt;height val=&quot;52&quot;/&gt;&lt;hasText val=&quot;1&quot;/&gt;&lt;paraId val=&quot;1&quot;/&gt;&lt;/Image&gt;&lt;Image&gt;&lt;filename val=&quot;C:\Users\dgosselin2\Desktop\Presentation\data\asimages\{4689DE25-E5BD-4313-81B6-B75019EDB34D}_1.png_crop.png&quot;/&gt;&lt;left val=&quot;35&quot;/&gt;&lt;top val=&quot;132&quot;/&gt;&lt;width val=&quot;577&quot;/&gt;&lt;height val=&quot;23&quot;/&gt;&lt;hasText val=&quot;1&quot;/&gt;&lt;paraId val=&quot;2&quot;/&gt;&lt;/Image&gt;&lt;Image&gt;&lt;filename val=&quot;C:\Users\dgosselin2\Desktop\Presentation\data\asimages\{5B2DBB47-CEE7-4E0C-B426-5698102A7549}_1.png_crop.png&quot;/&gt;&lt;left val=&quot;35&quot;/&gt;&lt;top val=&quot;161&quot;/&gt;&lt;width val=&quot;609&quot;/&gt;&lt;height val=&quot;52&quot;/&gt;&lt;hasText val=&quot;1&quot;/&gt;&lt;paraId val=&quot;3&quot;/&gt;&lt;/Image&gt;&lt;Image&gt;&lt;filename val=&quot;C:\Users\dgosselin2\Desktop\Presentation\data\asimages\{34692BE0-573A-4C56-8BFC-C0C5826BD6D3}_1.png_crop.png&quot;/&gt;&lt;left val=&quot;34&quot;/&gt;&lt;top val=&quot;219&quot;/&gt;&lt;width val=&quot;626&quot;/&gt;&lt;height val=&quot;76&quot;/&gt;&lt;hasText val=&quot;1&quot;/&gt;&lt;paraId val=&quot;4&quot;/&gt;&lt;/Image&gt;&lt;Image&gt;&lt;filename val=&quot;C:\Users\dgosselin2\Desktop\Presentation\data\asimages\{B2876D50-4049-417A-BE25-2297706A0312}_1.png_crop.png&quot;/&gt;&lt;left val=&quot;35&quot;/&gt;&lt;top val=&quot;305&quot;/&gt;&lt;width val=&quot;540&quot;/&gt;&lt;height val=&quot;51&quot;/&gt;&lt;hasText val=&quot;1&quot;/&gt;&lt;paraId val=&quot;5&quot;/&gt;&lt;/Image&gt;&lt;Image&gt;&lt;filename val=&quot;C:\Users\dgosselin2\Desktop\Presentation\data\asimages\{1F77FA93-FCB3-43A4-A52F-4CB1A9BE296C}_1.png_crop.png&quot;/&gt;&lt;left val=&quot;35&quot;/&gt;&lt;top val=&quot;363&quot;/&gt;&lt;width val=&quot;576&quot;/&gt;&lt;height val=&quot;76&quot;/&gt;&lt;hasText val=&quot;1&quot;/&gt;&lt;paraId val=&quot;6&quot;/&gt;&lt;/Image&gt;&lt;Image&gt;&lt;filename val=&quot;C:\Users\dgosselin2\Desktop\Presentation\data\asimages\{25E18AB2-7C78-4ED9-BD49-9786EC42A402}_1.png_crop.png&quot;/&gt;&lt;left val=&quot;35&quot;/&gt;&lt;top val=&quot;420&quot;/&gt;&lt;width val=&quot;600&quot;/&gt;&lt;height val=&quot;47&quot;/&gt;&lt;hasText val=&quot;1&quot;/&gt;&lt;paraId val=&quot;7&quot;/&gt;&lt;/Image&gt;&lt;/TextEffect&gt;"/>
  <p:tag name="PRESENTER_SHAPETEXTINFO" val="&lt;ShapeTextInfo&gt;&lt;TableIndex row=&quot;-1&quot; col=&quot;-1&quot;&gt;&lt;linesCount val=&quot;14&quot;/&gt;&lt;lineCharCount val=&quot;50&quot;/&gt;&lt;lineCharCount val=&quot;35&quot;/&gt;&lt;lineCharCount val=&quot;53&quot;/&gt;&lt;lineCharCount val=&quot;51&quot;/&gt;&lt;lineCharCount val=&quot;9&quot;/&gt;&lt;lineCharCount val=&quot;50&quot;/&gt;&lt;lineCharCount val=&quot;55&quot;/&gt;&lt;lineCharCount val=&quot;7&quot;/&gt;&lt;lineCharCount val=&quot;48&quot;/&gt;&lt;lineCharCount val=&quot;44&quot;/&gt;&lt;lineCharCount val=&quot;56&quot;/&gt;&lt;lineCharCount val=&quot;54&quot;/&gt;&lt;lineCharCount val=&quot;52&quot;/&gt;&lt;lineCharCount val=&quot;1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gosselin2\Desktop\Presentation\data\asimages\{AB09FE5E-60A1-49D3-9939-C13D7BB14681}_25.png&quot;/&gt;&lt;left val=&quot;35&quot;/&gt;&lt;top val=&quot;12&quot;/&gt;&lt;width val=&quot;648&quot;/&gt;&lt;height val=&quot;68&quot;/&gt;&lt;hasText val=&quot;1&quot;/&gt;&lt;/Image&gt;&lt;/ThreeDShapeInfo&gt;"/>
  <p:tag name="PRESENTER_SHAPETEXTINFO" val="&lt;ShapeTextInfo&gt;&lt;TableIndex row=&quot;-1&quot; col=&quot;-1&quot;&gt;&lt;linesCount val=&quot;1&quot;/&gt;&lt;lineCharCount val=&quot;23&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HTML_SHAPEINFO" val="&lt;SlideThumbPath val=&quot;Slide27.PNG&quot;/&gt;"/>
</p:tagLst>
</file>

<file path=ppt/tags/tag6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gosselin2\Desktop\Presentation\data\asimages\{A34868DE-04B9-4F82-BA60-155C9B194544}_27.png&quot;/&gt;&lt;left val=&quot;203&quot;/&gt;&lt;top val=&quot;84&quot;/&gt;&lt;width val=&quot;318&quot;/&gt;&lt;height val=&quot;102&quot;/&gt;&lt;hasText val=&quot;1&quot;/&gt;&lt;/Image&gt;&lt;/ThreeDShapeInfo&gt;"/>
  <p:tag name="PRESENTER_SHAPETEXTINFO" val="&lt;ShapeTextInfo&gt;&lt;TableIndex row=&quot;-1&quot; col=&quot;-1&quot;&gt;&lt;linesCount val=&quot;1&quot;/&gt;&lt;lineCharCount val=&quot;9&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INFO" val="&lt;ThreeDShapeInfo&gt;&lt;uuid val=&quot;{17D72F0A-8500-45E1-BFDE-5AA986FAD3B9}&quot;/&gt;&lt;isInvalidForFieldText val=&quot;0&quot;/&gt;&lt;Image&gt;&lt;filename val=&quot;C:\Users\dgosselin2\Desktop\Presentation\data\asimages\{17D72F0A-8500-45E1-BFDE-5AA986FAD3B9}.png&quot;/&gt;&lt;left val=&quot;228&quot;/&gt;&lt;top val=&quot;253&quot;/&gt;&lt;width val=&quot;263&quot;/&gt;&lt;height val=&quot;228&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gosselin2\Desktop\Presentation\data\asimages\{C100BC18-DC29-4FC0-8CC4-E31ECF4866F6}_7.png&quot;/&gt;&lt;left val=&quot;87&quot;/&gt;&lt;top val=&quot;430&quot;/&gt;&lt;width val=&quot;519&quot;/&gt;&lt;height val=&quot;67&quot;/&gt;&lt;hasText val=&quot;1&quot;/&gt;&lt;/Image&gt;&lt;/ThreeDShapeInfo&gt;"/>
  <p:tag name="PRESENTER_SHAPETEXTINFO" val="&lt;ShapeTextInfo&gt;&lt;TableIndex row=&quot;-1&quot; col=&quot;-1&quot;&gt;&lt;linesCount val=&quot;2&quot;/&gt;&lt;lineCharCount val=&quot;48&quot;/&gt;&lt;lineCharCount val=&quot;14&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gosselin2\Desktop\Presentation\data\asimages\{28FA8F2F-EBCB-46F8-8F55-A4CDC5B7E027}_7.png&quot;/&gt;&lt;left val=&quot;90&quot;/&gt;&lt;top val=&quot;62&quot;/&gt;&lt;width val=&quot;533&quot;/&gt;&lt;height val=&quot;56&quot;/&gt;&lt;hasText val=&quot;1&quot;/&gt;&lt;/Image&gt;&lt;/ThreeDShapeInfo&gt;"/>
  <p:tag name="PRESENTER_SHAPETEXTINFO" val="&lt;ShapeTextInfo&gt;&lt;TableIndex row=&quot;-1&quot; col=&quot;-1&quot;&gt;&lt;linesCount val=&quot;2&quot;/&gt;&lt;lineCharCount val=&quot;44&quot;/&gt;&lt;lineCharCount val=&quot;4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HTML_SHAPEINFO" val="&lt;SlideThumbPath val=&quot;Slide8.PNG&quot;/&gt;"/>
</p:tagLst>
</file>

<file path=ppt/theme/theme1.xml><?xml version="1.0" encoding="utf-8"?>
<a:theme xmlns:a="http://schemas.openxmlformats.org/drawingml/2006/main" name="SNR 1">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NR 1">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NR 1">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SNR 1">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Custom 8">
      <a:dk1>
        <a:srgbClr val="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B0F0"/>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SNR 1</Template>
  <TotalTime>9646</TotalTime>
  <Words>5707</Words>
  <Application>Microsoft Office PowerPoint</Application>
  <PresentationFormat>On-screen Show (4:3)</PresentationFormat>
  <Paragraphs>447</Paragraphs>
  <Slides>41</Slides>
  <Notes>41</Notes>
  <HiddenSlides>0</HiddenSlides>
  <MMClips>0</MMClips>
  <ScaleCrop>false</ScaleCrop>
  <HeadingPairs>
    <vt:vector size="8" baseType="variant">
      <vt:variant>
        <vt:lpstr>Fonts Used</vt:lpstr>
      </vt:variant>
      <vt:variant>
        <vt:i4>13</vt:i4>
      </vt:variant>
      <vt:variant>
        <vt:lpstr>Theme</vt:lpstr>
      </vt:variant>
      <vt:variant>
        <vt:i4>5</vt:i4>
      </vt:variant>
      <vt:variant>
        <vt:lpstr>Embedded OLE Servers</vt:lpstr>
      </vt:variant>
      <vt:variant>
        <vt:i4>1</vt:i4>
      </vt:variant>
      <vt:variant>
        <vt:lpstr>Slide Titles</vt:lpstr>
      </vt:variant>
      <vt:variant>
        <vt:i4>41</vt:i4>
      </vt:variant>
    </vt:vector>
  </HeadingPairs>
  <TitlesOfParts>
    <vt:vector size="60" baseType="lpstr">
      <vt:lpstr>ＭＳ Ｐゴシック</vt:lpstr>
      <vt:lpstr>Albertus Extra Bold</vt:lpstr>
      <vt:lpstr>Arial</vt:lpstr>
      <vt:lpstr>Bebas Neue</vt:lpstr>
      <vt:lpstr>Calibri</vt:lpstr>
      <vt:lpstr>Calibri Light</vt:lpstr>
      <vt:lpstr>Cambria</vt:lpstr>
      <vt:lpstr>Helvetica</vt:lpstr>
      <vt:lpstr>Minion</vt:lpstr>
      <vt:lpstr>Symbol</vt:lpstr>
      <vt:lpstr>Tahoma</vt:lpstr>
      <vt:lpstr>Times New Roman</vt:lpstr>
      <vt:lpstr>URWGroteskT</vt:lpstr>
      <vt:lpstr>SNR 1</vt:lpstr>
      <vt:lpstr>1_SNR 1</vt:lpstr>
      <vt:lpstr>2_SNR 1</vt:lpstr>
      <vt:lpstr>3_SNR 1</vt:lpstr>
      <vt:lpstr>Office Theme</vt:lpstr>
      <vt:lpstr>Drawing</vt:lpstr>
      <vt:lpstr>Everyone Is Not Like You:  Dispositional Characteristics and the Team Environment Part 1    Dave Gosselin  Director Environmental Studies University of Nebraska-Lincoln</vt:lpstr>
      <vt:lpstr>Pre - Session Reflection (Five-Minute Writing)</vt:lpstr>
      <vt:lpstr>PowerPoint Presentation</vt:lpstr>
      <vt:lpstr>PowerPoint Presentation</vt:lpstr>
      <vt:lpstr>PowerPoint Presentation</vt:lpstr>
      <vt:lpstr>PowerPoint Presentation</vt:lpstr>
      <vt:lpstr>Skills Employers Want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Reminder</vt:lpstr>
      <vt:lpstr>PowerPoint Presentation</vt:lpstr>
      <vt:lpstr>PowerPoint Presentation</vt:lpstr>
      <vt:lpstr>PowerPoint Presentation</vt:lpstr>
      <vt:lpstr>Benefits of Assessments Summary</vt:lpstr>
      <vt:lpstr>PowerPoint Presentation</vt:lpstr>
      <vt:lpstr>PowerPoint Presentation</vt:lpstr>
      <vt:lpstr>PowerPoint Presentation</vt:lpstr>
      <vt:lpstr>PowerPoint Presentation</vt:lpstr>
      <vt:lpstr>Post - Session Reflection (Five-Minute Writing)</vt:lpstr>
    </vt:vector>
  </TitlesOfParts>
  <Company>Univ of Nebraska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SNR</dc:creator>
  <cp:lastModifiedBy>David Gosselin</cp:lastModifiedBy>
  <cp:revision>451</cp:revision>
  <cp:lastPrinted>2017-01-23T21:30:09Z</cp:lastPrinted>
  <dcterms:created xsi:type="dcterms:W3CDTF">2013-03-11T22:06:12Z</dcterms:created>
  <dcterms:modified xsi:type="dcterms:W3CDTF">2017-03-22T20:24:29Z</dcterms:modified>
</cp:coreProperties>
</file>